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63" r:id="rId3"/>
    <p:sldId id="417" r:id="rId4"/>
    <p:sldId id="418" r:id="rId5"/>
    <p:sldId id="419" r:id="rId6"/>
    <p:sldId id="420" r:id="rId7"/>
    <p:sldId id="421" r:id="rId8"/>
    <p:sldId id="422" r:id="rId9"/>
    <p:sldId id="423" r:id="rId10"/>
    <p:sldId id="424" r:id="rId11"/>
    <p:sldId id="425" r:id="rId12"/>
    <p:sldId id="426" r:id="rId13"/>
    <p:sldId id="427" r:id="rId14"/>
    <p:sldId id="428" r:id="rId15"/>
    <p:sldId id="429" r:id="rId16"/>
    <p:sldId id="430" r:id="rId17"/>
    <p:sldId id="431" r:id="rId18"/>
    <p:sldId id="432" r:id="rId19"/>
    <p:sldId id="437" r:id="rId20"/>
    <p:sldId id="438" r:id="rId21"/>
    <p:sldId id="433" r:id="rId22"/>
    <p:sldId id="434" r:id="rId23"/>
    <p:sldId id="435" r:id="rId24"/>
    <p:sldId id="436" r:id="rId25"/>
    <p:sldId id="375" r:id="rId26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  <a:srgbClr val="6E6E6E"/>
    <a:srgbClr val="FFFFFF"/>
    <a:srgbClr val="F8F8F8"/>
    <a:srgbClr val="000000"/>
    <a:srgbClr val="1C1C1C"/>
    <a:srgbClr val="DDDDD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2266" autoAdjust="0"/>
  </p:normalViewPr>
  <p:slideViewPr>
    <p:cSldViewPr snapToObjects="1">
      <p:cViewPr varScale="1">
        <p:scale>
          <a:sx n="70" d="100"/>
          <a:sy n="70" d="100"/>
        </p:scale>
        <p:origin x="1386" y="60"/>
      </p:cViewPr>
      <p:guideLst>
        <p:guide orient="horz" pos="164"/>
        <p:guide orient="horz" pos="619"/>
        <p:guide orient="horz" pos="709"/>
        <p:guide orient="horz" pos="3975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 snapToObjects="1">
      <p:cViewPr varScale="1">
        <p:scale>
          <a:sx n="58" d="100"/>
          <a:sy n="58" d="100"/>
        </p:scale>
        <p:origin x="2790" y="36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image" Target="../media/image8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7550" y="107950"/>
            <a:ext cx="4321175" cy="239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此处添加页眉信息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8" y="352425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7B69DAA-AE73-4C6F-B7D5-0440E6EAB28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7525" y="8748713"/>
            <a:ext cx="2971800" cy="3222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此处添加页脚信息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4763" y="8748713"/>
            <a:ext cx="1223962" cy="3238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/>
              <a:t>第 </a:t>
            </a:r>
            <a:fld id="{324D2245-BA6F-4EA7-9ECF-214F5DB78F77}" type="slidenum">
              <a:rPr lang="zh-CN" altLang="en-US"/>
            </a:fld>
            <a:r>
              <a:rPr lang="zh-CN" altLang="en-US"/>
              <a:t> 页 讲义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900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51" name="组合 16"/>
          <p:cNvGrpSpPr/>
          <p:nvPr/>
        </p:nvGrpSpPr>
        <p:grpSpPr bwMode="auto">
          <a:xfrm>
            <a:off x="3429000" y="1312863"/>
            <a:ext cx="2879725" cy="1603375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1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52" name="组合 17"/>
          <p:cNvGrpSpPr/>
          <p:nvPr/>
        </p:nvGrpSpPr>
        <p:grpSpPr bwMode="auto">
          <a:xfrm>
            <a:off x="3429000" y="3979863"/>
            <a:ext cx="2879725" cy="1603375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1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53" name="组合 24"/>
          <p:cNvGrpSpPr/>
          <p:nvPr/>
        </p:nvGrpSpPr>
        <p:grpSpPr bwMode="auto">
          <a:xfrm>
            <a:off x="3429000" y="6629400"/>
            <a:ext cx="2879725" cy="1603375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117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300"/>
            <a:ext cx="13684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5688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4" name="矩形 34"/>
          <p:cNvSpPr>
            <a:spLocks noChangeArrowheads="1"/>
          </p:cNvSpPr>
          <p:nvPr/>
        </p:nvSpPr>
        <p:spPr bwMode="auto">
          <a:xfrm>
            <a:off x="3328988" y="990600"/>
            <a:ext cx="12620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smtClean="0">
                <a:solidFill>
                  <a:srgbClr val="C0C0C0"/>
                </a:solidFill>
                <a:ea typeface="微软雅黑" panose="020B0503020204020204" pitchFamily="34" charset="-122"/>
              </a:rPr>
              <a:t>此处记录讲义</a:t>
            </a:r>
            <a:endParaRPr lang="zh-CN" altLang="en-US" sz="1400" smtClean="0">
              <a:solidFill>
                <a:srgbClr val="C0C0C0"/>
              </a:solidFill>
              <a:ea typeface="微软雅黑" panose="020B0503020204020204" pitchFamily="34" charset="-122"/>
            </a:endParaRPr>
          </a:p>
        </p:txBody>
      </p:sp>
      <p:sp>
        <p:nvSpPr>
          <p:cNvPr id="33805" name="矩形 35"/>
          <p:cNvSpPr>
            <a:spLocks noChangeArrowheads="1"/>
          </p:cNvSpPr>
          <p:nvPr/>
        </p:nvSpPr>
        <p:spPr bwMode="auto">
          <a:xfrm>
            <a:off x="3328988" y="3671888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smtClean="0">
                <a:solidFill>
                  <a:srgbClr val="C0C0C0"/>
                </a:solidFill>
                <a:ea typeface="微软雅黑" panose="020B0503020204020204" pitchFamily="34" charset="-122"/>
              </a:rPr>
              <a:t>此处记录讲义</a:t>
            </a:r>
            <a:endParaRPr lang="zh-CN" altLang="en-US" sz="1400" smtClean="0">
              <a:solidFill>
                <a:srgbClr val="C0C0C0"/>
              </a:solidFill>
              <a:ea typeface="微软雅黑" panose="020B0503020204020204" pitchFamily="34" charset="-122"/>
            </a:endParaRPr>
          </a:p>
        </p:txBody>
      </p:sp>
      <p:sp>
        <p:nvSpPr>
          <p:cNvPr id="33806" name="矩形 36"/>
          <p:cNvSpPr>
            <a:spLocks noChangeArrowheads="1"/>
          </p:cNvSpPr>
          <p:nvPr/>
        </p:nvSpPr>
        <p:spPr bwMode="auto">
          <a:xfrm>
            <a:off x="3328988" y="6321425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smtClean="0">
                <a:solidFill>
                  <a:srgbClr val="C0C0C0"/>
                </a:solidFill>
                <a:ea typeface="微软雅黑" panose="020B0503020204020204" pitchFamily="34" charset="-122"/>
              </a:rPr>
              <a:t>此处记录讲义</a:t>
            </a:r>
            <a:endParaRPr lang="zh-CN" altLang="en-US" sz="1400" smtClean="0">
              <a:solidFill>
                <a:srgbClr val="C0C0C0"/>
              </a:solidFill>
              <a:ea typeface="微软雅黑" panose="020B0503020204020204" pitchFamily="34" charset="-122"/>
            </a:endParaRPr>
          </a:p>
        </p:txBody>
      </p:sp>
      <p:pic>
        <p:nvPicPr>
          <p:cNvPr id="6159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2928938"/>
            <a:ext cx="2663825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581650"/>
            <a:ext cx="2663825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8232775"/>
            <a:ext cx="2663825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image" Target="../media/image8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725"/>
            <a:ext cx="575945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9138" y="114300"/>
            <a:ext cx="4319587" cy="233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此处添加页眉信息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9138" y="347663"/>
            <a:ext cx="4319587" cy="23336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B7E7616-B975-42CD-82D4-795AD992720D}" type="datetimeFigureOut">
              <a:rPr lang="zh-CN" altLang="en-US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625"/>
            <a:ext cx="5759450" cy="28781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  <a:endParaRPr lang="zh-CN" altLang="en-US" noProof="0" dirty="0" smtClean="0"/>
          </a:p>
          <a:p>
            <a:pPr lvl="1"/>
            <a:r>
              <a:rPr lang="zh-CN" altLang="en-US" noProof="0" dirty="0" smtClean="0"/>
              <a:t>第二级</a:t>
            </a:r>
            <a:endParaRPr lang="zh-CN" altLang="en-US" noProof="0" dirty="0" smtClean="0"/>
          </a:p>
          <a:p>
            <a:pPr lvl="2"/>
            <a:r>
              <a:rPr lang="zh-CN" altLang="en-US" noProof="0" dirty="0" smtClean="0"/>
              <a:t>第三级</a:t>
            </a:r>
            <a:endParaRPr lang="zh-CN" altLang="en-US" noProof="0" dirty="0" smtClean="0"/>
          </a:p>
          <a:p>
            <a:pPr lvl="3"/>
            <a:r>
              <a:rPr lang="zh-CN" altLang="en-US" noProof="0" dirty="0" smtClean="0"/>
              <a:t>第四级</a:t>
            </a:r>
            <a:endParaRPr lang="zh-CN" altLang="en-US" noProof="0" dirty="0" smtClean="0"/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275" y="8748713"/>
            <a:ext cx="2971800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此处添加页脚信息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/>
              <a:t>第 </a:t>
            </a:r>
            <a:fld id="{B7FE895A-9663-40D8-8270-E2BFFEDDFAE2}" type="slidenum">
              <a:rPr lang="zh-CN" altLang="en-US"/>
            </a:fld>
            <a:r>
              <a:rPr lang="zh-CN" altLang="en-US"/>
              <a:t> 页</a:t>
            </a:r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900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300"/>
            <a:ext cx="13684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5688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1pPr>
    <a:lvl2pPr marL="6286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2pPr>
    <a:lvl3pPr marL="10858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3pPr>
    <a:lvl4pPr marL="15430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4pPr>
    <a:lvl5pPr marL="20002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yan\Desktop\封面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9" y="1484784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9" y="2276872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yan\Desktop\封面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90" y="2174654"/>
            <a:ext cx="8353425" cy="750292"/>
          </a:xfrm>
        </p:spPr>
        <p:txBody>
          <a:bodyPr anchor="t">
            <a:normAutofit/>
          </a:bodyPr>
          <a:lstStyle>
            <a:lvl1pPr algn="ctr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90" y="1772817"/>
            <a:ext cx="8353425" cy="401836"/>
          </a:xfrm>
        </p:spPr>
        <p:txBody>
          <a:bodyPr anchor="b"/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yan\Desktop\封面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9" y="1556792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9" y="2348880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 b="0"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标题占位符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83534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/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40" y="116632"/>
            <a:ext cx="8353424" cy="720724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9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9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6632"/>
            <a:ext cx="8353425" cy="7207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90" y="1125537"/>
            <a:ext cx="4105275" cy="639763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9" y="1125537"/>
            <a:ext cx="4105275" cy="639763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8029" y="2060849"/>
            <a:ext cx="8353424" cy="72072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6632"/>
            <a:ext cx="8353425" cy="708025"/>
          </a:xfrm>
        </p:spPr>
        <p:txBody>
          <a:bodyPr rtlCol="0">
            <a:normAutofit/>
          </a:bodyPr>
          <a:lstStyle>
            <a:lvl1pPr>
              <a:defRPr lang="zh-CN" altLang="en-US"/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8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2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9" y="4956215"/>
            <a:ext cx="8353425" cy="566739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9" y="1125538"/>
            <a:ext cx="8353425" cy="3743623"/>
          </a:xfrm>
          <a:ln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9" y="5522954"/>
            <a:ext cx="8353425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174625"/>
            <a:ext cx="9144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83534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00050" y="1166813"/>
            <a:ext cx="8353425" cy="503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pic>
        <p:nvPicPr>
          <p:cNvPr id="1029" name="图片 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69850"/>
            <a:ext cx="107950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 userDrawn="1"/>
        </p:nvCxnSpPr>
        <p:spPr>
          <a:xfrm>
            <a:off x="-30672" y="764704"/>
            <a:ext cx="2339752" cy="0"/>
          </a:xfrm>
          <a:prstGeom prst="line">
            <a:avLst/>
          </a:prstGeom>
          <a:ln w="730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ctr" hangingPunct="0">
        <a:spcBef>
          <a:spcPct val="0"/>
        </a:spcBef>
        <a:spcAft>
          <a:spcPts val="400"/>
        </a:spcAft>
        <a:buSzPct val="70000"/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emf"/><Relationship Id="rId1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emf"/><Relationship Id="rId1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emf"/><Relationship Id="rId1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emf"/><Relationship Id="rId1" Type="http://schemas.openxmlformats.org/officeDocument/2006/relationships/oleObject" Target="../embeddings/oleObject8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e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emf"/><Relationship Id="rId1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emf"/><Relationship Id="rId1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emf"/><Relationship Id="rId1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6"/>
          <p:cNvSpPr>
            <a:spLocks noGrp="1"/>
          </p:cNvSpPr>
          <p:nvPr>
            <p:ph type="ctrTitle"/>
          </p:nvPr>
        </p:nvSpPr>
        <p:spPr>
          <a:xfrm>
            <a:off x="1258888" y="1484313"/>
            <a:ext cx="8353425" cy="792162"/>
          </a:xfrm>
        </p:spPr>
        <p:txBody>
          <a:bodyPr/>
          <a:lstStyle/>
          <a:p>
            <a:pPr eaLnBrk="1" hangingPunct="1"/>
            <a:r>
              <a:rPr lang="zh-CN" altLang="en-US" sz="3600" smtClean="0"/>
              <a:t>软件测试方法与技术</a:t>
            </a:r>
            <a:r>
              <a:rPr lang="en-US" altLang="zh-CN" sz="3600" smtClean="0"/>
              <a:t>Ⅰ</a:t>
            </a:r>
            <a:endParaRPr lang="en-US" altLang="zh-CN" sz="3600" smtClean="0"/>
          </a:p>
        </p:txBody>
      </p:sp>
      <p:sp>
        <p:nvSpPr>
          <p:cNvPr id="7171" name="副标题 7"/>
          <p:cNvSpPr txBox="1"/>
          <p:nvPr/>
        </p:nvSpPr>
        <p:spPr bwMode="auto">
          <a:xfrm>
            <a:off x="5076825" y="2230438"/>
            <a:ext cx="83534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fontAlgn="ctr">
              <a:spcAft>
                <a:spcPts val="400"/>
              </a:spcAft>
              <a:buSzPct val="70000"/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—— </a:t>
            </a:r>
            <a:r>
              <a:rPr lang="zh-CN" altLang="en-US" sz="2400"/>
              <a:t>陈建潮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000" dirty="0"/>
              <a:t>判定</a:t>
            </a:r>
            <a:r>
              <a:rPr lang="en-US" altLang="zh-CN" sz="2000" dirty="0"/>
              <a:t>-</a:t>
            </a:r>
            <a:r>
              <a:rPr lang="zh-CN" altLang="zh-CN" sz="2000" dirty="0"/>
              <a:t>条件覆盖就是设计足够的测试用例，使得判断中每个条件的所有可能取值至少执行一次，同时每个判断本身的所有可能判断结果至少执行一次。换言之，就是要求各个判断</a:t>
            </a:r>
            <a:r>
              <a:rPr lang="zh-CN" altLang="zh-CN" sz="2000" dirty="0" smtClean="0"/>
              <a:t>的所有</a:t>
            </a:r>
            <a:r>
              <a:rPr lang="zh-CN" altLang="zh-CN" sz="2000" dirty="0"/>
              <a:t>可能的条件取值组合至少执行一次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>
              <a:lnSpc>
                <a:spcPct val="120000"/>
              </a:lnSpc>
            </a:pPr>
            <a:r>
              <a:rPr lang="zh-CN" altLang="zh-CN" sz="2000" dirty="0"/>
              <a:t>可以构造以下</a:t>
            </a:r>
            <a:r>
              <a:rPr lang="en-US" altLang="zh-CN" sz="2000" dirty="0"/>
              <a:t>4</a:t>
            </a:r>
            <a:r>
              <a:rPr lang="zh-CN" altLang="zh-CN" sz="2000" dirty="0"/>
              <a:t>个测试用例：</a:t>
            </a:r>
            <a:endParaRPr lang="zh-CN" altLang="zh-CN" sz="2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四、判定</a:t>
            </a:r>
            <a:r>
              <a:rPr lang="en-US" altLang="zh-CN" dirty="0"/>
              <a:t>-</a:t>
            </a:r>
            <a:r>
              <a:rPr lang="zh-CN" altLang="zh-CN" dirty="0"/>
              <a:t>条件覆盖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55576" y="3429000"/>
          <a:ext cx="4320480" cy="182499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584176"/>
                <a:gridCol w="1211429"/>
                <a:gridCol w="1524875"/>
              </a:tblGrid>
              <a:tr h="2851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测试用例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所走路径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覆盖条件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90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A=2 B=0 X=3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①②③④⑤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T1,T2  </a:t>
                      </a:r>
                      <a:r>
                        <a:rPr lang="en-US" sz="1600" kern="0" dirty="0">
                          <a:effectLst/>
                        </a:rPr>
                        <a:t>, </a:t>
                      </a:r>
                      <a:r>
                        <a:rPr lang="en-US" sz="1600" kern="0" dirty="0" smtClean="0">
                          <a:effectLst/>
                        </a:rPr>
                        <a:t> T3,T4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13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A=2 B=1 X=1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①③④⑤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T1,F2 </a:t>
                      </a:r>
                      <a:r>
                        <a:rPr lang="en-US" sz="1600" kern="0" dirty="0" smtClean="0">
                          <a:effectLst/>
                        </a:rPr>
                        <a:t> ,  </a:t>
                      </a:r>
                      <a:r>
                        <a:rPr lang="en-US" sz="1600" kern="0" dirty="0">
                          <a:effectLst/>
                        </a:rPr>
                        <a:t>T3,F4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97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A=1 B=0 X=3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①③④⑤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F1,T2 </a:t>
                      </a:r>
                      <a:r>
                        <a:rPr lang="en-US" sz="1600" kern="0" dirty="0" smtClean="0">
                          <a:effectLst/>
                        </a:rPr>
                        <a:t> ,  </a:t>
                      </a:r>
                      <a:r>
                        <a:rPr lang="en-US" sz="1600" kern="0" dirty="0">
                          <a:effectLst/>
                        </a:rPr>
                        <a:t>F3,T4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97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A=1 B=1 X=1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①③⑤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0" dirty="0" smtClean="0">
                          <a:effectLst/>
                        </a:rPr>
                        <a:t>F1,F2  ,  </a:t>
                      </a:r>
                      <a:r>
                        <a:rPr lang="en-US" sz="1600" kern="0" dirty="0">
                          <a:effectLst/>
                        </a:rPr>
                        <a:t>F3,F4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228184" y="2870501"/>
          <a:ext cx="2773312" cy="39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Visio" r:id="rId1" imgW="4383405" imgH="6231255" progId="Visio.Drawing.11">
                  <p:embed/>
                </p:oleObj>
              </mc:Choice>
              <mc:Fallback>
                <p:oleObj name="Visio" r:id="rId1" imgW="4383405" imgH="6231255" progId="Visio.Drawing.11">
                  <p:embed/>
                  <p:pic>
                    <p:nvPicPr>
                      <p:cNvPr id="0" name="图片 81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8184" y="2870501"/>
                        <a:ext cx="2773312" cy="3947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40000"/>
              </a:lnSpc>
            </a:pPr>
            <a:r>
              <a:rPr lang="zh-CN" altLang="zh-CN" sz="2000" dirty="0"/>
              <a:t>条件组合覆盖就是设计足够的测试用例，运行被测程序，使得每个判断的所有可能的条件取值组合至少执行一次。</a:t>
            </a:r>
            <a:endParaRPr lang="zh-CN" altLang="zh-CN" sz="2000" dirty="0"/>
          </a:p>
          <a:p>
            <a:pPr>
              <a:lnSpc>
                <a:spcPct val="140000"/>
              </a:lnSpc>
            </a:pPr>
            <a:r>
              <a:rPr lang="zh-CN" altLang="zh-CN" sz="2000" dirty="0" smtClean="0"/>
              <a:t>可以</a:t>
            </a:r>
            <a:r>
              <a:rPr lang="zh-CN" altLang="zh-CN" sz="2000" dirty="0"/>
              <a:t>构造</a:t>
            </a:r>
            <a:r>
              <a:rPr lang="en-US" altLang="zh-CN" sz="2000" dirty="0"/>
              <a:t>16</a:t>
            </a:r>
            <a:r>
              <a:rPr lang="zh-CN" altLang="zh-CN" sz="2000" dirty="0"/>
              <a:t>个测试用例如下：</a:t>
            </a:r>
            <a:endParaRPr lang="zh-CN" altLang="zh-CN" sz="2000" dirty="0"/>
          </a:p>
          <a:p>
            <a:endParaRPr lang="zh-CN" altLang="zh-CN" sz="2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五、条件组合</a:t>
            </a:r>
            <a:r>
              <a:rPr lang="zh-CN" altLang="zh-CN" dirty="0" smtClean="0"/>
              <a:t>覆盖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331647" y="2708920"/>
          <a:ext cx="5850204" cy="321818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64089"/>
                <a:gridCol w="280285"/>
                <a:gridCol w="313722"/>
                <a:gridCol w="313722"/>
                <a:gridCol w="313722"/>
                <a:gridCol w="313722"/>
                <a:gridCol w="313722"/>
                <a:gridCol w="313722"/>
                <a:gridCol w="313722"/>
                <a:gridCol w="313722"/>
                <a:gridCol w="313722"/>
                <a:gridCol w="313722"/>
                <a:gridCol w="313722"/>
                <a:gridCol w="313722"/>
                <a:gridCol w="313722"/>
                <a:gridCol w="313722"/>
                <a:gridCol w="313722"/>
              </a:tblGrid>
              <a:tr h="2882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条件桩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L1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L2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L3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L4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L5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L6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L7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L8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L9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L10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L11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L12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L13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L14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L15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L16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82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C1</a:t>
                      </a:r>
                      <a:r>
                        <a:rPr lang="zh-CN" sz="1100" kern="0">
                          <a:effectLst/>
                        </a:rPr>
                        <a:t>：</a:t>
                      </a:r>
                      <a:r>
                        <a:rPr lang="en-US" sz="1100" kern="0">
                          <a:effectLst/>
                        </a:rPr>
                        <a:t>A&gt;1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T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T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T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T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82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C2</a:t>
                      </a:r>
                      <a:r>
                        <a:rPr lang="zh-CN" sz="1100" kern="0">
                          <a:effectLst/>
                        </a:rPr>
                        <a:t>：</a:t>
                      </a:r>
                      <a:r>
                        <a:rPr lang="en-US" sz="1100" kern="0">
                          <a:effectLst/>
                        </a:rPr>
                        <a:t>B==0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F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82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C3</a:t>
                      </a:r>
                      <a:r>
                        <a:rPr lang="zh-CN" sz="1100" kern="0">
                          <a:effectLst/>
                        </a:rPr>
                        <a:t>：</a:t>
                      </a:r>
                      <a:r>
                        <a:rPr lang="en-US" sz="1100" kern="0">
                          <a:effectLst/>
                        </a:rPr>
                        <a:t>A==2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F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82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C4</a:t>
                      </a:r>
                      <a:r>
                        <a:rPr lang="zh-CN" sz="1100" kern="0">
                          <a:effectLst/>
                        </a:rPr>
                        <a:t>：</a:t>
                      </a:r>
                      <a:r>
                        <a:rPr lang="en-US" sz="1100" kern="0">
                          <a:effectLst/>
                        </a:rPr>
                        <a:t>X&gt;1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F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T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F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82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执行路径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82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①②③④⑤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√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√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√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82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①②③⑤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√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82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①③④⑤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√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√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√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√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effectLst/>
                        </a:rPr>
                        <a:t>√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82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①③⑤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√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√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√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82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不可能情况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√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√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√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√</a:t>
                      </a:r>
                      <a:endParaRPr lang="zh-CN" sz="1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要覆盖上述</a:t>
            </a:r>
            <a:r>
              <a:rPr lang="en-US" altLang="zh-CN" dirty="0"/>
              <a:t>16</a:t>
            </a:r>
            <a:r>
              <a:rPr lang="zh-CN" altLang="zh-CN" dirty="0"/>
              <a:t>组条件组合，排除了</a:t>
            </a:r>
            <a:r>
              <a:rPr lang="en-US" altLang="zh-CN" dirty="0"/>
              <a:t>4</a:t>
            </a:r>
            <a:r>
              <a:rPr lang="zh-CN" altLang="zh-CN" dirty="0"/>
              <a:t>组不可能情况，可以构造以下</a:t>
            </a:r>
            <a:r>
              <a:rPr lang="en-US" altLang="zh-CN" dirty="0"/>
              <a:t>12</a:t>
            </a:r>
            <a:r>
              <a:rPr lang="zh-CN" altLang="zh-CN" dirty="0"/>
              <a:t>个测试用例：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563888" y="2276872"/>
            <a:ext cx="2400300" cy="23780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L1: A=2 B=0 X=2</a:t>
            </a:r>
            <a:endParaRPr kumimoji="0" lang="en-US" altLang="zh-CN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L2: A=2 B=0 X=1</a:t>
            </a:r>
            <a:endParaRPr kumimoji="0" lang="en-US" altLang="zh-CN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L3: A=3 B=0 X=2</a:t>
            </a:r>
            <a:endParaRPr kumimoji="0" lang="en-US" altLang="zh-CN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L4: A=3 B=0 X=1</a:t>
            </a:r>
            <a:endParaRPr kumimoji="0" lang="en-US" altLang="zh-CN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L5: A=2 B=1 X=2</a:t>
            </a:r>
            <a:endParaRPr kumimoji="0" lang="en-US" altLang="zh-CN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L6: A=2 B=1 X=1</a:t>
            </a:r>
            <a:endParaRPr kumimoji="0" lang="en-US" altLang="zh-CN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L7: A=3 B=1 X=2</a:t>
            </a:r>
            <a:endParaRPr kumimoji="0" lang="en-US" altLang="zh-CN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L8: A=3 B=1 X=1</a:t>
            </a:r>
            <a:endParaRPr kumimoji="0" lang="en-US" altLang="zh-CN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L11: A=1 B=0 X=2</a:t>
            </a:r>
            <a:endParaRPr kumimoji="0" lang="en-US" altLang="zh-CN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L12: A=1 B=0 X=1</a:t>
            </a:r>
            <a:endParaRPr kumimoji="0" lang="en-US" altLang="zh-CN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L15: A=1 B=1 X=2</a:t>
            </a:r>
            <a:endParaRPr kumimoji="0" lang="en-US" altLang="zh-CN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L16: A=1 B=1 X=1</a:t>
            </a:r>
            <a:endParaRPr kumimoji="0" lang="zh-CN" altLang="zh-CN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/>
              <a:t>路径覆盖就是设计足够的测试用例，覆盖程序中所有可能的路径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 smtClean="0"/>
              <a:t>这</a:t>
            </a:r>
            <a:r>
              <a:rPr lang="zh-CN" altLang="zh-CN" sz="2400" dirty="0"/>
              <a:t>是最强的覆盖</a:t>
            </a:r>
            <a:r>
              <a:rPr lang="zh-CN" altLang="zh-CN" sz="2400" dirty="0" smtClean="0"/>
              <a:t>准则。</a:t>
            </a:r>
            <a:endParaRPr lang="en-US" altLang="zh-CN" sz="2400" dirty="0" smtClean="0"/>
          </a:p>
          <a:p>
            <a:r>
              <a:rPr lang="zh-CN" altLang="zh-CN" sz="2400" dirty="0"/>
              <a:t>要覆盖这</a:t>
            </a:r>
            <a:r>
              <a:rPr lang="en-US" altLang="zh-CN" sz="2400" dirty="0"/>
              <a:t>4</a:t>
            </a:r>
            <a:r>
              <a:rPr lang="zh-CN" altLang="zh-CN" sz="2400" dirty="0"/>
              <a:t>条路径，只需设计</a:t>
            </a:r>
            <a:r>
              <a:rPr lang="en-US" altLang="zh-CN" sz="2400" dirty="0"/>
              <a:t>4</a:t>
            </a:r>
            <a:r>
              <a:rPr lang="zh-CN" altLang="zh-CN" sz="2400" dirty="0"/>
              <a:t>个测试用例即可：</a:t>
            </a:r>
            <a:endParaRPr lang="zh-CN" altLang="zh-CN" sz="2400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六、路径</a:t>
            </a:r>
            <a:r>
              <a:rPr lang="zh-CN" altLang="zh-CN" dirty="0" smtClean="0"/>
              <a:t>覆盖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228184" y="2870501"/>
          <a:ext cx="2773312" cy="39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Visio" r:id="rId1" imgW="4383405" imgH="6231255" progId="Visio.Drawing.11">
                  <p:embed/>
                </p:oleObj>
              </mc:Choice>
              <mc:Fallback>
                <p:oleObj name="Visio" r:id="rId1" imgW="4383405" imgH="6231255" progId="Visio.Drawing.11">
                  <p:embed/>
                  <p:pic>
                    <p:nvPicPr>
                      <p:cNvPr id="0" name="图片 112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8184" y="2870501"/>
                        <a:ext cx="2773312" cy="3947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043608" y="3237706"/>
            <a:ext cx="2400300" cy="892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L1: A=2 B=0 X=2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L2: A=2 B=1 X=2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L3: A=3 B=0 X=1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L4: A=3 B=1 X=1</a:t>
            </a:r>
            <a:endParaRPr kumimoji="0" lang="zh-CN" altLang="zh-CN" sz="4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/>
              <a:t>虽然路径覆盖是最强的覆盖准则，但在路径数目很大时，真正做到完全覆盖是很困难的，例如，考虑以下程序的完全路径覆盖测试的情况</a:t>
            </a:r>
            <a:r>
              <a:rPr lang="zh-CN" altLang="zh-CN" sz="2400" dirty="0" smtClean="0"/>
              <a:t>：</a:t>
            </a:r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r>
              <a:rPr lang="zh-CN" altLang="zh-CN" sz="2400" dirty="0" smtClean="0"/>
              <a:t>流程图中包括一</a:t>
            </a:r>
            <a:r>
              <a:rPr lang="zh-CN" altLang="zh-CN" sz="2400" dirty="0"/>
              <a:t>个执行</a:t>
            </a:r>
            <a:r>
              <a:rPr lang="en-US" altLang="zh-CN" sz="2400" dirty="0"/>
              <a:t>100</a:t>
            </a:r>
            <a:r>
              <a:rPr lang="zh-CN" altLang="zh-CN" sz="2400" dirty="0"/>
              <a:t>次的循环。</a:t>
            </a:r>
            <a:endParaRPr lang="zh-CN" altLang="en-US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779912" y="21328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139952" y="2132856"/>
          <a:ext cx="1800200" cy="3841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Visio" r:id="rId1" imgW="4307840" imgH="9200515" progId="Visio.Drawing.11">
                  <p:embed/>
                </p:oleObj>
              </mc:Choice>
              <mc:Fallback>
                <p:oleObj name="Visio" r:id="rId1" imgW="4307840" imgH="9200515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2132856"/>
                        <a:ext cx="1800200" cy="38411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60000"/>
              </a:lnSpc>
            </a:pPr>
            <a:r>
              <a:rPr lang="zh-CN" altLang="zh-CN" sz="2000" dirty="0"/>
              <a:t>上面一段小程序的流程图</a:t>
            </a:r>
            <a:r>
              <a:rPr lang="zh-CN" altLang="zh-CN" sz="2000" dirty="0" smtClean="0"/>
              <a:t>，每</a:t>
            </a:r>
            <a:r>
              <a:rPr lang="zh-CN" altLang="zh-CN" sz="2000" dirty="0"/>
              <a:t>一次的循环中，可执行的路径有</a:t>
            </a:r>
            <a:r>
              <a:rPr lang="en-US" altLang="zh-CN" sz="2000" dirty="0"/>
              <a:t>4</a:t>
            </a:r>
            <a:r>
              <a:rPr lang="zh-CN" altLang="zh-CN" sz="2000" dirty="0"/>
              <a:t>条，那么，它总共所包含的不同执行路径数高达</a:t>
            </a:r>
            <a:r>
              <a:rPr lang="en-US" altLang="zh-CN" sz="2000" dirty="0"/>
              <a:t>4</a:t>
            </a:r>
            <a:r>
              <a:rPr lang="en-US" altLang="zh-CN" sz="2000" baseline="30000" dirty="0"/>
              <a:t>100</a:t>
            </a:r>
            <a:r>
              <a:rPr lang="zh-CN" altLang="zh-CN" sz="2000" dirty="0"/>
              <a:t>≈</a:t>
            </a:r>
            <a:r>
              <a:rPr lang="en-US" altLang="zh-CN" sz="2000" dirty="0"/>
              <a:t>1.6</a:t>
            </a:r>
            <a:r>
              <a:rPr lang="zh-CN" altLang="zh-CN" sz="2000" dirty="0"/>
              <a:t>×</a:t>
            </a:r>
            <a:r>
              <a:rPr lang="en-US" altLang="zh-CN" sz="2000" dirty="0"/>
              <a:t>10</a:t>
            </a:r>
            <a:r>
              <a:rPr lang="en-US" altLang="zh-CN" sz="2000" baseline="30000" dirty="0"/>
              <a:t>60</a:t>
            </a:r>
            <a:r>
              <a:rPr lang="zh-CN" altLang="zh-CN" sz="2000" dirty="0" smtClean="0"/>
              <a:t>条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>
              <a:lnSpc>
                <a:spcPct val="160000"/>
              </a:lnSpc>
            </a:pPr>
            <a:r>
              <a:rPr lang="zh-CN" altLang="zh-CN" sz="2000" dirty="0" smtClean="0"/>
              <a:t>若要</a:t>
            </a:r>
            <a:r>
              <a:rPr lang="zh-CN" altLang="zh-CN" sz="2000" dirty="0"/>
              <a:t>对它进行穷举测试，覆盖所有的路径，假使测试程序对每一条路径进行测试仅需要</a:t>
            </a:r>
            <a:r>
              <a:rPr lang="en-US" altLang="zh-CN" sz="2000" dirty="0"/>
              <a:t>1</a:t>
            </a:r>
            <a:r>
              <a:rPr lang="zh-CN" altLang="zh-CN" sz="2000" dirty="0"/>
              <a:t>毫秒，同样假定一天工作</a:t>
            </a:r>
            <a:r>
              <a:rPr lang="en-US" altLang="zh-CN" sz="2000" dirty="0"/>
              <a:t>24</a:t>
            </a:r>
            <a:r>
              <a:rPr lang="zh-CN" altLang="zh-CN" sz="2000" dirty="0"/>
              <a:t>小时，一年工作</a:t>
            </a:r>
            <a:r>
              <a:rPr lang="en-US" altLang="zh-CN" sz="2000" dirty="0"/>
              <a:t>365 </a:t>
            </a:r>
            <a:r>
              <a:rPr lang="zh-CN" altLang="zh-CN" sz="2000" dirty="0"/>
              <a:t>天， 那么要想把上面的小程序的所有路径测试完，则约需要</a:t>
            </a:r>
            <a:r>
              <a:rPr lang="en-US" altLang="zh-CN" sz="2000" dirty="0"/>
              <a:t>5</a:t>
            </a:r>
            <a:r>
              <a:rPr lang="zh-CN" altLang="zh-CN" sz="2000" dirty="0"/>
              <a:t>×</a:t>
            </a:r>
            <a:r>
              <a:rPr lang="en-US" altLang="zh-CN" sz="2000" dirty="0"/>
              <a:t>10</a:t>
            </a:r>
            <a:r>
              <a:rPr lang="en-US" altLang="zh-CN" sz="2000" baseline="30000" dirty="0"/>
              <a:t>49</a:t>
            </a:r>
            <a:r>
              <a:rPr lang="zh-CN" altLang="zh-CN" sz="2000" dirty="0"/>
              <a:t>年。</a:t>
            </a:r>
            <a:endParaRPr lang="zh-CN" altLang="zh-CN" sz="2000" dirty="0"/>
          </a:p>
          <a:p>
            <a:pPr>
              <a:lnSpc>
                <a:spcPct val="160000"/>
              </a:lnSpc>
            </a:pPr>
            <a:r>
              <a:rPr lang="zh-CN" altLang="zh-CN" sz="2000" dirty="0"/>
              <a:t>这是不可能完成的任务，真正做到完全覆盖是很困难的，所以，必须依据一定的方法指导，把覆盖路径数目压缩到一定可接受的限度。</a:t>
            </a:r>
            <a:endParaRPr lang="zh-CN" altLang="zh-CN" sz="2000" dirty="0"/>
          </a:p>
          <a:p>
            <a:endParaRPr lang="zh-CN" altLang="zh-CN" sz="2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40000"/>
              </a:lnSpc>
            </a:pPr>
            <a:r>
              <a:rPr lang="zh-CN" altLang="zh-CN" sz="2400" b="1" dirty="0" smtClean="0"/>
              <a:t>一、基本</a:t>
            </a:r>
            <a:r>
              <a:rPr lang="zh-CN" altLang="zh-CN" sz="2400" b="1" dirty="0"/>
              <a:t>路径</a:t>
            </a:r>
            <a:r>
              <a:rPr lang="zh-CN" altLang="zh-CN" sz="2400" b="1" dirty="0" smtClean="0"/>
              <a:t>测试</a:t>
            </a:r>
            <a:r>
              <a:rPr lang="zh-CN" altLang="en-US" sz="2400" b="1" dirty="0" smtClean="0"/>
              <a:t>：</a:t>
            </a:r>
            <a:r>
              <a:rPr lang="zh-CN" altLang="zh-CN" sz="2400" dirty="0" smtClean="0"/>
              <a:t>如果</a:t>
            </a:r>
            <a:r>
              <a:rPr lang="zh-CN" altLang="zh-CN" sz="2400" dirty="0"/>
              <a:t>把覆盖的路径数压缩到一定限度内，例如，程序中的循环体只执行零次和一次，这就是基本路径测试。</a:t>
            </a:r>
            <a:endParaRPr lang="zh-CN" altLang="zh-CN" sz="2400" dirty="0"/>
          </a:p>
          <a:p>
            <a:pPr>
              <a:lnSpc>
                <a:spcPct val="140000"/>
              </a:lnSpc>
            </a:pPr>
            <a:r>
              <a:rPr lang="zh-CN" altLang="zh-CN" sz="2400" dirty="0"/>
              <a:t>它是在程序控制流图的基础上，通过分析控制构造的环路复杂性，导出基本可执行路径集合，从而设计测试用例的方法。设计出的测试用例要保证在测试中，程序的每一个可执行语句至少要执行一次。</a:t>
            </a:r>
            <a:endParaRPr lang="zh-CN" altLang="zh-CN" sz="2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5.4 </a:t>
            </a:r>
            <a:r>
              <a:rPr lang="zh-CN" altLang="zh-CN" dirty="0" smtClean="0"/>
              <a:t>路径分析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针对</a:t>
            </a:r>
            <a:r>
              <a:rPr lang="zh-CN" altLang="zh-CN" dirty="0"/>
              <a:t>下面的程序，使用基本路径测试方法实施白盒子测试。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例子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419872" y="1871238"/>
            <a:ext cx="4583784" cy="495300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void sort(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int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 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iRecordNum,int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 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iType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{  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①	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int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 x=0;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②	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int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 y=0;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③	while(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iRecordNum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 &gt; 0)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	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④		if(0==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iType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		{ 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⑤			x=y+2;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⑥			break;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		}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		else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		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⑦			if(1==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iType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			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⑧				x=y+10;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			}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			else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			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⑨				x=y+20;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			}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		}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⑩		</a:t>
            </a:r>
            <a:r>
              <a:rPr kumimoji="0" lang="en-US" altLang="zh-CN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iRecordNum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- -;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	}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⑾	return;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 }</a:t>
            </a:r>
            <a:endParaRPr kumimoji="0" lang="zh-CN" alt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zh-CN" sz="2400" dirty="0"/>
              <a:t>在程序设计时，为了更加突出控制流的结构，可对程序流程图进行简化，简化后的图称为程序控制流图。</a:t>
            </a:r>
            <a:endParaRPr lang="zh-CN" altLang="zh-CN" sz="2400" dirty="0"/>
          </a:p>
          <a:p>
            <a:pPr>
              <a:lnSpc>
                <a:spcPct val="130000"/>
              </a:lnSpc>
            </a:pPr>
            <a:r>
              <a:rPr lang="zh-CN" altLang="zh-CN" sz="2400" dirty="0"/>
              <a:t>程序控制流图中只有二种图形符号，即结点和控制流线。结点：由带有标号的圆圈表示，可以代表一个或多个语句、一个条件判断结构或一个函数程序块；控制流线：由带有箭头的弧或线表示，可称为边，代表程序中的控制流。</a:t>
            </a:r>
            <a:endParaRPr lang="zh-CN" altLang="zh-CN" sz="2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程序控制流图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三大程序结构的控制流图如下</a:t>
            </a:r>
            <a:r>
              <a:rPr lang="zh-CN" altLang="zh-CN" dirty="0" smtClean="0"/>
              <a:t>图所</a:t>
            </a:r>
            <a:r>
              <a:rPr lang="zh-CN" altLang="zh-CN" dirty="0"/>
              <a:t>示：</a:t>
            </a:r>
            <a:endParaRPr lang="zh-CN" altLang="en-US" dirty="0"/>
          </a:p>
        </p:txBody>
      </p:sp>
      <p:sp>
        <p:nvSpPr>
          <p:cNvPr id="4" name="Rectangle 23"/>
          <p:cNvSpPr>
            <a:spLocks noChangeArrowheads="1"/>
          </p:cNvSpPr>
          <p:nvPr/>
        </p:nvSpPr>
        <p:spPr bwMode="auto">
          <a:xfrm>
            <a:off x="785875" y="2307365"/>
            <a:ext cx="105149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 sz="3600"/>
          </a:p>
        </p:txBody>
      </p:sp>
      <p:grpSp>
        <p:nvGrpSpPr>
          <p:cNvPr id="5" name="Group 1"/>
          <p:cNvGrpSpPr>
            <a:grpSpLocks noChangeAspect="1"/>
          </p:cNvGrpSpPr>
          <p:nvPr/>
        </p:nvGrpSpPr>
        <p:grpSpPr bwMode="auto">
          <a:xfrm>
            <a:off x="916084" y="2357857"/>
            <a:ext cx="7837391" cy="2952328"/>
            <a:chOff x="1800" y="2770"/>
            <a:chExt cx="8283" cy="3120"/>
          </a:xfrm>
        </p:grpSpPr>
        <p:sp>
          <p:nvSpPr>
            <p:cNvPr id="6" name="AutoShape 22"/>
            <p:cNvSpPr>
              <a:spLocks noChangeAspect="1" noChangeArrowheads="1" noTextEdit="1"/>
            </p:cNvSpPr>
            <p:nvPr/>
          </p:nvSpPr>
          <p:spPr bwMode="auto">
            <a:xfrm>
              <a:off x="1800" y="2770"/>
              <a:ext cx="8283" cy="3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7" name="Oval 21"/>
            <p:cNvSpPr>
              <a:spLocks noChangeArrowheads="1"/>
            </p:cNvSpPr>
            <p:nvPr/>
          </p:nvSpPr>
          <p:spPr bwMode="auto">
            <a:xfrm>
              <a:off x="2160" y="3706"/>
              <a:ext cx="360" cy="36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8" name="Oval 20"/>
            <p:cNvSpPr>
              <a:spLocks noChangeArrowheads="1"/>
            </p:cNvSpPr>
            <p:nvPr/>
          </p:nvSpPr>
          <p:spPr bwMode="auto">
            <a:xfrm>
              <a:off x="3420" y="3706"/>
              <a:ext cx="362" cy="36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9" name="Oval 19"/>
            <p:cNvSpPr>
              <a:spLocks noChangeArrowheads="1"/>
            </p:cNvSpPr>
            <p:nvPr/>
          </p:nvSpPr>
          <p:spPr bwMode="auto">
            <a:xfrm>
              <a:off x="4679" y="3706"/>
              <a:ext cx="362" cy="36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10" name="Oval 18"/>
            <p:cNvSpPr>
              <a:spLocks noChangeArrowheads="1"/>
            </p:cNvSpPr>
            <p:nvPr/>
          </p:nvSpPr>
          <p:spPr bwMode="auto">
            <a:xfrm>
              <a:off x="5399" y="2770"/>
              <a:ext cx="363" cy="36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11" name="Oval 17"/>
            <p:cNvSpPr>
              <a:spLocks noChangeArrowheads="1"/>
            </p:cNvSpPr>
            <p:nvPr/>
          </p:nvSpPr>
          <p:spPr bwMode="auto">
            <a:xfrm>
              <a:off x="6121" y="3706"/>
              <a:ext cx="358" cy="36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5445" y="4826"/>
              <a:ext cx="360" cy="36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13" name="Oval 15"/>
            <p:cNvSpPr>
              <a:spLocks noChangeArrowheads="1"/>
            </p:cNvSpPr>
            <p:nvPr/>
          </p:nvSpPr>
          <p:spPr bwMode="auto">
            <a:xfrm>
              <a:off x="7920" y="3862"/>
              <a:ext cx="363" cy="36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7920" y="2926"/>
              <a:ext cx="363" cy="36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7920" y="4798"/>
              <a:ext cx="362" cy="36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16" name="AutoShape 12"/>
            <p:cNvSpPr>
              <a:spLocks noChangeShapeType="1"/>
            </p:cNvSpPr>
            <p:nvPr/>
          </p:nvSpPr>
          <p:spPr bwMode="auto">
            <a:xfrm>
              <a:off x="5709" y="3078"/>
              <a:ext cx="464" cy="68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17" name="AutoShape 11"/>
            <p:cNvSpPr>
              <a:spLocks noChangeShapeType="1"/>
            </p:cNvSpPr>
            <p:nvPr/>
          </p:nvSpPr>
          <p:spPr bwMode="auto">
            <a:xfrm flipH="1">
              <a:off x="4988" y="3078"/>
              <a:ext cx="464" cy="68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18" name="AutoShape 10"/>
            <p:cNvSpPr>
              <a:spLocks noChangeShapeType="1"/>
            </p:cNvSpPr>
            <p:nvPr/>
          </p:nvSpPr>
          <p:spPr bwMode="auto">
            <a:xfrm>
              <a:off x="2520" y="3886"/>
              <a:ext cx="900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19" name="AutoShape 9"/>
            <p:cNvSpPr>
              <a:spLocks noChangeShapeType="1"/>
            </p:cNvSpPr>
            <p:nvPr/>
          </p:nvSpPr>
          <p:spPr bwMode="auto">
            <a:xfrm>
              <a:off x="4988" y="4016"/>
              <a:ext cx="510" cy="86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20" name="AutoShape 8"/>
            <p:cNvSpPr>
              <a:spLocks noChangeShapeType="1"/>
            </p:cNvSpPr>
            <p:nvPr/>
          </p:nvSpPr>
          <p:spPr bwMode="auto">
            <a:xfrm flipH="1">
              <a:off x="5752" y="4016"/>
              <a:ext cx="421" cy="86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21" name="AutoShape 7"/>
            <p:cNvSpPr>
              <a:spLocks noChangeShapeType="1"/>
            </p:cNvSpPr>
            <p:nvPr/>
          </p:nvSpPr>
          <p:spPr bwMode="auto">
            <a:xfrm>
              <a:off x="8102" y="3287"/>
              <a:ext cx="1" cy="5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22" name="AutoShape 6"/>
            <p:cNvSpPr>
              <a:spLocks noChangeShapeType="1"/>
            </p:cNvSpPr>
            <p:nvPr/>
          </p:nvSpPr>
          <p:spPr bwMode="auto">
            <a:xfrm flipV="1">
              <a:off x="8283" y="3107"/>
              <a:ext cx="1" cy="936"/>
            </a:xfrm>
            <a:prstGeom prst="curvedConnector3">
              <a:avLst>
                <a:gd name="adj1" fmla="val 35900000"/>
              </a:avLst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23" name="AutoShape 5"/>
            <p:cNvSpPr>
              <a:spLocks noChangeShapeType="1"/>
            </p:cNvSpPr>
            <p:nvPr/>
          </p:nvSpPr>
          <p:spPr bwMode="auto">
            <a:xfrm rot="10800000" flipH="1" flipV="1">
              <a:off x="7920" y="3107"/>
              <a:ext cx="1" cy="1872"/>
            </a:xfrm>
            <a:prstGeom prst="curvedConnector3">
              <a:avLst>
                <a:gd name="adj1" fmla="val -36000000"/>
              </a:avLst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/>
            </a:p>
          </p:txBody>
        </p:sp>
        <p:sp>
          <p:nvSpPr>
            <p:cNvPr id="24" name="Text Box 4"/>
            <p:cNvSpPr txBox="1">
              <a:spLocks noChangeArrowheads="1"/>
            </p:cNvSpPr>
            <p:nvPr/>
          </p:nvSpPr>
          <p:spPr bwMode="auto">
            <a:xfrm>
              <a:off x="2340" y="5422"/>
              <a:ext cx="144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顺序结构</a:t>
              </a:r>
              <a:endParaRPr kumimoji="0" 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Text Box 3"/>
            <p:cNvSpPr txBox="1">
              <a:spLocks noChangeArrowheads="1"/>
            </p:cNvSpPr>
            <p:nvPr/>
          </p:nvSpPr>
          <p:spPr bwMode="auto">
            <a:xfrm>
              <a:off x="5040" y="5422"/>
              <a:ext cx="144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判断结构</a:t>
              </a:r>
              <a:endParaRPr kumimoji="0" 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Text Box 2"/>
            <p:cNvSpPr txBox="1">
              <a:spLocks noChangeArrowheads="1"/>
            </p:cNvSpPr>
            <p:nvPr/>
          </p:nvSpPr>
          <p:spPr bwMode="auto">
            <a:xfrm>
              <a:off x="7740" y="5422"/>
              <a:ext cx="144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循环结构</a:t>
              </a:r>
              <a:endParaRPr kumimoji="0" 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400" b="1" dirty="0"/>
              <a:t>白盒子测试</a:t>
            </a:r>
            <a:r>
              <a:rPr lang="zh-CN" altLang="zh-CN" sz="2400" dirty="0"/>
              <a:t>是根据被测程序的内部结构设计测试用例的一种测试方法，又称为结构分析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120000"/>
              </a:lnSpc>
            </a:pPr>
            <a:r>
              <a:rPr lang="zh-CN" altLang="zh-CN" sz="2400" dirty="0" smtClean="0"/>
              <a:t>白</a:t>
            </a:r>
            <a:r>
              <a:rPr lang="zh-CN" altLang="zh-CN" sz="2400" dirty="0"/>
              <a:t>盒子测试将被测程序看作一个打开的盒子，测试者能够看到被测程序的源代码，可以分析被测程序的内部结构，此时测试的焦点集中在根据其内部结构设计测试用例。</a:t>
            </a:r>
            <a:endParaRPr lang="zh-CN" altLang="zh-CN" sz="2400" dirty="0"/>
          </a:p>
          <a:p>
            <a:endParaRPr lang="zh-CN" altLang="zh-CN" sz="2400" dirty="0" smtClean="0"/>
          </a:p>
        </p:txBody>
      </p:sp>
      <p:sp>
        <p:nvSpPr>
          <p:cNvPr id="8195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5</a:t>
            </a:r>
            <a:r>
              <a:rPr lang="zh-CN" altLang="zh-CN" dirty="0"/>
              <a:t>章 白盒子测试</a:t>
            </a:r>
            <a:endParaRPr lang="zh-CN" altLang="zh-CN" dirty="0"/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3892882" y="357301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3" name="Group 1"/>
          <p:cNvGrpSpPr>
            <a:grpSpLocks noChangeAspect="1"/>
          </p:cNvGrpSpPr>
          <p:nvPr/>
        </p:nvGrpSpPr>
        <p:grpSpPr bwMode="auto">
          <a:xfrm>
            <a:off x="3892882" y="3573016"/>
            <a:ext cx="4389438" cy="2806700"/>
            <a:chOff x="2220" y="6666"/>
            <a:chExt cx="7560" cy="4836"/>
          </a:xfrm>
        </p:grpSpPr>
        <p:sp>
          <p:nvSpPr>
            <p:cNvPr id="4" name="AutoShape 7"/>
            <p:cNvSpPr>
              <a:spLocks noChangeAspect="1" noChangeArrowheads="1" noTextEdit="1"/>
            </p:cNvSpPr>
            <p:nvPr/>
          </p:nvSpPr>
          <p:spPr bwMode="auto">
            <a:xfrm>
              <a:off x="2220" y="6666"/>
              <a:ext cx="7560" cy="48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2054" name="Picture 6" descr="未标题-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0" y="8538"/>
              <a:ext cx="1926" cy="26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Line 5"/>
            <p:cNvSpPr>
              <a:spLocks noChangeShapeType="1"/>
            </p:cNvSpPr>
            <p:nvPr/>
          </p:nvSpPr>
          <p:spPr bwMode="auto">
            <a:xfrm flipV="1">
              <a:off x="4020" y="6666"/>
              <a:ext cx="2520" cy="32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Line 4"/>
            <p:cNvSpPr>
              <a:spLocks noChangeShapeType="1"/>
            </p:cNvSpPr>
            <p:nvPr/>
          </p:nvSpPr>
          <p:spPr bwMode="auto">
            <a:xfrm>
              <a:off x="4095" y="10098"/>
              <a:ext cx="5040" cy="14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AutoShape 3"/>
            <p:cNvSpPr>
              <a:spLocks noChangeArrowheads="1"/>
            </p:cNvSpPr>
            <p:nvPr/>
          </p:nvSpPr>
          <p:spPr bwMode="auto">
            <a:xfrm>
              <a:off x="5820" y="7134"/>
              <a:ext cx="3960" cy="3432"/>
            </a:xfrm>
            <a:prstGeom prst="cube">
              <a:avLst>
                <a:gd name="adj" fmla="val 11481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6236" y="7690"/>
              <a:ext cx="3240" cy="2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210" tIns="41605" rIns="83210" bIns="41605" numCol="1" anchor="t" anchorCtr="0" compatLnSpc="1"/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public class Math</a:t>
              </a:r>
              <a:endParaRPr kumimoji="0" lang="en-US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{</a:t>
              </a:r>
              <a:endParaRPr kumimoji="0" lang="en-US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	public int add(int x , int y )</a:t>
              </a:r>
              <a:endParaRPr kumimoji="0" lang="en-US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{</a:t>
              </a:r>
              <a:endParaRPr kumimoji="0" lang="en-US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	return x+y;</a:t>
              </a:r>
              <a:endParaRPr kumimoji="0" lang="en-US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}</a:t>
              </a:r>
              <a:endParaRPr kumimoji="0" lang="en-US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public int multiply(int x , int y )</a:t>
              </a:r>
              <a:endParaRPr kumimoji="0" lang="en-US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{</a:t>
              </a:r>
              <a:endParaRPr kumimoji="0" lang="en-US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	return x * y;</a:t>
              </a:r>
              <a:endParaRPr kumimoji="0" lang="en-US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}</a:t>
              </a:r>
              <a:endParaRPr kumimoji="0" lang="en-US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… …</a:t>
              </a:r>
              <a:endParaRPr kumimoji="0" lang="en-US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2667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}</a:t>
              </a:r>
              <a:endParaRPr kumimoji="0" lang="en-US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步骤一：画出程序的控制流</a:t>
            </a:r>
            <a:r>
              <a:rPr lang="zh-CN" altLang="zh-CN" dirty="0" smtClean="0"/>
              <a:t>图</a:t>
            </a:r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203848" y="1154828"/>
          <a:ext cx="3096344" cy="5545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Visio" r:id="rId1" imgW="4892675" imgH="8766810" progId="Visio.Drawing.11">
                  <p:embed/>
                </p:oleObj>
              </mc:Choice>
              <mc:Fallback>
                <p:oleObj name="Visio" r:id="rId1" imgW="4892675" imgH="876681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1154828"/>
                        <a:ext cx="3096344" cy="55458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400" dirty="0"/>
              <a:t>环形复杂度是一种为程序逻辑复杂性提供定量测度的软件度量，将该度量用于计算程序的基本的独立路径数目，要测试的基本的独立路径数等于计算得到的环形复杂度。</a:t>
            </a:r>
            <a:endParaRPr lang="zh-CN" altLang="zh-CN" sz="2400" dirty="0"/>
          </a:p>
          <a:p>
            <a:pPr>
              <a:lnSpc>
                <a:spcPct val="120000"/>
              </a:lnSpc>
            </a:pPr>
            <a:r>
              <a:rPr lang="zh-CN" altLang="zh-CN" sz="2400" dirty="0"/>
              <a:t>有以下三种方法计算环形复杂度：</a:t>
            </a:r>
            <a:endParaRPr lang="zh-CN" altLang="zh-CN" sz="2400" dirty="0"/>
          </a:p>
          <a:p>
            <a:pPr lvl="1">
              <a:lnSpc>
                <a:spcPct val="120000"/>
              </a:lnSpc>
            </a:pPr>
            <a:r>
              <a:rPr lang="zh-CN" altLang="zh-CN" sz="2000" dirty="0"/>
              <a:t>方法一：流图中区域的数量对应于环型的复杂性；区域就是一个个由边和结点封闭起来的单独的圈，另外，所有封闭圈以外的范围也当作是一个区域。</a:t>
            </a:r>
            <a:endParaRPr lang="zh-CN" altLang="zh-CN" sz="2000" dirty="0"/>
          </a:p>
          <a:p>
            <a:pPr lvl="1">
              <a:lnSpc>
                <a:spcPct val="120000"/>
              </a:lnSpc>
            </a:pPr>
            <a:r>
              <a:rPr lang="zh-CN" altLang="zh-CN" sz="2000" dirty="0"/>
              <a:t>方法二：给定流图</a:t>
            </a:r>
            <a:r>
              <a:rPr lang="en-US" altLang="zh-CN" sz="2000" dirty="0"/>
              <a:t>G</a:t>
            </a:r>
            <a:r>
              <a:rPr lang="zh-CN" altLang="zh-CN" sz="2000" dirty="0"/>
              <a:t>的环形复杂度</a:t>
            </a:r>
            <a:r>
              <a:rPr lang="en-US" altLang="zh-CN" sz="2000" dirty="0"/>
              <a:t>V(G)</a:t>
            </a:r>
            <a:r>
              <a:rPr lang="zh-CN" altLang="zh-CN" sz="2000" dirty="0"/>
              <a:t>，定义为</a:t>
            </a:r>
            <a:r>
              <a:rPr lang="en-US" altLang="zh-CN" sz="2000" dirty="0"/>
              <a:t>V(G)=E-N+2</a:t>
            </a:r>
            <a:r>
              <a:rPr lang="zh-CN" altLang="zh-CN" sz="2000" dirty="0"/>
              <a:t>，</a:t>
            </a:r>
            <a:r>
              <a:rPr lang="en-US" altLang="zh-CN" sz="2000" dirty="0"/>
              <a:t>E</a:t>
            </a:r>
            <a:r>
              <a:rPr lang="zh-CN" altLang="zh-CN" sz="2000" dirty="0"/>
              <a:t>是流图中边的数量，</a:t>
            </a:r>
            <a:r>
              <a:rPr lang="en-US" altLang="zh-CN" sz="2000" dirty="0"/>
              <a:t>N</a:t>
            </a:r>
            <a:r>
              <a:rPr lang="zh-CN" altLang="zh-CN" sz="2000" dirty="0"/>
              <a:t>是流图中结点的数量；</a:t>
            </a:r>
            <a:endParaRPr lang="zh-CN" altLang="zh-CN" sz="2000" dirty="0"/>
          </a:p>
          <a:p>
            <a:pPr lvl="1">
              <a:lnSpc>
                <a:spcPct val="120000"/>
              </a:lnSpc>
            </a:pPr>
            <a:r>
              <a:rPr lang="zh-CN" altLang="zh-CN" sz="2000" dirty="0"/>
              <a:t>方法三：给定流图</a:t>
            </a:r>
            <a:r>
              <a:rPr lang="en-US" altLang="zh-CN" sz="2000" dirty="0"/>
              <a:t>G</a:t>
            </a:r>
            <a:r>
              <a:rPr lang="zh-CN" altLang="zh-CN" sz="2000" dirty="0"/>
              <a:t>的环形复杂度</a:t>
            </a:r>
            <a:r>
              <a:rPr lang="en-US" altLang="zh-CN" sz="2000" dirty="0"/>
              <a:t>V(G)</a:t>
            </a:r>
            <a:r>
              <a:rPr lang="zh-CN" altLang="zh-CN" sz="2000" dirty="0"/>
              <a:t>，定义为</a:t>
            </a:r>
            <a:r>
              <a:rPr lang="en-US" altLang="zh-CN" sz="2000" dirty="0"/>
              <a:t>V(G)=P+1</a:t>
            </a:r>
            <a:r>
              <a:rPr lang="zh-CN" altLang="zh-CN" sz="2000" dirty="0"/>
              <a:t>，</a:t>
            </a:r>
            <a:r>
              <a:rPr lang="en-US" altLang="zh-CN" sz="2000" dirty="0"/>
              <a:t>P</a:t>
            </a:r>
            <a:r>
              <a:rPr lang="zh-CN" altLang="zh-CN" sz="2000" dirty="0"/>
              <a:t>是流图</a:t>
            </a:r>
            <a:r>
              <a:rPr lang="en-US" altLang="zh-CN" sz="2000" dirty="0"/>
              <a:t>G</a:t>
            </a:r>
            <a:r>
              <a:rPr lang="zh-CN" altLang="zh-CN" sz="2000" dirty="0"/>
              <a:t>中判定结点（即分支结点）的数量。 </a:t>
            </a:r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步骤二：计算环形复杂度</a:t>
            </a:r>
            <a:r>
              <a:rPr lang="zh-CN" altLang="zh-CN" dirty="0" smtClean="0"/>
              <a:t>；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zh-CN" sz="2400" dirty="0"/>
              <a:t>为了确保所有语句至少执行一次，设计独立路径时，每条新的独立路径必须包含一条在之前定义不曾用到的边。即，和其他的独立路径相比，至少引入了一个新处理语句或一个新判断的程序通路。</a:t>
            </a:r>
            <a:endParaRPr lang="zh-CN" altLang="zh-CN" sz="2400" dirty="0"/>
          </a:p>
          <a:p>
            <a:pPr>
              <a:lnSpc>
                <a:spcPct val="130000"/>
              </a:lnSpc>
            </a:pPr>
            <a:r>
              <a:rPr lang="zh-CN" altLang="zh-CN" sz="2400" dirty="0"/>
              <a:t>根据步骤二得到的环形复杂度为</a:t>
            </a:r>
            <a:r>
              <a:rPr lang="en-US" altLang="zh-CN" sz="2400" dirty="0"/>
              <a:t>4</a:t>
            </a:r>
            <a:r>
              <a:rPr lang="zh-CN" altLang="zh-CN" sz="2400" dirty="0"/>
              <a:t>，那么，要测试的基本的独立路径数就是</a:t>
            </a:r>
            <a:r>
              <a:rPr lang="en-US" altLang="zh-CN" sz="2400" dirty="0"/>
              <a:t>4</a:t>
            </a:r>
            <a:r>
              <a:rPr lang="zh-CN" altLang="zh-CN" sz="2400" dirty="0"/>
              <a:t>条。</a:t>
            </a:r>
            <a:r>
              <a:rPr lang="zh-CN" altLang="zh-CN" sz="2400" dirty="0" smtClean="0"/>
              <a:t>可以</a:t>
            </a:r>
            <a:r>
              <a:rPr lang="zh-CN" altLang="zh-CN" sz="2400" dirty="0"/>
              <a:t>设计独立路径如下： </a:t>
            </a:r>
            <a:endParaRPr lang="zh-CN" altLang="zh-CN" sz="2400" dirty="0"/>
          </a:p>
          <a:p>
            <a:pPr lvl="1">
              <a:lnSpc>
                <a:spcPct val="130000"/>
              </a:lnSpc>
            </a:pPr>
            <a:r>
              <a:rPr lang="zh-CN" altLang="zh-CN" sz="2000" dirty="0"/>
              <a:t>路径一：①②③⑾</a:t>
            </a:r>
            <a:endParaRPr lang="zh-CN" altLang="zh-CN" sz="2000" dirty="0"/>
          </a:p>
          <a:p>
            <a:pPr lvl="1">
              <a:lnSpc>
                <a:spcPct val="130000"/>
              </a:lnSpc>
            </a:pPr>
            <a:r>
              <a:rPr lang="zh-CN" altLang="zh-CN" sz="2000" dirty="0"/>
              <a:t>路径二：①②③④⑤⑥⑾</a:t>
            </a:r>
            <a:endParaRPr lang="zh-CN" altLang="zh-CN" sz="2000" dirty="0"/>
          </a:p>
          <a:p>
            <a:pPr lvl="1">
              <a:lnSpc>
                <a:spcPct val="130000"/>
              </a:lnSpc>
            </a:pPr>
            <a:r>
              <a:rPr lang="zh-CN" altLang="zh-CN" sz="2000" dirty="0"/>
              <a:t>路径三：①②③④⑦⑧⑩③⑾</a:t>
            </a:r>
            <a:endParaRPr lang="zh-CN" altLang="zh-CN" sz="2000" dirty="0"/>
          </a:p>
          <a:p>
            <a:pPr lvl="1">
              <a:lnSpc>
                <a:spcPct val="130000"/>
              </a:lnSpc>
            </a:pPr>
            <a:r>
              <a:rPr lang="zh-CN" altLang="zh-CN" sz="2000" dirty="0"/>
              <a:t>路径四：①②③④⑦⑨⑩③⑾</a:t>
            </a:r>
            <a:endParaRPr lang="zh-CN" altLang="zh-CN" sz="2000" dirty="0"/>
          </a:p>
          <a:p>
            <a:endParaRPr lang="zh-CN" altLang="zh-CN" sz="2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步骤三：设计独立路径</a:t>
            </a:r>
            <a:r>
              <a:rPr lang="zh-CN" altLang="zh-CN" dirty="0" smtClean="0"/>
              <a:t>；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619672" y="1844824"/>
          <a:ext cx="5838508" cy="272351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422073"/>
                <a:gridCol w="3416435"/>
              </a:tblGrid>
              <a:tr h="2851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测试用例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所走路径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90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iRecordNum=0   iType=0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L1</a:t>
                      </a:r>
                      <a:r>
                        <a:rPr lang="zh-CN" sz="2000" kern="0">
                          <a:effectLst/>
                        </a:rPr>
                        <a:t>：</a:t>
                      </a:r>
                      <a:r>
                        <a:rPr lang="zh-CN" sz="2000" kern="100">
                          <a:effectLst/>
                        </a:rPr>
                        <a:t>①②③⑾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13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iRecordNum=1   iType=0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L2</a:t>
                      </a:r>
                      <a:r>
                        <a:rPr lang="zh-CN" sz="2000" kern="0">
                          <a:effectLst/>
                        </a:rPr>
                        <a:t>：</a:t>
                      </a:r>
                      <a:r>
                        <a:rPr lang="zh-CN" sz="2000" kern="100">
                          <a:effectLst/>
                        </a:rPr>
                        <a:t>①②③④⑤⑥⑾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97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iRecordNum=1   iType=1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L3:</a:t>
                      </a:r>
                      <a:r>
                        <a:rPr lang="en-US" sz="2000" kern="100">
                          <a:effectLst/>
                        </a:rPr>
                        <a:t> </a:t>
                      </a:r>
                      <a:r>
                        <a:rPr lang="zh-CN" sz="2000" kern="100">
                          <a:effectLst/>
                        </a:rPr>
                        <a:t>①②③④⑦⑧⑩③⑾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97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0">
                          <a:effectLst/>
                        </a:rPr>
                        <a:t>iRecordNum=1   iType=2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</a:rPr>
                        <a:t>L4:</a:t>
                      </a:r>
                      <a:r>
                        <a:rPr lang="en-US" sz="2000" kern="100" dirty="0">
                          <a:effectLst/>
                        </a:rPr>
                        <a:t> </a:t>
                      </a:r>
                      <a:r>
                        <a:rPr lang="zh-CN" sz="2000" kern="100" dirty="0">
                          <a:effectLst/>
                        </a:rPr>
                        <a:t>①②③④⑦⑨⑩③⑾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步骤四：设计测试用例</a:t>
            </a:r>
            <a:r>
              <a:rPr lang="zh-CN" altLang="zh-CN" dirty="0" smtClean="0"/>
              <a:t>；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6"/>
          <p:cNvSpPr>
            <a:spLocks noGrp="1"/>
          </p:cNvSpPr>
          <p:nvPr>
            <p:ph type="ctrTitle"/>
          </p:nvPr>
        </p:nvSpPr>
        <p:spPr>
          <a:xfrm>
            <a:off x="395288" y="1484313"/>
            <a:ext cx="8353425" cy="792162"/>
          </a:xfrm>
        </p:spPr>
        <p:txBody>
          <a:bodyPr/>
          <a:lstStyle/>
          <a:p>
            <a:pPr eaLnBrk="1" hangingPunct="1"/>
            <a:r>
              <a:rPr lang="zh-CN" altLang="en-US" smtClean="0"/>
              <a:t>软件测试方法与技术</a:t>
            </a:r>
            <a:r>
              <a:rPr lang="en-US" altLang="zh-CN" smtClean="0"/>
              <a:t>Ⅰ</a:t>
            </a:r>
            <a:endParaRPr lang="zh-CN" altLang="en-US" smtClean="0"/>
          </a:p>
        </p:txBody>
      </p:sp>
      <p:sp>
        <p:nvSpPr>
          <p:cNvPr id="9219" name="副标题 7"/>
          <p:cNvSpPr txBox="1"/>
          <p:nvPr/>
        </p:nvSpPr>
        <p:spPr bwMode="auto">
          <a:xfrm>
            <a:off x="3635375" y="2116138"/>
            <a:ext cx="83534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fontAlgn="ctr">
              <a:spcAft>
                <a:spcPts val="400"/>
              </a:spcAft>
              <a:buSzPct val="70000"/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—— </a:t>
            </a:r>
            <a:r>
              <a:rPr lang="zh-CN" altLang="en-US" sz="2400"/>
              <a:t>陈建潮</a:t>
            </a:r>
            <a:endParaRPr lang="en-US" altLang="zh-CN" sz="240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        vic_c@126.com</a:t>
            </a:r>
            <a:endParaRPr lang="zh-CN" altLang="en-US" sz="2400"/>
          </a:p>
        </p:txBody>
      </p:sp>
      <p:sp>
        <p:nvSpPr>
          <p:cNvPr id="9220" name="标题 6"/>
          <p:cNvSpPr txBox="1"/>
          <p:nvPr/>
        </p:nvSpPr>
        <p:spPr bwMode="auto">
          <a:xfrm>
            <a:off x="-252413" y="3468688"/>
            <a:ext cx="6335713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fontAlgn="ctr">
              <a:spcAft>
                <a:spcPts val="400"/>
              </a:spcAft>
              <a:buSzPct val="70000"/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fontAlgn="base" hangingPunct="1">
              <a:spcAft>
                <a:spcPct val="0"/>
              </a:spcAft>
              <a:buSzTx/>
              <a:buFontTx/>
              <a:buNone/>
            </a:pPr>
            <a:r>
              <a:rPr lang="zh-CN" altLang="en-US" sz="3200" b="1">
                <a:latin typeface="Arial Black" panose="020B0A04020102020204" pitchFamily="34" charset="0"/>
              </a:rPr>
              <a:t>谢谢大家！</a:t>
            </a:r>
            <a:endParaRPr lang="zh-CN" altLang="en-US" sz="3200" b="1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400" dirty="0" smtClean="0"/>
              <a:t>优点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lvl="1">
              <a:lnSpc>
                <a:spcPct val="120000"/>
              </a:lnSpc>
            </a:pPr>
            <a:r>
              <a:rPr lang="zh-CN" altLang="zh-CN" sz="2000" dirty="0" smtClean="0"/>
              <a:t>① </a:t>
            </a:r>
            <a:r>
              <a:rPr lang="zh-CN" altLang="zh-CN" sz="2000" dirty="0"/>
              <a:t>迫使测试人员去仔细思考软件的实现</a:t>
            </a:r>
            <a:r>
              <a:rPr lang="zh-CN" altLang="zh-CN" sz="2000" dirty="0" smtClean="0"/>
              <a:t>；</a:t>
            </a:r>
            <a:endParaRPr lang="en-US" altLang="zh-CN" sz="2000" dirty="0" smtClean="0"/>
          </a:p>
          <a:p>
            <a:pPr lvl="1">
              <a:lnSpc>
                <a:spcPct val="120000"/>
              </a:lnSpc>
            </a:pPr>
            <a:r>
              <a:rPr lang="zh-CN" altLang="zh-CN" sz="2000" dirty="0" smtClean="0"/>
              <a:t>② </a:t>
            </a:r>
            <a:r>
              <a:rPr lang="zh-CN" altLang="zh-CN" sz="2000" dirty="0"/>
              <a:t>可以检测代码中的每条分支和路径</a:t>
            </a:r>
            <a:r>
              <a:rPr lang="zh-CN" altLang="zh-CN" sz="2000" dirty="0" smtClean="0"/>
              <a:t>；</a:t>
            </a:r>
            <a:endParaRPr lang="en-US" altLang="zh-CN" sz="2000" dirty="0" smtClean="0"/>
          </a:p>
          <a:p>
            <a:pPr lvl="1">
              <a:lnSpc>
                <a:spcPct val="120000"/>
              </a:lnSpc>
            </a:pPr>
            <a:r>
              <a:rPr lang="zh-CN" altLang="zh-CN" sz="2000" dirty="0" smtClean="0"/>
              <a:t>③ </a:t>
            </a:r>
            <a:r>
              <a:rPr lang="zh-CN" altLang="zh-CN" sz="2000" dirty="0"/>
              <a:t>揭示隐藏在代码中的错误</a:t>
            </a:r>
            <a:r>
              <a:rPr lang="zh-CN" altLang="zh-CN" sz="2000" dirty="0" smtClean="0"/>
              <a:t>；</a:t>
            </a:r>
            <a:endParaRPr lang="en-US" altLang="zh-CN" sz="2000" dirty="0" smtClean="0"/>
          </a:p>
          <a:p>
            <a:pPr lvl="1">
              <a:lnSpc>
                <a:spcPct val="120000"/>
              </a:lnSpc>
            </a:pPr>
            <a:r>
              <a:rPr lang="zh-CN" altLang="zh-CN" sz="2000" dirty="0" smtClean="0"/>
              <a:t>④ </a:t>
            </a:r>
            <a:r>
              <a:rPr lang="zh-CN" altLang="zh-CN" sz="2000" dirty="0"/>
              <a:t>对代码的测试比较彻底最优化</a:t>
            </a:r>
            <a:r>
              <a:rPr lang="zh-CN" altLang="zh-CN" sz="2000" dirty="0" smtClean="0"/>
              <a:t>；</a:t>
            </a:r>
            <a:endParaRPr lang="en-US" altLang="zh-CN" sz="2000" dirty="0" smtClean="0"/>
          </a:p>
          <a:p>
            <a:pPr marL="0" indent="0">
              <a:lnSpc>
                <a:spcPct val="120000"/>
              </a:lnSpc>
              <a:buNone/>
            </a:pPr>
            <a:endParaRPr lang="en-US" altLang="zh-CN" sz="2400" dirty="0" smtClean="0"/>
          </a:p>
          <a:p>
            <a:pPr>
              <a:lnSpc>
                <a:spcPct val="120000"/>
              </a:lnSpc>
            </a:pPr>
            <a:r>
              <a:rPr lang="zh-CN" altLang="zh-CN" sz="2400" dirty="0" smtClean="0"/>
              <a:t>常用</a:t>
            </a:r>
            <a:r>
              <a:rPr lang="zh-CN" altLang="zh-CN" sz="2400" dirty="0"/>
              <a:t>的白盒子测试方法有：数据流分析、逻辑覆盖、路径分析等等</a:t>
            </a:r>
            <a:r>
              <a:rPr lang="zh-CN" altLang="zh-CN" sz="2400" dirty="0" smtClean="0"/>
              <a:t>。</a:t>
            </a:r>
            <a:endParaRPr lang="zh-CN" altLang="zh-CN" sz="24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白盒子测试的优点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400" b="1" dirty="0"/>
              <a:t>逻辑覆盖</a:t>
            </a:r>
            <a:r>
              <a:rPr lang="zh-CN" altLang="zh-CN" sz="2400" dirty="0"/>
              <a:t>是以程序内部的逻辑结构为基础的设计测试用例</a:t>
            </a:r>
            <a:r>
              <a:rPr lang="zh-CN" altLang="zh-CN" sz="2400" dirty="0" smtClean="0"/>
              <a:t>的技术</a:t>
            </a:r>
            <a:r>
              <a:rPr lang="zh-CN" altLang="zh-CN" sz="2400" dirty="0"/>
              <a:t>，属于白盒测试另一种方法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120000"/>
              </a:lnSpc>
            </a:pPr>
            <a:r>
              <a:rPr lang="zh-CN" altLang="zh-CN" sz="2400" dirty="0"/>
              <a:t>由于覆盖测试的目标不同，逻辑覆盖又可分为：语句覆盖、判定覆盖、条件覆盖、判定</a:t>
            </a:r>
            <a:r>
              <a:rPr lang="en-US" altLang="zh-CN" sz="2400" dirty="0"/>
              <a:t>-</a:t>
            </a:r>
            <a:r>
              <a:rPr lang="zh-CN" altLang="zh-CN" sz="2400" dirty="0"/>
              <a:t>条件覆盖、条件组合覆盖及路径覆盖。</a:t>
            </a:r>
            <a:endParaRPr lang="zh-CN" altLang="zh-CN" sz="2400" dirty="0"/>
          </a:p>
          <a:p>
            <a:endParaRPr lang="zh-CN" altLang="zh-CN" sz="2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5.3 </a:t>
            </a:r>
            <a:r>
              <a:rPr lang="zh-CN" altLang="zh-CN" dirty="0"/>
              <a:t>逻辑</a:t>
            </a:r>
            <a:r>
              <a:rPr lang="zh-CN" altLang="zh-CN" dirty="0" smtClean="0"/>
              <a:t>覆盖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针对</a:t>
            </a:r>
            <a:r>
              <a:rPr lang="zh-CN" altLang="zh-CN" sz="2400" dirty="0"/>
              <a:t>下述函数代码段，先画出该程序的</a:t>
            </a:r>
            <a:r>
              <a:rPr lang="zh-CN" altLang="zh-CN" sz="2400" dirty="0" smtClean="0"/>
              <a:t>流程图，</a:t>
            </a:r>
            <a:r>
              <a:rPr lang="zh-CN" altLang="zh-CN" sz="2400" dirty="0"/>
              <a:t>然后，分别用语句覆盖、判定覆盖、判定</a:t>
            </a:r>
            <a:r>
              <a:rPr lang="en-US" altLang="zh-CN" sz="2400" dirty="0"/>
              <a:t>-</a:t>
            </a:r>
            <a:r>
              <a:rPr lang="zh-CN" altLang="zh-CN" sz="2400" dirty="0"/>
              <a:t>条件覆盖、条件组合覆盖及路径覆盖来对它进行白盒子测试。</a:t>
            </a:r>
            <a:endParaRPr lang="zh-CN" altLang="zh-CN" sz="2400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例子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347864" y="2502543"/>
            <a:ext cx="4130576" cy="372191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void </a:t>
            </a:r>
            <a:r>
              <a:rPr kumimoji="0" lang="en-US" altLang="zh-CN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ExFuntion</a:t>
            </a: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( )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{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… …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①	if(A&gt;1 &amp;&amp; B==0)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	{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②		X=X/A;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	}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③	if(A==2 || X&gt;1)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	{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④		X=X+1;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	}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⑤	return;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}</a:t>
            </a:r>
            <a:endParaRPr kumimoji="0" lang="zh-CN" altLang="zh-CN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画出该程序的流程图</a:t>
            </a:r>
            <a:r>
              <a:rPr lang="zh-CN" altLang="zh-CN" dirty="0" smtClean="0"/>
              <a:t>：</a:t>
            </a:r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852610" y="1166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43808" y="1166813"/>
          <a:ext cx="3439470" cy="4895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Visio" r:id="rId1" imgW="4383405" imgH="6231255" progId="Visio.Drawing.11">
                  <p:embed/>
                </p:oleObj>
              </mc:Choice>
              <mc:Fallback>
                <p:oleObj name="Visio" r:id="rId1" imgW="4383405" imgH="6231255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1166813"/>
                        <a:ext cx="3439470" cy="48959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/>
              <a:t>语句覆盖就是设计若干个测试用例，运行被测程序，使得每一可执行语句至少执行一次。</a:t>
            </a:r>
            <a:endParaRPr lang="zh-CN" altLang="zh-CN" sz="2400" dirty="0"/>
          </a:p>
          <a:p>
            <a:r>
              <a:rPr lang="zh-CN" altLang="zh-CN" sz="2400" dirty="0" smtClean="0"/>
              <a:t>使用</a:t>
            </a:r>
            <a:r>
              <a:rPr lang="zh-CN" altLang="zh-CN" sz="2400" dirty="0"/>
              <a:t>语句覆盖进行白盒子测试，那么，可以构造测试用例如下：</a:t>
            </a:r>
            <a:endParaRPr lang="zh-CN" altLang="en-US" sz="2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一、语句</a:t>
            </a:r>
            <a:r>
              <a:rPr lang="zh-CN" altLang="zh-CN" dirty="0" smtClean="0"/>
              <a:t>覆盖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664136" y="3501008"/>
            <a:ext cx="2160240" cy="1800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A = 2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B = 0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</a:rPr>
              <a:t>X = 3</a:t>
            </a:r>
            <a:endParaRPr kumimoji="0" lang="zh-CN" altLang="zh-CN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724128" y="2684222"/>
          <a:ext cx="2773312" cy="39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Visio" r:id="rId1" imgW="4383405" imgH="6231255" progId="Visio.Drawing.11">
                  <p:embed/>
                </p:oleObj>
              </mc:Choice>
              <mc:Fallback>
                <p:oleObj name="Visio" r:id="rId1" imgW="4383405" imgH="6231255" progId="Visio.Drawing.11">
                  <p:embed/>
                  <p:pic>
                    <p:nvPicPr>
                      <p:cNvPr id="0" name="图片 51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128" y="2684222"/>
                        <a:ext cx="2773312" cy="3947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000" dirty="0"/>
              <a:t>判定覆盖就是设计若干个测试用例，运行被测程序，使得程序中每个判断的取真分支和取假分支至少经历一次，判定覆盖又称为分支覆盖。</a:t>
            </a:r>
            <a:endParaRPr lang="zh-CN" altLang="zh-CN" sz="2000" dirty="0"/>
          </a:p>
          <a:p>
            <a:pPr>
              <a:lnSpc>
                <a:spcPct val="120000"/>
              </a:lnSpc>
            </a:pPr>
            <a:r>
              <a:rPr lang="zh-CN" altLang="zh-CN" sz="2000" dirty="0" smtClean="0"/>
              <a:t>使用</a:t>
            </a:r>
            <a:r>
              <a:rPr lang="zh-CN" altLang="zh-CN" sz="2000" dirty="0"/>
              <a:t>判定覆盖进行白盒子测试，那么，可以构造两个测试用例如下：</a:t>
            </a:r>
            <a:endParaRPr lang="zh-CN" altLang="zh-CN" sz="2000" dirty="0"/>
          </a:p>
          <a:p>
            <a:endParaRPr lang="zh-CN" altLang="zh-CN" sz="2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二、判定</a:t>
            </a:r>
            <a:r>
              <a:rPr lang="zh-CN" altLang="zh-CN" dirty="0" smtClean="0"/>
              <a:t>覆盖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980163" y="2910275"/>
          <a:ext cx="2773312" cy="39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Visio" r:id="rId1" imgW="4383405" imgH="6231255" progId="Visio.Drawing.11">
                  <p:embed/>
                </p:oleObj>
              </mc:Choice>
              <mc:Fallback>
                <p:oleObj name="Visio" r:id="rId1" imgW="4383405" imgH="6231255" progId="Visio.Drawing.11">
                  <p:embed/>
                  <p:pic>
                    <p:nvPicPr>
                      <p:cNvPr id="0" name="图片 61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0163" y="2910275"/>
                        <a:ext cx="2773312" cy="3947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51520" y="3314653"/>
            <a:ext cx="18473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 sz="4400"/>
          </a:p>
        </p:txBody>
      </p:sp>
      <p:grpSp>
        <p:nvGrpSpPr>
          <p:cNvPr id="6" name="Group 1"/>
          <p:cNvGrpSpPr>
            <a:grpSpLocks noChangeAspect="1"/>
          </p:cNvGrpSpPr>
          <p:nvPr/>
        </p:nvGrpSpPr>
        <p:grpSpPr bwMode="auto">
          <a:xfrm>
            <a:off x="251520" y="3699371"/>
            <a:ext cx="4914900" cy="593725"/>
            <a:chOff x="2290" y="6297"/>
            <a:chExt cx="6730" cy="815"/>
          </a:xfrm>
        </p:grpSpPr>
        <p:sp>
          <p:nvSpPr>
            <p:cNvPr id="7" name="AutoShape 4"/>
            <p:cNvSpPr>
              <a:spLocks noChangeAspect="1" noChangeArrowheads="1" noTextEdit="1"/>
            </p:cNvSpPr>
            <p:nvPr/>
          </p:nvSpPr>
          <p:spPr bwMode="auto">
            <a:xfrm>
              <a:off x="2290" y="6297"/>
              <a:ext cx="6730" cy="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/>
            </a:p>
          </p:txBody>
        </p:sp>
        <p:sp>
          <p:nvSpPr>
            <p:cNvPr id="8" name="Text Box 3"/>
            <p:cNvSpPr txBox="1">
              <a:spLocks noChangeArrowheads="1"/>
            </p:cNvSpPr>
            <p:nvPr/>
          </p:nvSpPr>
          <p:spPr bwMode="auto">
            <a:xfrm>
              <a:off x="3855" y="6297"/>
              <a:ext cx="1565" cy="8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A = 2</a:t>
              </a:r>
              <a:endPara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B = 0</a:t>
              </a:r>
              <a:endPara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X = 3</a:t>
              </a:r>
              <a:endParaRPr kumimoji="0" lang="en-US" altLang="zh-CN" sz="4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" name="Text Box 2"/>
            <p:cNvSpPr txBox="1">
              <a:spLocks noChangeArrowheads="1"/>
            </p:cNvSpPr>
            <p:nvPr/>
          </p:nvSpPr>
          <p:spPr bwMode="auto">
            <a:xfrm>
              <a:off x="5577" y="6297"/>
              <a:ext cx="1565" cy="8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A = 1</a:t>
              </a:r>
              <a:endPara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B = 0</a:t>
              </a:r>
              <a:endPara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X = 1</a:t>
              </a:r>
              <a:endParaRPr kumimoji="0" lang="en-US" altLang="zh-CN" sz="4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zh-CN" sz="2000" dirty="0"/>
              <a:t>条件覆盖就是设计若干个测试用例，运行被测程序，使得程序中每个判断的每个条件的可能取值至少执行一次。</a:t>
            </a:r>
            <a:endParaRPr lang="zh-CN" altLang="zh-CN" sz="2000" dirty="0"/>
          </a:p>
          <a:p>
            <a:pPr>
              <a:lnSpc>
                <a:spcPct val="130000"/>
              </a:lnSpc>
            </a:pPr>
            <a:r>
              <a:rPr lang="zh-CN" altLang="zh-CN" sz="2000" dirty="0"/>
              <a:t>可以构造以下</a:t>
            </a:r>
            <a:r>
              <a:rPr lang="en-US" altLang="zh-CN" sz="2000" dirty="0"/>
              <a:t>3</a:t>
            </a:r>
            <a:r>
              <a:rPr lang="zh-CN" altLang="zh-CN" sz="2000" dirty="0"/>
              <a:t>个测试用例：</a:t>
            </a:r>
            <a:endParaRPr lang="zh-CN" altLang="zh-CN" sz="2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三、条件</a:t>
            </a:r>
            <a:r>
              <a:rPr lang="zh-CN" altLang="zh-CN" dirty="0" smtClean="0"/>
              <a:t>覆盖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83568" y="2852936"/>
          <a:ext cx="4824536" cy="2470811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516283"/>
                <a:gridCol w="1605476"/>
                <a:gridCol w="1702777"/>
              </a:tblGrid>
              <a:tr h="2557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测试用例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所走路径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覆盖条件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3833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A=2 B=0 X=3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①②③④⑤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T1,T2,T3,T4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3833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A=1 B=0 X=1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①③⑤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F1,T2,F3,F4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3833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A=2 B=1 X=3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①③④⑤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T1,F2,T3,T4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370688" y="2253050"/>
          <a:ext cx="2773312" cy="39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Visio" r:id="rId1" imgW="4383405" imgH="6231255" progId="Visio.Drawing.11">
                  <p:embed/>
                </p:oleObj>
              </mc:Choice>
              <mc:Fallback>
                <p:oleObj name="Visio" r:id="rId1" imgW="4383405" imgH="6231255" progId="Visio.Drawing.11">
                  <p:embed/>
                  <p:pic>
                    <p:nvPicPr>
                      <p:cNvPr id="0" name="图片 7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0688" y="2253050"/>
                        <a:ext cx="2773312" cy="3947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ARTICULATE_PROJECT_OPEN" val="0"/>
  <p:tag name="ISPRING_RESOURCE_PATHS_HASH_2" val="304a9ca1b5df62069ce63fb2667695769e5c558"/>
</p:tagLst>
</file>

<file path=ppt/theme/theme1.xml><?xml version="1.0" encoding="utf-8"?>
<a:theme xmlns:a="http://schemas.openxmlformats.org/drawingml/2006/main" name="PPT素材夹_0082">
  <a:themeElements>
    <a:clrScheme name="www.slideto.Me blue L5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70C0"/>
      </a:accent1>
      <a:accent2>
        <a:srgbClr val="00B0F0"/>
      </a:accent2>
      <a:accent3>
        <a:srgbClr val="00B050"/>
      </a:accent3>
      <a:accent4>
        <a:srgbClr val="92D050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PPT素材夹_0082</Template>
  <TotalTime>0</TotalTime>
  <Words>3500</Words>
  <Application>WPS 演示</Application>
  <PresentationFormat>全屏显示(4:3)</PresentationFormat>
  <Paragraphs>670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</vt:lpstr>
      <vt:lpstr>宋体</vt:lpstr>
      <vt:lpstr>Wingdings</vt:lpstr>
      <vt:lpstr>Arial Black</vt:lpstr>
      <vt:lpstr>微软雅黑</vt:lpstr>
      <vt:lpstr>Calibri</vt:lpstr>
      <vt:lpstr>Arial Unicode MS</vt:lpstr>
      <vt:lpstr>Times New Roman</vt:lpstr>
      <vt:lpstr>Arial Unicode MS</vt:lpstr>
      <vt:lpstr>PPT素材夹_0082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软件测试方法与技术Ⅰ</vt:lpstr>
      <vt:lpstr>第5章 白盒子测试</vt:lpstr>
      <vt:lpstr>白盒子测试的优点</vt:lpstr>
      <vt:lpstr>5.3 逻辑覆盖</vt:lpstr>
      <vt:lpstr>例子</vt:lpstr>
      <vt:lpstr>画出该程序的流程图：</vt:lpstr>
      <vt:lpstr>一、语句覆盖</vt:lpstr>
      <vt:lpstr>二、判定覆盖</vt:lpstr>
      <vt:lpstr>三、条件覆盖</vt:lpstr>
      <vt:lpstr>四、判定-条件覆盖</vt:lpstr>
      <vt:lpstr>五、条件组合覆盖</vt:lpstr>
      <vt:lpstr>PowerPoint 演示文稿</vt:lpstr>
      <vt:lpstr>六、路径覆盖</vt:lpstr>
      <vt:lpstr>PowerPoint 演示文稿</vt:lpstr>
      <vt:lpstr>PowerPoint 演示文稿</vt:lpstr>
      <vt:lpstr>5.4 路径分析</vt:lpstr>
      <vt:lpstr>例子：</vt:lpstr>
      <vt:lpstr>程序控制流图</vt:lpstr>
      <vt:lpstr>PowerPoint 演示文稿</vt:lpstr>
      <vt:lpstr>步骤一：画出程序的控制流图</vt:lpstr>
      <vt:lpstr>步骤二：计算环形复杂度；</vt:lpstr>
      <vt:lpstr>步骤三：设计独立路径；</vt:lpstr>
      <vt:lpstr>步骤四：设计测试用例；</vt:lpstr>
      <vt:lpstr>软件测试方法与技术Ⅰ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creator>陈建潮;vic_c@126.com</dc:creator>
  <cp:lastModifiedBy>潮</cp:lastModifiedBy>
  <cp:revision>202</cp:revision>
  <dcterms:created xsi:type="dcterms:W3CDTF">2013-02-26T17:00:00Z</dcterms:created>
  <dcterms:modified xsi:type="dcterms:W3CDTF">2021-08-28T08:45:10Z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