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63" r:id="rId3"/>
    <p:sldId id="417" r:id="rId4"/>
    <p:sldId id="419" r:id="rId5"/>
    <p:sldId id="420" r:id="rId6"/>
    <p:sldId id="426" r:id="rId7"/>
    <p:sldId id="421" r:id="rId8"/>
    <p:sldId id="422" r:id="rId9"/>
    <p:sldId id="425" r:id="rId10"/>
    <p:sldId id="423" r:id="rId11"/>
    <p:sldId id="430" r:id="rId12"/>
    <p:sldId id="431" r:id="rId13"/>
    <p:sldId id="427" r:id="rId14"/>
    <p:sldId id="428" r:id="rId15"/>
    <p:sldId id="429" r:id="rId16"/>
    <p:sldId id="432" r:id="rId17"/>
    <p:sldId id="424" r:id="rId18"/>
    <p:sldId id="375" r:id="rId19"/>
  </p:sldIdLst>
  <p:sldSz cx="9144000" cy="6858000" type="screen4x3"/>
  <p:notesSz cx="6858000" cy="9144000"/>
  <p:custDataLst>
    <p:tags r:id="rId25"/>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2266" autoAdjust="0"/>
  </p:normalViewPr>
  <p:slideViewPr>
    <p:cSldViewPr snapToObjects="1">
      <p:cViewPr varScale="1">
        <p:scale>
          <a:sx n="97" d="100"/>
          <a:sy n="97" d="100"/>
        </p:scale>
        <p:origin x="-792" y="-90"/>
      </p:cViewPr>
      <p:guideLst>
        <p:guide orient="horz" pos="164"/>
        <p:guide orient="horz" pos="619"/>
        <p:guide orient="horz" pos="709"/>
        <p:guide orient="horz" pos="3975"/>
        <p:guide orient="horz" pos="4065"/>
        <p:guide orient="horz" pos="4247"/>
        <p:guide orient="horz" pos="3748"/>
        <p:guide pos="5511"/>
        <p:guide pos="249"/>
        <p:guide pos="2880"/>
        <p:guide pos="2835"/>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880"/>
        <p:guide orient="horz" pos="476"/>
        <p:guide orient="horz" pos="5465"/>
        <p:guide orient="horz" pos="5759"/>
        <p:guide orient="horz" pos="5511"/>
        <p:guide orient="horz" pos="5692"/>
        <p:guide pos="3974"/>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4.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87B69DAA-AE73-4C6F-B7D5-0440E6EAB28B}"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324D2245-BA6F-4EA7-9ECF-214F5DB78F77}"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4.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B7E7616-B975-42CD-82D4-795AD992720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B7FE895A-9663-40D8-8270-E2BFFEDDFAE2}"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16632"/>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2072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pPr>
            <a:r>
              <a:rPr lang="zh-CN" altLang="en-US" sz="2000" dirty="0" smtClean="0"/>
              <a:t>自动</a:t>
            </a:r>
            <a:r>
              <a:rPr lang="zh-CN" altLang="en-US" sz="2000" dirty="0"/>
              <a:t>化性能测试的核心是向预部署系统施加工作负载，</a:t>
            </a:r>
            <a:r>
              <a:rPr lang="zh-CN" altLang="en-US" sz="2000" dirty="0" smtClean="0"/>
              <a:t>同时</a:t>
            </a:r>
            <a:r>
              <a:rPr lang="zh-CN" altLang="en-US" sz="2000" dirty="0"/>
              <a:t>评估系统性能和最终用户体验。一次组织合理的性能测试可以让用户清楚</a:t>
            </a:r>
            <a:r>
              <a:rPr lang="zh-CN" altLang="en-US" sz="2000" dirty="0" smtClean="0"/>
              <a:t>以下几</a:t>
            </a:r>
            <a:r>
              <a:rPr lang="zh-CN" altLang="en-US" sz="2000" dirty="0"/>
              <a:t>点</a:t>
            </a:r>
            <a:r>
              <a:rPr lang="zh-CN" altLang="en-US" sz="2000" dirty="0" smtClean="0"/>
              <a:t>：</a:t>
            </a:r>
            <a:endParaRPr lang="zh-CN" altLang="en-US" sz="2000" dirty="0"/>
          </a:p>
          <a:p>
            <a:pPr marL="914400" lvl="2" indent="0">
              <a:lnSpc>
                <a:spcPct val="150000"/>
              </a:lnSpc>
              <a:buNone/>
            </a:pPr>
            <a:r>
              <a:rPr lang="zh-CN" altLang="en-US" sz="1800" dirty="0"/>
              <a:t>➤ 应用程序对目标用户的响应是否足够迅速？</a:t>
            </a:r>
            <a:endParaRPr lang="zh-CN" altLang="en-US" sz="1800" dirty="0"/>
          </a:p>
          <a:p>
            <a:pPr marL="914400" lvl="2" indent="0">
              <a:lnSpc>
                <a:spcPct val="150000"/>
              </a:lnSpc>
              <a:buNone/>
            </a:pPr>
            <a:r>
              <a:rPr lang="zh-CN" altLang="en-US" sz="1800" dirty="0"/>
              <a:t>➤ 应用程序是否能够游刃有余地处理预期用户负载？</a:t>
            </a:r>
            <a:endParaRPr lang="zh-CN" altLang="en-US" sz="1800" dirty="0"/>
          </a:p>
          <a:p>
            <a:pPr marL="914400" lvl="2" indent="0">
              <a:lnSpc>
                <a:spcPct val="150000"/>
              </a:lnSpc>
              <a:buNone/>
            </a:pPr>
            <a:r>
              <a:rPr lang="zh-CN" altLang="en-US" sz="1800" dirty="0"/>
              <a:t>➤ 应用程序是否能够处理业务所需的事务数？</a:t>
            </a:r>
            <a:endParaRPr lang="zh-CN" altLang="en-US" sz="1800" dirty="0"/>
          </a:p>
          <a:p>
            <a:pPr marL="914400" lvl="2" indent="0">
              <a:lnSpc>
                <a:spcPct val="150000"/>
              </a:lnSpc>
              <a:buNone/>
            </a:pPr>
            <a:r>
              <a:rPr lang="zh-CN" altLang="en-US" sz="1800" dirty="0"/>
              <a:t>➤ 在预期和非预期用户负载下应用程序是否稳定？</a:t>
            </a:r>
            <a:endParaRPr lang="zh-CN" altLang="en-US" sz="1800" dirty="0"/>
          </a:p>
          <a:p>
            <a:pPr marL="914400" lvl="2" indent="0">
              <a:lnSpc>
                <a:spcPct val="150000"/>
              </a:lnSpc>
              <a:buNone/>
            </a:pPr>
            <a:r>
              <a:rPr lang="zh-CN" altLang="en-US" sz="1800" dirty="0"/>
              <a:t>➤ 是否能够确保用户在使用此应用程序时感到满意？</a:t>
            </a:r>
            <a:endParaRPr lang="zh-CN" altLang="en-US" sz="1800" dirty="0"/>
          </a:p>
        </p:txBody>
      </p:sp>
      <p:sp>
        <p:nvSpPr>
          <p:cNvPr id="3" name="标题 2"/>
          <p:cNvSpPr>
            <a:spLocks noGrp="1"/>
          </p:cNvSpPr>
          <p:nvPr>
            <p:ph type="title"/>
          </p:nvPr>
        </p:nvSpPr>
        <p:spPr/>
        <p:txBody>
          <a:bodyPr/>
          <a:lstStyle/>
          <a:p>
            <a:r>
              <a:rPr lang="zh-CN" altLang="en-US" b="0" dirty="0"/>
              <a:t>为什么要实现性能测试自动化？</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000" dirty="0"/>
              <a:t>负载测试一般包括 </a:t>
            </a:r>
            <a:r>
              <a:rPr lang="en-US" altLang="zh-CN" sz="2000" dirty="0"/>
              <a:t>5 </a:t>
            </a:r>
            <a:r>
              <a:rPr lang="zh-CN" altLang="en-US" sz="2000" dirty="0"/>
              <a:t>个阶段：规划、创建脚本、定义场景、执行场景和分析结果</a:t>
            </a:r>
            <a:r>
              <a:rPr lang="zh-CN" altLang="en-US" sz="2000" dirty="0" smtClean="0"/>
              <a:t>。</a:t>
            </a:r>
            <a:endParaRPr lang="en-US" altLang="zh-CN" sz="2000" dirty="0" smtClean="0"/>
          </a:p>
          <a:p>
            <a:pPr>
              <a:lnSpc>
                <a:spcPct val="130000"/>
              </a:lnSpc>
            </a:pPr>
            <a:endParaRPr lang="zh-CN" altLang="en-US" sz="2000" dirty="0"/>
          </a:p>
          <a:p>
            <a:pPr marL="400050" lvl="1" indent="0">
              <a:lnSpc>
                <a:spcPct val="130000"/>
              </a:lnSpc>
              <a:buNone/>
            </a:pPr>
            <a:r>
              <a:rPr lang="zh-CN" altLang="en-US" sz="1800" dirty="0"/>
              <a:t>➤ 规划负载测试。定义性能测试要求，例如并发用户数量、典型业务流程和要求</a:t>
            </a:r>
            <a:r>
              <a:rPr lang="zh-CN" altLang="en-US" sz="1800" dirty="0" smtClean="0"/>
              <a:t>的响应时间</a:t>
            </a:r>
            <a:r>
              <a:rPr lang="zh-CN" altLang="en-US" sz="1800" dirty="0"/>
              <a:t>。</a:t>
            </a:r>
            <a:endParaRPr lang="zh-CN" altLang="en-US" sz="1800" dirty="0"/>
          </a:p>
          <a:p>
            <a:pPr marL="400050" lvl="1" indent="0">
              <a:lnSpc>
                <a:spcPct val="130000"/>
              </a:lnSpc>
              <a:buNone/>
            </a:pPr>
            <a:r>
              <a:rPr lang="zh-CN" altLang="en-US" sz="1800" dirty="0"/>
              <a:t>➤ 创建 </a:t>
            </a:r>
            <a:r>
              <a:rPr lang="en-US" altLang="zh-CN" sz="1800" b="1" dirty="0" err="1"/>
              <a:t>Vuser</a:t>
            </a:r>
            <a:r>
              <a:rPr lang="en-US" altLang="zh-CN" sz="1800" b="1" dirty="0"/>
              <a:t> </a:t>
            </a:r>
            <a:r>
              <a:rPr lang="zh-CN" altLang="en-US" sz="1800" dirty="0"/>
              <a:t>脚本</a:t>
            </a:r>
            <a:r>
              <a:rPr lang="zh-CN" altLang="en-US" sz="1800" dirty="0" smtClean="0"/>
              <a:t>。使用</a:t>
            </a:r>
            <a:r>
              <a:rPr lang="en-US" altLang="zh-CN" sz="1800" b="1" dirty="0"/>
              <a:t>Virtual User Generator</a:t>
            </a:r>
            <a:r>
              <a:rPr lang="zh-CN" altLang="en-US" sz="1800" dirty="0" smtClean="0"/>
              <a:t>在</a:t>
            </a:r>
            <a:r>
              <a:rPr lang="zh-CN" altLang="en-US" sz="1800" dirty="0"/>
              <a:t>自动化脚本中录制最终用户活动。</a:t>
            </a:r>
            <a:endParaRPr lang="zh-CN" altLang="en-US" sz="1800" dirty="0"/>
          </a:p>
          <a:p>
            <a:pPr marL="400050" lvl="1" indent="0">
              <a:lnSpc>
                <a:spcPct val="130000"/>
              </a:lnSpc>
              <a:buNone/>
            </a:pPr>
            <a:r>
              <a:rPr lang="zh-CN" altLang="en-US" sz="1800" dirty="0"/>
              <a:t>➤ 定义场景。使用 </a:t>
            </a:r>
            <a:r>
              <a:rPr lang="en-US" altLang="zh-CN" sz="1800" b="1" dirty="0" err="1"/>
              <a:t>LoadRunner</a:t>
            </a:r>
            <a:r>
              <a:rPr lang="en-US" altLang="zh-CN" sz="1800" b="1" dirty="0"/>
              <a:t> Controller </a:t>
            </a:r>
            <a:r>
              <a:rPr lang="zh-CN" altLang="en-US" sz="1800" dirty="0"/>
              <a:t>设置负载测试环境。</a:t>
            </a:r>
            <a:endParaRPr lang="zh-CN" altLang="en-US" sz="1800" dirty="0"/>
          </a:p>
          <a:p>
            <a:pPr marL="400050" lvl="1" indent="0">
              <a:lnSpc>
                <a:spcPct val="130000"/>
              </a:lnSpc>
              <a:buNone/>
            </a:pPr>
            <a:r>
              <a:rPr lang="zh-CN" altLang="en-US" sz="1800" dirty="0"/>
              <a:t>➤ 运行场景。使用 </a:t>
            </a:r>
            <a:r>
              <a:rPr lang="en-US" altLang="zh-CN" sz="1800" b="1" dirty="0" err="1"/>
              <a:t>LoadRunner</a:t>
            </a:r>
            <a:r>
              <a:rPr lang="en-US" altLang="zh-CN" sz="1800" b="1" dirty="0"/>
              <a:t> Controller </a:t>
            </a:r>
            <a:r>
              <a:rPr lang="zh-CN" altLang="en-US" sz="1800" dirty="0"/>
              <a:t>驱动、管理并监控负载测试。</a:t>
            </a:r>
            <a:endParaRPr lang="zh-CN" altLang="en-US" sz="1800" dirty="0"/>
          </a:p>
          <a:p>
            <a:pPr marL="400050" lvl="1" indent="0">
              <a:lnSpc>
                <a:spcPct val="130000"/>
              </a:lnSpc>
              <a:buNone/>
            </a:pPr>
            <a:r>
              <a:rPr lang="zh-CN" altLang="en-US" sz="1800" dirty="0"/>
              <a:t>➤ 分析结果。使用 </a:t>
            </a:r>
            <a:r>
              <a:rPr lang="en-US" altLang="zh-CN" sz="1800" b="1" dirty="0" err="1"/>
              <a:t>LoadRunner</a:t>
            </a:r>
            <a:r>
              <a:rPr lang="en-US" altLang="zh-CN" sz="1800" b="1" dirty="0"/>
              <a:t> Analysis </a:t>
            </a:r>
            <a:r>
              <a:rPr lang="zh-CN" altLang="en-US" sz="1800" dirty="0"/>
              <a:t>创建图和报告并评估性能。</a:t>
            </a:r>
            <a:endParaRPr lang="zh-CN" altLang="en-US" sz="1800" dirty="0"/>
          </a:p>
        </p:txBody>
      </p:sp>
      <p:sp>
        <p:nvSpPr>
          <p:cNvPr id="3" name="标题 2"/>
          <p:cNvSpPr>
            <a:spLocks noGrp="1"/>
          </p:cNvSpPr>
          <p:nvPr>
            <p:ph type="title"/>
          </p:nvPr>
        </p:nvSpPr>
        <p:spPr/>
        <p:txBody>
          <a:bodyPr/>
          <a:lstStyle/>
          <a:p>
            <a:r>
              <a:rPr lang="zh-CN" altLang="en-US" b="0" dirty="0"/>
              <a:t>负载测试流程</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pPr>
            <a:r>
              <a:rPr lang="en-US" altLang="zh-CN" sz="2000" dirty="0"/>
              <a:t>Average </a:t>
            </a:r>
            <a:r>
              <a:rPr lang="en-US" altLang="zh-CN" sz="2000" dirty="0" err="1"/>
              <a:t>Transaciton</a:t>
            </a:r>
            <a:r>
              <a:rPr lang="en-US" altLang="zh-CN" sz="2000" dirty="0"/>
              <a:t> Response Time</a:t>
            </a:r>
            <a:r>
              <a:rPr lang="zh-CN" altLang="zh-CN" sz="2000" dirty="0"/>
              <a:t>（事务平均响应时间）</a:t>
            </a:r>
            <a:br>
              <a:rPr lang="en-US" altLang="zh-CN" sz="2000" dirty="0"/>
            </a:br>
            <a:r>
              <a:rPr lang="zh-CN" altLang="zh-CN" sz="2000" dirty="0"/>
              <a:t>　　</a:t>
            </a:r>
            <a:r>
              <a:rPr lang="en-US" altLang="zh-CN" sz="2000" dirty="0"/>
              <a:t>“</a:t>
            </a:r>
            <a:r>
              <a:rPr lang="zh-CN" altLang="zh-CN" sz="2000" dirty="0"/>
              <a:t>事务平均响应时间</a:t>
            </a:r>
            <a:r>
              <a:rPr lang="en-US" altLang="zh-CN" sz="2000" dirty="0"/>
              <a:t>”</a:t>
            </a:r>
            <a:r>
              <a:rPr lang="zh-CN" altLang="zh-CN" sz="2000" dirty="0"/>
              <a:t>显示的是测试场景运行期间的每一秒内事务执行所用的平均时间，通过它可以分析测试场景运行期间应用系统的性能走向。</a:t>
            </a:r>
            <a:br>
              <a:rPr lang="en-US" altLang="zh-CN" sz="2000" dirty="0"/>
            </a:br>
            <a:r>
              <a:rPr lang="zh-CN" altLang="zh-CN" sz="2000" dirty="0"/>
              <a:t>　　例：随着测试时间的变化，系统处理事务的速度开始逐渐变慢，这说明应用系统随着投产时间的变化，整体性能将会有下降的趋势。</a:t>
            </a:r>
            <a:endParaRPr lang="zh-CN" altLang="zh-CN" sz="2000" dirty="0"/>
          </a:p>
        </p:txBody>
      </p:sp>
      <p:sp>
        <p:nvSpPr>
          <p:cNvPr id="3" name="标题 2"/>
          <p:cNvSpPr>
            <a:spLocks noGrp="1"/>
          </p:cNvSpPr>
          <p:nvPr>
            <p:ph type="title"/>
          </p:nvPr>
        </p:nvSpPr>
        <p:spPr/>
        <p:txBody>
          <a:bodyPr/>
          <a:lstStyle/>
          <a:p>
            <a:r>
              <a:rPr lang="zh-CN" altLang="en-US" dirty="0"/>
              <a:t>性能分析名词解释</a:t>
            </a:r>
            <a:r>
              <a:rPr lang="en-US" altLang="zh-CN" dirty="0"/>
              <a:t>——</a:t>
            </a:r>
            <a:r>
              <a:rPr lang="en-US" altLang="zh-CN" dirty="0" err="1"/>
              <a:t>LoadRunner</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en-US" altLang="zh-CN" sz="2000" dirty="0"/>
              <a:t>Transactions per Second</a:t>
            </a:r>
            <a:r>
              <a:rPr lang="zh-CN" altLang="zh-CN" sz="2000" dirty="0"/>
              <a:t>（每秒通过事务数</a:t>
            </a:r>
            <a:r>
              <a:rPr lang="en-US" altLang="zh-CN" sz="2000" dirty="0"/>
              <a:t>/TPS</a:t>
            </a:r>
            <a:r>
              <a:rPr lang="zh-CN" altLang="zh-CN" sz="2000" dirty="0"/>
              <a:t>）</a:t>
            </a:r>
            <a:br>
              <a:rPr lang="en-US" altLang="zh-CN" sz="2000" dirty="0"/>
            </a:br>
            <a:r>
              <a:rPr lang="zh-CN" altLang="zh-CN" sz="2000" dirty="0"/>
              <a:t>　　</a:t>
            </a:r>
            <a:r>
              <a:rPr lang="en-US" altLang="zh-CN" sz="2000" dirty="0"/>
              <a:t>“</a:t>
            </a:r>
            <a:r>
              <a:rPr lang="zh-CN" altLang="zh-CN" sz="2000" dirty="0"/>
              <a:t>每秒通过事务数</a:t>
            </a:r>
            <a:r>
              <a:rPr lang="en-US" altLang="zh-CN" sz="2000" dirty="0"/>
              <a:t>/TPS”</a:t>
            </a:r>
            <a:r>
              <a:rPr lang="zh-CN" altLang="zh-CN" sz="2000" dirty="0"/>
              <a:t>显示在场景运行的每一秒钟，每个事务通过、失败以及停止的数量，使考查系统性能的一个重要参数。通过它可以确定系统在任何给定时刻的时间事务负载。分析</a:t>
            </a:r>
            <a:r>
              <a:rPr lang="en-US" altLang="zh-CN" sz="2000" dirty="0"/>
              <a:t>TPS</a:t>
            </a:r>
            <a:r>
              <a:rPr lang="zh-CN" altLang="zh-CN" sz="2000" dirty="0"/>
              <a:t>主要是看曲线的性能走向。</a:t>
            </a:r>
            <a:br>
              <a:rPr lang="en-US" altLang="zh-CN" sz="2000" dirty="0"/>
            </a:br>
            <a:r>
              <a:rPr lang="zh-CN" altLang="zh-CN" sz="2000" dirty="0"/>
              <a:t>　　将它与平均事务响应时间进行对比，可以分析事务数目对执行时间的影响。</a:t>
            </a:r>
            <a:br>
              <a:rPr lang="en-US" altLang="zh-CN" sz="2000" dirty="0"/>
            </a:br>
            <a:r>
              <a:rPr lang="zh-CN" altLang="zh-CN" sz="2000" dirty="0"/>
              <a:t>　　例：当压力加大时，点击率</a:t>
            </a:r>
            <a:r>
              <a:rPr lang="en-US" altLang="zh-CN" sz="2000" dirty="0"/>
              <a:t>/TPS</a:t>
            </a:r>
            <a:r>
              <a:rPr lang="zh-CN" altLang="zh-CN" sz="2000" dirty="0"/>
              <a:t>曲线如果变化缓慢或者有平坦的趋势，很有可能是服务器开始出现瓶颈。</a:t>
            </a:r>
            <a:endParaRPr lang="zh-CN" altLang="zh-CN"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en-US" altLang="zh-CN" sz="2000" dirty="0"/>
              <a:t>Hits per Second</a:t>
            </a:r>
            <a:r>
              <a:rPr lang="zh-CN" altLang="zh-CN" sz="2000" dirty="0"/>
              <a:t>（每秒点击次数）</a:t>
            </a:r>
            <a:br>
              <a:rPr lang="en-US" altLang="zh-CN" sz="2000" dirty="0"/>
            </a:br>
            <a:r>
              <a:rPr lang="zh-CN" altLang="zh-CN" sz="2000" dirty="0"/>
              <a:t>　　</a:t>
            </a:r>
            <a:r>
              <a:rPr lang="en-US" altLang="zh-CN" sz="2000" dirty="0"/>
              <a:t>“</a:t>
            </a:r>
            <a:r>
              <a:rPr lang="zh-CN" altLang="zh-CN" sz="2000" dirty="0"/>
              <a:t>每秒点击次数</a:t>
            </a:r>
            <a:r>
              <a:rPr lang="en-US" altLang="zh-CN" sz="2000" dirty="0"/>
              <a:t>”</a:t>
            </a:r>
            <a:r>
              <a:rPr lang="zh-CN" altLang="zh-CN" sz="2000" dirty="0"/>
              <a:t>，即使运行场景过程中虚拟用户每秒向</a:t>
            </a:r>
            <a:r>
              <a:rPr lang="en-US" altLang="zh-CN" sz="2000" dirty="0"/>
              <a:t>Web</a:t>
            </a:r>
            <a:r>
              <a:rPr lang="zh-CN" altLang="zh-CN" sz="2000" dirty="0"/>
              <a:t>服务器提交的</a:t>
            </a:r>
            <a:r>
              <a:rPr lang="en-US" altLang="zh-CN" sz="2000" dirty="0"/>
              <a:t>HTTP</a:t>
            </a:r>
            <a:r>
              <a:rPr lang="zh-CN" altLang="zh-CN" sz="2000" dirty="0"/>
              <a:t>请求数。</a:t>
            </a:r>
            <a:br>
              <a:rPr lang="en-US" altLang="zh-CN" sz="2000" dirty="0"/>
            </a:br>
            <a:r>
              <a:rPr lang="zh-CN" altLang="zh-CN" sz="2000" dirty="0"/>
              <a:t>　　通过它可以评估虚拟用户产生的负载量，如将其和</a:t>
            </a:r>
            <a:r>
              <a:rPr lang="en-US" altLang="zh-CN" sz="2000" dirty="0"/>
              <a:t>“</a:t>
            </a:r>
            <a:r>
              <a:rPr lang="zh-CN" altLang="zh-CN" sz="2000" dirty="0"/>
              <a:t>平均事务响应时间</a:t>
            </a:r>
            <a:r>
              <a:rPr lang="en-US" altLang="zh-CN" sz="2000" dirty="0"/>
              <a:t>”</a:t>
            </a:r>
            <a:r>
              <a:rPr lang="zh-CN" altLang="zh-CN" sz="2000" dirty="0"/>
              <a:t>图比较，可以查看点击次数对事务性能产生的影响。通过对查看</a:t>
            </a:r>
            <a:r>
              <a:rPr lang="en-US" altLang="zh-CN" sz="2000" dirty="0"/>
              <a:t>“</a:t>
            </a:r>
            <a:r>
              <a:rPr lang="zh-CN" altLang="zh-CN" sz="2000" dirty="0"/>
              <a:t>每秒点击次数</a:t>
            </a:r>
            <a:r>
              <a:rPr lang="en-US" altLang="zh-CN" sz="2000" dirty="0"/>
              <a:t>”</a:t>
            </a:r>
            <a:r>
              <a:rPr lang="zh-CN" altLang="zh-CN" sz="2000" dirty="0"/>
              <a:t>，可以判断系统是否稳定。系统点击率下降通常表明服务器的响应速度在变慢，需进一步分析，发现系统瓶颈所在。</a:t>
            </a:r>
            <a:endParaRPr lang="zh-CN" altLang="zh-CN"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60000"/>
              </a:lnSpc>
            </a:pPr>
            <a:r>
              <a:rPr lang="en-US" altLang="zh-CN" sz="2000" dirty="0"/>
              <a:t>TTFB</a:t>
            </a:r>
            <a:r>
              <a:rPr lang="zh-CN" altLang="zh-CN" sz="2000" dirty="0"/>
              <a:t>，首字节响应时间（</a:t>
            </a:r>
            <a:r>
              <a:rPr lang="en-US" altLang="zh-CN" sz="2000" dirty="0"/>
              <a:t>Time to First Byte</a:t>
            </a:r>
            <a:r>
              <a:rPr lang="zh-CN" altLang="zh-CN" sz="2000" dirty="0"/>
              <a:t>），度量首字节的响应时间，指向服务器发送请求与接收到响应的第一个字节之间的时间。</a:t>
            </a:r>
            <a:endParaRPr lang="zh-CN" altLang="zh-CN" sz="2000" dirty="0"/>
          </a:p>
          <a:p>
            <a:pPr>
              <a:lnSpc>
                <a:spcPct val="160000"/>
              </a:lnSpc>
            </a:pPr>
            <a:r>
              <a:rPr lang="en-US" altLang="zh-CN" sz="2000" dirty="0"/>
              <a:t>TTLB</a:t>
            </a:r>
            <a:r>
              <a:rPr lang="zh-CN" altLang="zh-CN" sz="2000" dirty="0"/>
              <a:t>，末字节响应时间</a:t>
            </a:r>
            <a:r>
              <a:rPr lang="en-US" altLang="zh-CN" sz="2000" dirty="0"/>
              <a:t> </a:t>
            </a:r>
            <a:r>
              <a:rPr lang="zh-CN" altLang="zh-CN" sz="2000" dirty="0"/>
              <a:t>（</a:t>
            </a:r>
            <a:r>
              <a:rPr lang="en-US" altLang="zh-CN" sz="2000" dirty="0"/>
              <a:t>Time to Last Byte</a:t>
            </a:r>
            <a:r>
              <a:rPr lang="zh-CN" altLang="zh-CN" sz="2000" dirty="0"/>
              <a:t>），度量末字节的响应时间，指向服务器发送请求与接收到响应的最后一个字节之间的时间。</a:t>
            </a:r>
            <a:endParaRPr lang="zh-CN" altLang="zh-CN" sz="2000" dirty="0"/>
          </a:p>
          <a:p>
            <a:endParaRPr lang="zh-CN" altLang="zh-CN"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smtClean="0"/>
              <a:t>第一</a:t>
            </a:r>
            <a:r>
              <a:rPr lang="zh-CN" altLang="zh-CN" b="1" dirty="0"/>
              <a:t>步</a:t>
            </a:r>
            <a:r>
              <a:rPr lang="zh-CN" altLang="zh-CN" dirty="0"/>
              <a:t>：录制脚本</a:t>
            </a:r>
            <a:endParaRPr lang="zh-CN" altLang="zh-CN" dirty="0"/>
          </a:p>
          <a:p>
            <a:pPr lvl="1"/>
            <a:r>
              <a:rPr lang="zh-CN" altLang="zh-CN" dirty="0"/>
              <a:t>从程序菜单中启动“</a:t>
            </a:r>
            <a:r>
              <a:rPr lang="en-US" altLang="zh-CN" dirty="0" err="1"/>
              <a:t>LoadRunner</a:t>
            </a:r>
            <a:r>
              <a:rPr lang="zh-CN" altLang="zh-CN" dirty="0"/>
              <a:t>”</a:t>
            </a:r>
            <a:r>
              <a:rPr lang="en-US" altLang="zh-CN" dirty="0"/>
              <a:t>-&gt;</a:t>
            </a:r>
            <a:r>
              <a:rPr lang="zh-CN" altLang="zh-CN" dirty="0"/>
              <a:t>“</a:t>
            </a:r>
            <a:r>
              <a:rPr lang="en-US" altLang="zh-CN" dirty="0"/>
              <a:t>Visual User Generator</a:t>
            </a:r>
            <a:r>
              <a:rPr lang="zh-CN" altLang="zh-CN" dirty="0"/>
              <a:t>”</a:t>
            </a:r>
            <a:endParaRPr lang="zh-CN" altLang="zh-CN" dirty="0"/>
          </a:p>
          <a:p>
            <a:r>
              <a:rPr lang="zh-CN" altLang="zh-CN" b="1" dirty="0"/>
              <a:t>第二步</a:t>
            </a:r>
            <a:r>
              <a:rPr lang="zh-CN" altLang="zh-CN" dirty="0"/>
              <a:t>：生成测试场景</a:t>
            </a:r>
            <a:endParaRPr lang="zh-CN" altLang="zh-CN" dirty="0"/>
          </a:p>
          <a:p>
            <a:pPr lvl="1"/>
            <a:r>
              <a:rPr lang="zh-CN" altLang="zh-CN" dirty="0"/>
              <a:t>选择菜单“</a:t>
            </a:r>
            <a:r>
              <a:rPr lang="en-US" altLang="zh-CN" dirty="0"/>
              <a:t>Tools</a:t>
            </a:r>
            <a:r>
              <a:rPr lang="zh-CN" altLang="zh-CN" dirty="0"/>
              <a:t>”</a:t>
            </a:r>
            <a:r>
              <a:rPr lang="en-US" altLang="zh-CN" dirty="0"/>
              <a:t>-&gt;</a:t>
            </a:r>
            <a:r>
              <a:rPr lang="zh-CN" altLang="zh-CN" dirty="0"/>
              <a:t>“</a:t>
            </a:r>
            <a:r>
              <a:rPr lang="en-US" altLang="zh-CN" dirty="0"/>
              <a:t>Create Controller Scenario</a:t>
            </a:r>
            <a:r>
              <a:rPr lang="zh-CN" altLang="zh-CN" dirty="0" smtClean="0"/>
              <a:t>”</a:t>
            </a:r>
            <a:endParaRPr lang="en-US" altLang="zh-CN" dirty="0" smtClean="0"/>
          </a:p>
          <a:p>
            <a:r>
              <a:rPr lang="zh-CN" altLang="zh-CN" b="1" dirty="0"/>
              <a:t>第三步</a:t>
            </a:r>
            <a:r>
              <a:rPr lang="zh-CN" altLang="zh-CN" dirty="0"/>
              <a:t>：查看测试结果</a:t>
            </a:r>
            <a:endParaRPr lang="zh-CN" altLang="zh-CN" dirty="0"/>
          </a:p>
          <a:p>
            <a:endParaRPr lang="zh-CN" altLang="en-US" dirty="0"/>
          </a:p>
        </p:txBody>
      </p:sp>
      <p:sp>
        <p:nvSpPr>
          <p:cNvPr id="3" name="标题 2"/>
          <p:cNvSpPr>
            <a:spLocks noGrp="1"/>
          </p:cNvSpPr>
          <p:nvPr>
            <p:ph type="title"/>
          </p:nvPr>
        </p:nvSpPr>
        <p:spPr/>
        <p:txBody>
          <a:bodyPr/>
          <a:lstStyle/>
          <a:p>
            <a:r>
              <a:rPr lang="en-US" altLang="zh-CN" dirty="0" err="1"/>
              <a:t>RoadRunner</a:t>
            </a:r>
            <a:r>
              <a:rPr lang="zh-CN" altLang="en-US" dirty="0"/>
              <a:t>教学</a:t>
            </a:r>
            <a:r>
              <a:rPr lang="zh-CN" altLang="en-US" dirty="0" smtClean="0"/>
              <a:t>示例</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9219"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9220"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p:txBody>
          <a:bodyPr/>
          <a:lstStyle/>
          <a:p>
            <a:pPr>
              <a:lnSpc>
                <a:spcPct val="130000"/>
              </a:lnSpc>
            </a:pPr>
            <a:r>
              <a:rPr lang="zh-CN" altLang="zh-CN" sz="2400" b="1" dirty="0"/>
              <a:t>系统测试</a:t>
            </a:r>
            <a:r>
              <a:rPr lang="zh-CN" altLang="zh-CN" sz="2400" dirty="0"/>
              <a:t>，英文是</a:t>
            </a:r>
            <a:r>
              <a:rPr lang="en-US" altLang="zh-CN" sz="2400" dirty="0"/>
              <a:t>System Testing</a:t>
            </a:r>
            <a:r>
              <a:rPr lang="zh-CN" altLang="zh-CN" sz="2400" dirty="0"/>
              <a:t>。是将已经确认的软件、计算机硬件、外设、网络等其他元素结合在一起，进行信息系统的各种组装测试和确认测试，系统测试是针对整个产品系统进行的测试，目的是验证系统是否满足了需求规格的定义，找出与需求规格不符或与之矛盾的地方，从而提出更加完善的方案。</a:t>
            </a:r>
            <a:endParaRPr lang="zh-CN" altLang="zh-CN" sz="2400" dirty="0"/>
          </a:p>
          <a:p>
            <a:pPr>
              <a:lnSpc>
                <a:spcPct val="120000"/>
              </a:lnSpc>
            </a:pPr>
            <a:r>
              <a:rPr lang="zh-CN" altLang="zh-CN" sz="2400" dirty="0">
                <a:sym typeface="+mn-ea"/>
              </a:rPr>
              <a:t>系统测试的对象不仅仅包括需要测试的产品系统的软件，还要包含软件所依赖的硬件、外设，甚至包括某些数据、某些支持软件、操作系统及其它接口等。</a:t>
            </a:r>
            <a:endParaRPr lang="zh-CN" altLang="zh-CN" sz="2400" dirty="0"/>
          </a:p>
          <a:p>
            <a:pPr>
              <a:lnSpc>
                <a:spcPct val="130000"/>
              </a:lnSpc>
            </a:pPr>
            <a:endParaRPr lang="zh-CN" altLang="zh-CN" sz="2400" dirty="0" smtClean="0"/>
          </a:p>
        </p:txBody>
      </p:sp>
      <p:sp>
        <p:nvSpPr>
          <p:cNvPr id="8195" name="标题 2"/>
          <p:cNvSpPr>
            <a:spLocks noGrp="1"/>
          </p:cNvSpPr>
          <p:nvPr>
            <p:ph type="title"/>
          </p:nvPr>
        </p:nvSpPr>
        <p:spPr/>
        <p:txBody>
          <a:bodyPr/>
          <a:lstStyle/>
          <a:p>
            <a:r>
              <a:rPr lang="zh-CN" altLang="zh-CN" dirty="0"/>
              <a:t>系统测试</a:t>
            </a:r>
            <a:endParaRPr lang="zh-CN"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首先，参与系统测试的人员涉及面很广，不仅仅是测试人员，还应该包括最终用户、开发人员、系统设计师或架构师，甚至还包括服务器管理员、网络管理员</a:t>
            </a:r>
            <a:r>
              <a:rPr lang="zh-CN" altLang="zh-CN" sz="2400" dirty="0" smtClean="0"/>
              <a:t>等。</a:t>
            </a:r>
            <a:endParaRPr lang="zh-CN" altLang="zh-CN" sz="2400" dirty="0"/>
          </a:p>
          <a:p>
            <a:pPr>
              <a:lnSpc>
                <a:spcPct val="120000"/>
              </a:lnSpc>
            </a:pPr>
            <a:r>
              <a:rPr lang="zh-CN" altLang="zh-CN" sz="2400" dirty="0"/>
              <a:t>其次，</a:t>
            </a:r>
            <a:r>
              <a:rPr lang="zh-CN" altLang="zh-CN" sz="2400" dirty="0" smtClean="0"/>
              <a:t>系统测试包括</a:t>
            </a:r>
            <a:r>
              <a:rPr lang="zh-CN" altLang="zh-CN" sz="2400" dirty="0"/>
              <a:t>功能测试、性能测试、压力测试、安全性测试</a:t>
            </a:r>
            <a:r>
              <a:rPr lang="zh-CN" altLang="zh-CN" sz="2400" dirty="0" smtClean="0"/>
              <a:t>、</a:t>
            </a:r>
            <a:r>
              <a:rPr lang="zh-CN" altLang="zh-CN" sz="2400" dirty="0"/>
              <a:t>用户界面</a:t>
            </a:r>
            <a:r>
              <a:rPr lang="zh-CN" altLang="zh-CN" sz="2400" dirty="0" smtClean="0"/>
              <a:t>测试</a:t>
            </a:r>
            <a:r>
              <a:rPr lang="zh-CN" altLang="zh-CN" sz="2400" dirty="0"/>
              <a:t>、安装测试、配置测试、异常测试（恢复性测试）、健壮性测试、文档测试、稳定性测试等等。</a:t>
            </a:r>
            <a:endParaRPr lang="zh-CN" altLang="zh-CN" sz="2400" dirty="0"/>
          </a:p>
          <a:p>
            <a:pPr>
              <a:lnSpc>
                <a:spcPct val="120000"/>
              </a:lnSpc>
            </a:pPr>
            <a:r>
              <a:rPr lang="zh-CN" altLang="zh-CN" sz="2400" dirty="0" smtClean="0"/>
              <a:t>系统测试</a:t>
            </a:r>
            <a:r>
              <a:rPr lang="zh-CN" altLang="zh-CN" sz="2400" dirty="0"/>
              <a:t>和确认测试的测试种类很相似，要说区别就是确认测试一般是在模拟环境下（一般是开发环境）进行的，系统测试是真实的系统环境下进行的。</a:t>
            </a:r>
            <a:endParaRPr lang="zh-CN" altLang="zh-CN" sz="2400" dirty="0"/>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b="1" dirty="0"/>
              <a:t>性能测试</a:t>
            </a:r>
            <a:r>
              <a:rPr lang="zh-CN" altLang="zh-CN" sz="2400" dirty="0"/>
              <a:t>是指为了评估软件系统的性能状况和预测软件系统性能趋势而进行的测试和分析，是通过自动化的测试工具模拟多种正常、峰值以及异常负载条件来对系统的各项性能指标进行测试。</a:t>
            </a:r>
            <a:endParaRPr lang="zh-CN" altLang="zh-CN" sz="2400" dirty="0"/>
          </a:p>
          <a:p>
            <a:pPr>
              <a:lnSpc>
                <a:spcPct val="140000"/>
              </a:lnSpc>
            </a:pPr>
            <a:r>
              <a:rPr lang="zh-CN" altLang="zh-CN" sz="2400" dirty="0"/>
              <a:t>性能测试的目的是为了检查系统的反应，运行速度等性能指标，它的前提是要求在一定负载下检查软件的平均响应时间或者吞吐量是否符合指定的标准</a:t>
            </a:r>
            <a:r>
              <a:rPr lang="zh-CN" altLang="zh-CN" sz="2400" dirty="0" smtClean="0"/>
              <a:t>。</a:t>
            </a:r>
            <a:endParaRPr lang="en-US" altLang="zh-CN" sz="2400" dirty="0" smtClean="0"/>
          </a:p>
          <a:p>
            <a:endParaRPr lang="zh-CN" altLang="zh-CN" dirty="0" smtClean="0"/>
          </a:p>
          <a:p>
            <a:endParaRPr lang="zh-CN" altLang="en-US" dirty="0"/>
          </a:p>
        </p:txBody>
      </p:sp>
      <p:sp>
        <p:nvSpPr>
          <p:cNvPr id="3" name="标题 2"/>
          <p:cNvSpPr>
            <a:spLocks noGrp="1"/>
          </p:cNvSpPr>
          <p:nvPr>
            <p:ph type="title"/>
          </p:nvPr>
        </p:nvSpPr>
        <p:spPr/>
        <p:txBody>
          <a:bodyPr/>
          <a:lstStyle/>
          <a:p>
            <a:r>
              <a:rPr lang="zh-CN" altLang="zh-CN" dirty="0"/>
              <a:t>性能测试</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例如，测试并发在线人数为</a:t>
            </a:r>
            <a:r>
              <a:rPr lang="en-US" altLang="zh-CN" sz="2400" dirty="0"/>
              <a:t>1000</a:t>
            </a:r>
            <a:r>
              <a:rPr lang="zh-CN" altLang="zh-CN" sz="2400" dirty="0"/>
              <a:t>的情况下，检测软件典型操作的平均响应时间是否符合小于</a:t>
            </a:r>
            <a:r>
              <a:rPr lang="en-US" altLang="zh-CN" sz="2400" dirty="0"/>
              <a:t>5</a:t>
            </a:r>
            <a:r>
              <a:rPr lang="zh-CN" altLang="zh-CN" sz="2400" dirty="0"/>
              <a:t>秒的指标值。</a:t>
            </a:r>
            <a:endParaRPr lang="zh-CN" altLang="zh-CN" sz="2400" dirty="0"/>
          </a:p>
          <a:p>
            <a:pPr>
              <a:lnSpc>
                <a:spcPct val="140000"/>
              </a:lnSpc>
            </a:pPr>
            <a:r>
              <a:rPr lang="zh-CN" altLang="zh-CN" sz="2400" dirty="0"/>
              <a:t>例如，在另外一种情况下，某收费系统软件在一定的时间周期内（</a:t>
            </a:r>
            <a:r>
              <a:rPr lang="en-US" altLang="zh-CN" sz="2400" dirty="0"/>
              <a:t>t</a:t>
            </a:r>
            <a:r>
              <a:rPr lang="zh-CN" altLang="zh-CN" sz="2400" dirty="0"/>
              <a:t>）必须处理</a:t>
            </a:r>
            <a:r>
              <a:rPr lang="en-US" altLang="zh-CN" sz="2400" dirty="0"/>
              <a:t>N</a:t>
            </a:r>
            <a:r>
              <a:rPr lang="zh-CN" altLang="zh-CN" sz="2400" dirty="0"/>
              <a:t>笔交易，可以设定性能测试的目标是检测软件典型交易的吞吐量是否符合大于</a:t>
            </a:r>
            <a:r>
              <a:rPr lang="en-US" altLang="zh-CN" sz="2400" dirty="0"/>
              <a:t>20</a:t>
            </a:r>
            <a:r>
              <a:rPr lang="zh-CN" altLang="zh-CN" sz="2400" dirty="0"/>
              <a:t>笔交易</a:t>
            </a:r>
            <a:r>
              <a:rPr lang="en-US" altLang="zh-CN" sz="2400" dirty="0"/>
              <a:t>/</a:t>
            </a:r>
            <a:r>
              <a:rPr lang="zh-CN" altLang="zh-CN" sz="2400" dirty="0"/>
              <a:t>秒的指标值。</a:t>
            </a:r>
            <a:endParaRPr lang="zh-CN" altLang="zh-CN" sz="2400" dirty="0"/>
          </a:p>
          <a:p>
            <a:endParaRPr lang="zh-CN" altLang="zh-CN"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b="1" dirty="0"/>
              <a:t>实施性能测试的</a:t>
            </a:r>
            <a:r>
              <a:rPr lang="zh-CN" altLang="zh-CN" sz="2400" b="1" dirty="0" smtClean="0"/>
              <a:t>过程</a:t>
            </a:r>
            <a:r>
              <a:rPr lang="zh-CN" altLang="zh-CN" sz="2400" dirty="0"/>
              <a:t>即逐渐增加负载，直到系统的瓶颈或者不能接收的性能点，通过综合分析交易执行指标和资源监控指标来确定系统并发性能的过程</a:t>
            </a:r>
            <a:r>
              <a:rPr lang="zh-CN" altLang="zh-CN" sz="2400" dirty="0" smtClean="0"/>
              <a:t>。</a:t>
            </a:r>
            <a:endParaRPr lang="en-US" altLang="zh-CN" sz="2400" dirty="0" smtClean="0"/>
          </a:p>
          <a:p>
            <a:pPr>
              <a:lnSpc>
                <a:spcPct val="140000"/>
              </a:lnSpc>
            </a:pPr>
            <a:r>
              <a:rPr lang="zh-CN" altLang="zh-CN" sz="2400" b="1" dirty="0"/>
              <a:t>实施性能测试的过程</a:t>
            </a:r>
            <a:r>
              <a:rPr lang="zh-CN" altLang="zh-CN" sz="2400" dirty="0"/>
              <a:t>是一个负载测试和压力测试的过程，负载测试和压力测试都属于性能测试，两者可以结合进行。</a:t>
            </a:r>
            <a:endParaRPr lang="zh-CN" altLang="zh-CN" sz="2400" dirty="0"/>
          </a:p>
        </p:txBody>
      </p:sp>
      <p:sp>
        <p:nvSpPr>
          <p:cNvPr id="4" name="标题 2"/>
          <p:cNvSpPr>
            <a:spLocks noGrp="1"/>
          </p:cNvSpPr>
          <p:nvPr>
            <p:ph type="title"/>
          </p:nvPr>
        </p:nvSpPr>
        <p:spPr>
          <a:xfrm>
            <a:off x="0" y="0"/>
            <a:ext cx="8353425" cy="720725"/>
          </a:xfrm>
        </p:spPr>
        <p:txBody>
          <a:bodyPr/>
          <a:lstStyle/>
          <a:p>
            <a:r>
              <a:rPr lang="zh-CN" altLang="zh-CN" dirty="0"/>
              <a:t>实施性能测试的过程</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t>负载测试（</a:t>
            </a:r>
            <a:r>
              <a:rPr lang="en-US" altLang="zh-CN" sz="2400" dirty="0"/>
              <a:t>Load Testing</a:t>
            </a:r>
            <a:r>
              <a:rPr lang="zh-CN" altLang="zh-CN" sz="2400" dirty="0"/>
              <a:t>）是确定在各种工作负载下系统的性能，目标是测试当负载逐渐增加时，系统组成部分的相应输出项，例如通过量、响应时间、</a:t>
            </a:r>
            <a:r>
              <a:rPr lang="en-US" altLang="zh-CN" sz="2400" dirty="0"/>
              <a:t>CPU</a:t>
            </a:r>
            <a:r>
              <a:rPr lang="zh-CN" altLang="zh-CN" sz="2400" dirty="0"/>
              <a:t>负载、内存使用等来决定系统的性能。负载测试是一个分析软件应用程序和支撑架构、模拟真实环境的使用，从而来确定能够接收的性能过程。</a:t>
            </a:r>
            <a:endParaRPr lang="zh-CN" altLang="zh-CN" sz="2400" dirty="0"/>
          </a:p>
          <a:p>
            <a:pPr>
              <a:lnSpc>
                <a:spcPct val="130000"/>
              </a:lnSpc>
            </a:pPr>
            <a:r>
              <a:rPr lang="zh-CN" altLang="zh-CN" sz="2400" dirty="0"/>
              <a:t>压力测试（</a:t>
            </a:r>
            <a:r>
              <a:rPr lang="en-US" altLang="zh-CN" sz="2400" dirty="0"/>
              <a:t>Stress Testing</a:t>
            </a:r>
            <a:r>
              <a:rPr lang="zh-CN" altLang="zh-CN" sz="2400" dirty="0"/>
              <a:t>）是通过确定一个系统的瓶颈或者不能接收的性能点，来获得系统能提供的最大服务级别的测试。</a:t>
            </a:r>
            <a:endParaRPr lang="zh-CN" altLang="zh-CN" sz="2400" dirty="0"/>
          </a:p>
          <a:p>
            <a:endParaRPr lang="zh-CN" altLang="zh-CN" sz="2400" dirty="0"/>
          </a:p>
        </p:txBody>
      </p:sp>
      <p:sp>
        <p:nvSpPr>
          <p:cNvPr id="3" name="标题 2"/>
          <p:cNvSpPr>
            <a:spLocks noGrp="1"/>
          </p:cNvSpPr>
          <p:nvPr>
            <p:ph type="title"/>
          </p:nvPr>
        </p:nvSpPr>
        <p:spPr/>
        <p:txBody>
          <a:bodyPr/>
          <a:lstStyle/>
          <a:p>
            <a:r>
              <a:rPr lang="zh-CN" altLang="zh-CN" dirty="0"/>
              <a:t>负载测试和压力测试</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18094" y="1484784"/>
          <a:ext cx="8474385" cy="4700073"/>
        </p:xfrm>
        <a:graphic>
          <a:graphicData uri="http://schemas.openxmlformats.org/drawingml/2006/table">
            <a:tbl>
              <a:tblPr firstRow="1" firstCol="1" lastRow="1" lastCol="1" bandRow="1" bandCol="1">
                <a:tableStyleId>{5940675A-B579-460E-94D1-54222C63F5DA}</a:tableStyleId>
              </a:tblPr>
              <a:tblGrid>
                <a:gridCol w="1713066"/>
                <a:gridCol w="1713066"/>
                <a:gridCol w="1357205"/>
                <a:gridCol w="1845524"/>
                <a:gridCol w="1845524"/>
              </a:tblGrid>
              <a:tr h="792088">
                <a:tc>
                  <a:txBody>
                    <a:bodyPr/>
                    <a:lstStyle/>
                    <a:p>
                      <a:pPr algn="just">
                        <a:spcAft>
                          <a:spcPts val="0"/>
                        </a:spcAft>
                      </a:pPr>
                      <a:r>
                        <a:rPr lang="zh-CN" sz="2000" kern="100" dirty="0">
                          <a:effectLst/>
                        </a:rPr>
                        <a:t>测试目的</a:t>
                      </a:r>
                      <a:endParaRPr lang="zh-CN" sz="2800" kern="100" dirty="0">
                        <a:effectLst/>
                        <a:latin typeface="Times New Roman" panose="02020603050405020304"/>
                        <a:ea typeface="宋体" panose="02010600030101010101" pitchFamily="2" charset="-122"/>
                        <a:cs typeface="Times New Roman" panose="02020603050405020304"/>
                      </a:endParaRPr>
                    </a:p>
                  </a:txBody>
                  <a:tcPr marL="68580" marR="68580" marT="0" marB="0"/>
                </a:tc>
                <a:tc gridSpan="4">
                  <a:txBody>
                    <a:bodyPr/>
                    <a:lstStyle/>
                    <a:p>
                      <a:pPr algn="just">
                        <a:spcAft>
                          <a:spcPts val="0"/>
                        </a:spcAft>
                      </a:pPr>
                      <a:r>
                        <a:rPr lang="zh-CN" sz="2000" kern="100">
                          <a:effectLst/>
                        </a:rPr>
                        <a:t>测试“客户服务系统”的登录模块在多用户并发访问时的性能指标</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hMerge="1">
                  <a:tcPr/>
                </a:tc>
                <a:tc hMerge="1">
                  <a:tcPr/>
                </a:tc>
                <a:tc hMerge="1">
                  <a:tcPr/>
                </a:tc>
              </a:tr>
              <a:tr h="792088">
                <a:tc>
                  <a:txBody>
                    <a:bodyPr/>
                    <a:lstStyle/>
                    <a:p>
                      <a:pPr algn="just">
                        <a:spcAft>
                          <a:spcPts val="0"/>
                        </a:spcAft>
                      </a:pPr>
                      <a:r>
                        <a:rPr lang="zh-CN" sz="2000" kern="100">
                          <a:effectLst/>
                        </a:rPr>
                        <a:t>前提条件</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gridSpan="4">
                  <a:txBody>
                    <a:bodyPr/>
                    <a:lstStyle/>
                    <a:p>
                      <a:pPr algn="just">
                        <a:spcAft>
                          <a:spcPts val="0"/>
                        </a:spcAft>
                      </a:pPr>
                      <a:r>
                        <a:rPr lang="zh-CN" sz="2000" kern="100" dirty="0">
                          <a:effectLst/>
                        </a:rPr>
                        <a:t>系统已部署到实际运行环境，硬件设备详细见需求规格说明书</a:t>
                      </a:r>
                      <a:endParaRPr lang="zh-CN" sz="2800" kern="100" dirty="0">
                        <a:effectLst/>
                        <a:latin typeface="Times New Roman" panose="02020603050405020304"/>
                        <a:ea typeface="宋体" panose="02010600030101010101" pitchFamily="2" charset="-122"/>
                        <a:cs typeface="Times New Roman" panose="02020603050405020304"/>
                      </a:endParaRPr>
                    </a:p>
                  </a:txBody>
                  <a:tcPr marL="68580" marR="68580" marT="0" marB="0"/>
                </a:tc>
                <a:tc hMerge="1">
                  <a:tcPr/>
                </a:tc>
                <a:tc hMerge="1">
                  <a:tcPr/>
                </a:tc>
                <a:tc hMerge="1">
                  <a:tcPr/>
                </a:tc>
              </a:tr>
              <a:tr h="900403">
                <a:tc>
                  <a:txBody>
                    <a:bodyPr/>
                    <a:lstStyle/>
                    <a:p>
                      <a:pPr algn="just">
                        <a:spcAft>
                          <a:spcPts val="0"/>
                        </a:spcAft>
                      </a:pPr>
                      <a:r>
                        <a:rPr lang="zh-CN" sz="2000" kern="100">
                          <a:effectLst/>
                        </a:rPr>
                        <a:t>测试需求</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2000" kern="100">
                          <a:effectLst/>
                        </a:rPr>
                        <a:t>输入（并发用户数）</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2000" kern="100">
                          <a:effectLst/>
                        </a:rPr>
                        <a:t>用户通过率</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2000" kern="100">
                          <a:effectLst/>
                        </a:rPr>
                        <a:t>期望性能（平均值）</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2000" kern="100">
                          <a:effectLst/>
                        </a:rPr>
                        <a:t>实际性能（平均值）</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r>
              <a:tr h="472685">
                <a:tc rowSpan="4">
                  <a:txBody>
                    <a:bodyPr/>
                    <a:lstStyle/>
                    <a:p>
                      <a:pPr algn="just">
                        <a:spcAft>
                          <a:spcPts val="0"/>
                        </a:spcAft>
                      </a:pPr>
                      <a:r>
                        <a:rPr lang="zh-CN" sz="2000" kern="100">
                          <a:effectLst/>
                        </a:rPr>
                        <a:t>登录系统</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50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&lt;5</a:t>
                      </a:r>
                      <a:r>
                        <a:rPr lang="zh-CN" sz="2000" kern="100">
                          <a:effectLst/>
                        </a:rPr>
                        <a:t>秒</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r>
              <a:tr h="392206">
                <a:tc vMerge="1">
                  <a:tcPr/>
                </a:tc>
                <a:tc>
                  <a:txBody>
                    <a:bodyPr/>
                    <a:lstStyle/>
                    <a:p>
                      <a:pPr algn="just">
                        <a:spcAft>
                          <a:spcPts val="0"/>
                        </a:spcAft>
                      </a:pPr>
                      <a:r>
                        <a:rPr lang="en-US" sz="2000" kern="100">
                          <a:effectLst/>
                        </a:rPr>
                        <a:t>100</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&lt;5</a:t>
                      </a:r>
                      <a:r>
                        <a:rPr lang="zh-CN" sz="2000" kern="100">
                          <a:effectLst/>
                        </a:rPr>
                        <a:t>秒</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r>
              <a:tr h="450201">
                <a:tc vMerge="1">
                  <a:tcPr/>
                </a:tc>
                <a:tc gridSpan="4">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hMerge="1">
                  <a:tcPr/>
                </a:tc>
                <a:tc hMerge="1">
                  <a:tcPr/>
                </a:tc>
                <a:tc hMerge="1">
                  <a:tcPr/>
                </a:tc>
              </a:tr>
              <a:tr h="450201">
                <a:tc vMerge="1">
                  <a:tcPr/>
                </a:tc>
                <a:tc>
                  <a:txBody>
                    <a:bodyPr/>
                    <a:lstStyle/>
                    <a:p>
                      <a:pPr algn="just">
                        <a:spcAft>
                          <a:spcPts val="0"/>
                        </a:spcAft>
                      </a:pPr>
                      <a:r>
                        <a:rPr lang="en-US" sz="2000" kern="100">
                          <a:effectLst/>
                        </a:rPr>
                        <a:t>5000</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&lt;15</a:t>
                      </a:r>
                      <a:r>
                        <a:rPr lang="zh-CN" sz="2000" kern="100">
                          <a:effectLst/>
                        </a:rPr>
                        <a:t>秒</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en-US" sz="2000" kern="100">
                          <a:effectLst/>
                        </a:rPr>
                        <a:t> </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r>
              <a:tr h="450201">
                <a:tc>
                  <a:txBody>
                    <a:bodyPr/>
                    <a:lstStyle/>
                    <a:p>
                      <a:pPr algn="just">
                        <a:spcAft>
                          <a:spcPts val="0"/>
                        </a:spcAft>
                      </a:pPr>
                      <a:r>
                        <a:rPr lang="zh-CN" sz="2000" kern="100">
                          <a:effectLst/>
                        </a:rPr>
                        <a:t>备注：</a:t>
                      </a:r>
                      <a:endParaRPr lang="zh-CN" sz="2800" kern="100">
                        <a:effectLst/>
                        <a:latin typeface="Times New Roman" panose="02020603050405020304"/>
                        <a:ea typeface="宋体" panose="02010600030101010101" pitchFamily="2" charset="-122"/>
                        <a:cs typeface="Times New Roman" panose="02020603050405020304"/>
                      </a:endParaRPr>
                    </a:p>
                  </a:txBody>
                  <a:tcPr marL="68580" marR="68580" marT="0" marB="0"/>
                </a:tc>
                <a:tc gridSpan="4">
                  <a:txBody>
                    <a:bodyPr/>
                    <a:lstStyle/>
                    <a:p>
                      <a:pPr algn="just">
                        <a:spcAft>
                          <a:spcPts val="0"/>
                        </a:spcAft>
                      </a:pPr>
                      <a:r>
                        <a:rPr lang="en-US" sz="2000" kern="100" dirty="0">
                          <a:effectLst/>
                        </a:rPr>
                        <a:t> </a:t>
                      </a:r>
                      <a:endParaRPr lang="zh-CN" sz="2800" kern="100" dirty="0">
                        <a:effectLst/>
                        <a:latin typeface="Times New Roman" panose="02020603050405020304"/>
                        <a:ea typeface="宋体" panose="02010600030101010101" pitchFamily="2" charset="-122"/>
                        <a:cs typeface="Times New Roman" panose="02020603050405020304"/>
                      </a:endParaRPr>
                    </a:p>
                  </a:txBody>
                  <a:tcPr marL="68580" marR="68580" marT="0" marB="0"/>
                </a:tc>
                <a:tc hMerge="1">
                  <a:tcPr/>
                </a:tc>
                <a:tc hMerge="1">
                  <a:tcPr/>
                </a:tc>
                <a:tc hMerge="1">
                  <a:tcPr/>
                </a:tc>
              </a:tr>
            </a:tbl>
          </a:graphicData>
        </a:graphic>
      </p:graphicFrame>
      <p:sp>
        <p:nvSpPr>
          <p:cNvPr id="3" name="标题 2"/>
          <p:cNvSpPr>
            <a:spLocks noGrp="1"/>
          </p:cNvSpPr>
          <p:nvPr>
            <p:ph type="title"/>
          </p:nvPr>
        </p:nvSpPr>
        <p:spPr/>
        <p:txBody>
          <a:bodyPr/>
          <a:lstStyle/>
          <a:p>
            <a:r>
              <a:rPr lang="zh-CN" altLang="zh-CN" dirty="0" smtClean="0"/>
              <a:t>例子“客户服务系统”</a:t>
            </a:r>
            <a:r>
              <a:rPr lang="zh-CN" altLang="zh-CN" dirty="0"/>
              <a:t>的登录模块</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b="1" dirty="0"/>
              <a:t>实施性能测试</a:t>
            </a:r>
            <a:r>
              <a:rPr lang="zh-CN" altLang="zh-CN" sz="2400" dirty="0"/>
              <a:t>必须要以真实的业务为依据，选择有代表性的、关键的业务操作设计测试案例，以评价系统的当前性能</a:t>
            </a:r>
            <a:r>
              <a:rPr lang="zh-CN" altLang="zh-CN" sz="2400" dirty="0" smtClean="0"/>
              <a:t>。</a:t>
            </a:r>
            <a:endParaRPr lang="en-US" altLang="zh-CN" sz="2400" dirty="0" smtClean="0"/>
          </a:p>
          <a:p>
            <a:pPr>
              <a:lnSpc>
                <a:spcPct val="130000"/>
              </a:lnSpc>
            </a:pPr>
            <a:endParaRPr lang="en-US" altLang="zh-CN" sz="2400" dirty="0"/>
          </a:p>
          <a:p>
            <a:pPr>
              <a:lnSpc>
                <a:spcPct val="130000"/>
              </a:lnSpc>
            </a:pPr>
            <a:r>
              <a:rPr lang="zh-CN" altLang="zh-CN" sz="2400" dirty="0"/>
              <a:t>性能测试是在客户端执行的黑盒测试，通过手工来模拟多用户并发访问，这是不可能完成的任务，一般都需要使用自动化测试工具来进行测试。性能测试工具有很多，著名的性能测试工具有</a:t>
            </a:r>
            <a:r>
              <a:rPr lang="en-US" altLang="zh-CN" sz="2400" dirty="0" err="1"/>
              <a:t>LoadRunner</a:t>
            </a:r>
            <a:r>
              <a:rPr lang="zh-CN" altLang="zh-CN" sz="2400" dirty="0"/>
              <a:t>、</a:t>
            </a:r>
            <a:r>
              <a:rPr lang="en-US" altLang="zh-CN" sz="2400" dirty="0" err="1"/>
              <a:t>QALoad</a:t>
            </a:r>
            <a:r>
              <a:rPr lang="zh-CN" altLang="zh-CN" sz="2400" dirty="0"/>
              <a:t>、</a:t>
            </a:r>
            <a:r>
              <a:rPr lang="en-US" altLang="zh-CN" sz="2400" dirty="0"/>
              <a:t>Benchmark Factory</a:t>
            </a:r>
            <a:r>
              <a:rPr lang="zh-CN" altLang="zh-CN" sz="2400" dirty="0"/>
              <a:t>和</a:t>
            </a:r>
            <a:r>
              <a:rPr lang="en-US" altLang="zh-CN" sz="2400" dirty="0" err="1"/>
              <a:t>Webstress</a:t>
            </a:r>
            <a:r>
              <a:rPr lang="zh-CN" altLang="zh-CN" sz="2400" dirty="0"/>
              <a:t>等。</a:t>
            </a:r>
            <a:endParaRPr lang="zh-CN" altLang="zh-CN" sz="2400" dirty="0"/>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2973</Words>
  <Application>WPS 演示</Application>
  <PresentationFormat>全屏显示(4:3)</PresentationFormat>
  <Paragraphs>170</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vt:lpstr>
      <vt:lpstr>宋体</vt:lpstr>
      <vt:lpstr>Wingdings</vt:lpstr>
      <vt:lpstr>Arial Black</vt:lpstr>
      <vt:lpstr>微软雅黑</vt:lpstr>
      <vt:lpstr>Times New Roman</vt:lpstr>
      <vt:lpstr>Arial Unicode MS</vt:lpstr>
      <vt:lpstr>PPT素材夹_0082</vt:lpstr>
      <vt:lpstr>软件测试方法与技术Ⅰ</vt:lpstr>
      <vt:lpstr>系统测试</vt:lpstr>
      <vt:lpstr>PowerPoint 演示文稿</vt:lpstr>
      <vt:lpstr>性能测试</vt:lpstr>
      <vt:lpstr>PowerPoint 演示文稿</vt:lpstr>
      <vt:lpstr>实施性能测试的过程</vt:lpstr>
      <vt:lpstr>负载测试和压力测试</vt:lpstr>
      <vt:lpstr>例子“客户服务系统”的登录模块</vt:lpstr>
      <vt:lpstr>PowerPoint 演示文稿</vt:lpstr>
      <vt:lpstr>为什么要实现性能测试自动化？</vt:lpstr>
      <vt:lpstr>负载测试流程</vt:lpstr>
      <vt:lpstr>性能分析名词解释——LoadRunner</vt:lpstr>
      <vt:lpstr>PowerPoint 演示文稿</vt:lpstr>
      <vt:lpstr>PowerPoint 演示文稿</vt:lpstr>
      <vt:lpstr>PowerPoint 演示文稿</vt:lpstr>
      <vt:lpstr>RoadRunner教学示例</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206</cp:revision>
  <dcterms:created xsi:type="dcterms:W3CDTF">2013-02-26T17:00:00Z</dcterms:created>
  <dcterms:modified xsi:type="dcterms:W3CDTF">2021-08-28T09:01:13Z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