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
  </p:notesMasterIdLst>
  <p:handoutMasterIdLst>
    <p:handoutMasterId r:id="rId50"/>
  </p:handoutMasterIdLst>
  <p:sldIdLst>
    <p:sldId id="263" r:id="rId3"/>
    <p:sldId id="417" r:id="rId4"/>
    <p:sldId id="418" r:id="rId5"/>
    <p:sldId id="419" r:id="rId6"/>
    <p:sldId id="420" r:id="rId7"/>
    <p:sldId id="421" r:id="rId8"/>
    <p:sldId id="422" r:id="rId9"/>
    <p:sldId id="423" r:id="rId10"/>
    <p:sldId id="424" r:id="rId11"/>
    <p:sldId id="425" r:id="rId12"/>
    <p:sldId id="426" r:id="rId13"/>
    <p:sldId id="427" r:id="rId14"/>
    <p:sldId id="428" r:id="rId15"/>
    <p:sldId id="457" r:id="rId16"/>
    <p:sldId id="458" r:id="rId17"/>
    <p:sldId id="459" r:id="rId18"/>
    <p:sldId id="460" r:id="rId19"/>
    <p:sldId id="429" r:id="rId20"/>
    <p:sldId id="430" r:id="rId21"/>
    <p:sldId id="431" r:id="rId23"/>
    <p:sldId id="432" r:id="rId24"/>
    <p:sldId id="439" r:id="rId25"/>
    <p:sldId id="440" r:id="rId26"/>
    <p:sldId id="433" r:id="rId27"/>
    <p:sldId id="434" r:id="rId28"/>
    <p:sldId id="435" r:id="rId29"/>
    <p:sldId id="436" r:id="rId30"/>
    <p:sldId id="437" r:id="rId31"/>
    <p:sldId id="438" r:id="rId32"/>
    <p:sldId id="441" r:id="rId33"/>
    <p:sldId id="442" r:id="rId34"/>
    <p:sldId id="443" r:id="rId35"/>
    <p:sldId id="444" r:id="rId36"/>
    <p:sldId id="445" r:id="rId37"/>
    <p:sldId id="446" r:id="rId38"/>
    <p:sldId id="447" r:id="rId39"/>
    <p:sldId id="448" r:id="rId40"/>
    <p:sldId id="449" r:id="rId41"/>
    <p:sldId id="450" r:id="rId42"/>
    <p:sldId id="451" r:id="rId43"/>
    <p:sldId id="454" r:id="rId44"/>
    <p:sldId id="455" r:id="rId45"/>
    <p:sldId id="456" r:id="rId46"/>
    <p:sldId id="452" r:id="rId47"/>
    <p:sldId id="453" r:id="rId48"/>
    <p:sldId id="375" r:id="rId49"/>
  </p:sldIdLst>
  <p:sldSz cx="9144000" cy="6858000" type="screen4x3"/>
  <p:notesSz cx="6858000" cy="9144000"/>
  <p:custDataLst>
    <p:tags r:id="rId54"/>
  </p:custDataLst>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73737"/>
    <a:srgbClr val="6E6E6E"/>
    <a:srgbClr val="FFFFFF"/>
    <a:srgbClr val="F8F8F8"/>
    <a:srgbClr val="000000"/>
    <a:srgbClr val="1C1C1C"/>
    <a:srgbClr val="DDDDDD"/>
    <a:srgbClr val="8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2266" autoAdjust="0"/>
  </p:normalViewPr>
  <p:slideViewPr>
    <p:cSldViewPr snapToObjects="1">
      <p:cViewPr varScale="1">
        <p:scale>
          <a:sx n="70" d="100"/>
          <a:sy n="70" d="100"/>
        </p:scale>
        <p:origin x="804" y="60"/>
      </p:cViewPr>
      <p:guideLst>
        <p:guide orient="horz" pos="164"/>
        <p:guide orient="horz" pos="619"/>
        <p:guide orient="horz" pos="735"/>
        <p:guide orient="horz" pos="3974"/>
        <p:guide orient="horz" pos="4065"/>
        <p:guide orient="horz" pos="4247"/>
        <p:guide orient="horz" pos="3766"/>
        <p:guide pos="5514"/>
        <p:guide pos="252"/>
        <p:guide pos="2882"/>
        <p:guide pos="2835"/>
        <p:guide pos="2882"/>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302"/>
    </p:cViewPr>
  </p:sorterViewPr>
  <p:notesViewPr>
    <p:cSldViewPr snapToObjects="1">
      <p:cViewPr varScale="1">
        <p:scale>
          <a:sx n="58" d="100"/>
          <a:sy n="58" d="100"/>
        </p:scale>
        <p:origin x="2790" y="36"/>
      </p:cViewPr>
      <p:guideLst>
        <p:guide orient="horz" pos="2910"/>
        <p:guide orient="horz" pos="476"/>
        <p:guide orient="horz" pos="5465"/>
        <p:guide orient="horz" pos="5759"/>
        <p:guide orient="horz" pos="5511"/>
        <p:guide orient="horz" pos="5692"/>
        <p:guide pos="3946"/>
        <p:guide pos="346"/>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4" Type="http://schemas.openxmlformats.org/officeDocument/2006/relationships/tags" Target="tags/tag10.xml"/><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handoutMaster" Target="handoutMasters/handoutMaster1.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notesMaster" Target="notesMasters/notesMaster1.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image" Target="../media/image6.png"/></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1987550" y="107950"/>
            <a:ext cx="4321175" cy="239713"/>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r>
              <a:rPr lang="zh-CN" altLang="en-US"/>
              <a:t>此处添加页眉信息</a:t>
            </a:r>
            <a:endParaRPr lang="zh-CN" altLang="en-US"/>
          </a:p>
        </p:txBody>
      </p:sp>
      <p:sp>
        <p:nvSpPr>
          <p:cNvPr id="3" name="日期占位符 2"/>
          <p:cNvSpPr>
            <a:spLocks noGrp="1"/>
          </p:cNvSpPr>
          <p:nvPr>
            <p:ph type="dt" sz="quarter" idx="1"/>
          </p:nvPr>
        </p:nvSpPr>
        <p:spPr>
          <a:xfrm>
            <a:off x="1989138" y="352425"/>
            <a:ext cx="4319587" cy="2286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fld id="{87B69DAA-AE73-4C6F-B7D5-0440E6EAB28B}" type="datetimeFigureOut">
              <a:rPr lang="zh-CN" altLang="en-US"/>
            </a:fld>
            <a:endParaRPr lang="zh-CN" altLang="en-US"/>
          </a:p>
        </p:txBody>
      </p:sp>
      <p:sp>
        <p:nvSpPr>
          <p:cNvPr id="4" name="页脚占位符 3"/>
          <p:cNvSpPr>
            <a:spLocks noGrp="1"/>
          </p:cNvSpPr>
          <p:nvPr>
            <p:ph type="ftr" sz="quarter" idx="2"/>
          </p:nvPr>
        </p:nvSpPr>
        <p:spPr>
          <a:xfrm>
            <a:off x="517525" y="8748713"/>
            <a:ext cx="2971800" cy="322262"/>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r>
              <a:rPr lang="zh-CN" altLang="en-US"/>
              <a:t>此处添加页脚信息</a:t>
            </a:r>
            <a:endParaRPr lang="zh-CN" altLang="en-US"/>
          </a:p>
        </p:txBody>
      </p:sp>
      <p:sp>
        <p:nvSpPr>
          <p:cNvPr id="5" name="灯片编号占位符 4"/>
          <p:cNvSpPr>
            <a:spLocks noGrp="1"/>
          </p:cNvSpPr>
          <p:nvPr>
            <p:ph type="sldNum" sz="quarter" idx="3"/>
          </p:nvPr>
        </p:nvSpPr>
        <p:spPr>
          <a:xfrm>
            <a:off x="5084763" y="8748713"/>
            <a:ext cx="1223962" cy="323850"/>
          </a:xfrm>
          <a:prstGeom prst="rect">
            <a:avLst/>
          </a:prstGeom>
        </p:spPr>
        <p:txBody>
          <a:bodyPr vert="horz" wrap="square" lIns="91440" tIns="45720" rIns="91440" bIns="45720" numCol="1" anchor="b" anchorCtr="0" compatLnSpc="1"/>
          <a:lstStyle>
            <a:lvl1pPr algn="r" eaLnBrk="1" hangingPunct="1">
              <a:defRPr sz="1200">
                <a:ea typeface="微软雅黑" panose="020B0503020204020204" pitchFamily="34" charset="-122"/>
              </a:defRPr>
            </a:lvl1pPr>
          </a:lstStyle>
          <a:p>
            <a:pPr>
              <a:defRPr/>
            </a:pPr>
            <a:r>
              <a:rPr lang="zh-CN" altLang="en-US"/>
              <a:t>第 </a:t>
            </a:r>
            <a:fld id="{324D2245-BA6F-4EA7-9ECF-214F5DB78F77}" type="slidenum">
              <a:rPr lang="zh-CN" altLang="en-US"/>
            </a:fld>
            <a:r>
              <a:rPr lang="zh-CN" altLang="en-US"/>
              <a:t> 页 讲义</a:t>
            </a:r>
            <a:endParaRPr lang="zh-CN" altLang="en-US"/>
          </a:p>
        </p:txBody>
      </p:sp>
      <p:cxnSp>
        <p:nvCxnSpPr>
          <p:cNvPr id="10" name="直接连接符 9"/>
          <p:cNvCxnSpPr/>
          <p:nvPr/>
        </p:nvCxnSpPr>
        <p:spPr>
          <a:xfrm>
            <a:off x="0" y="723900"/>
            <a:ext cx="6858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6151" name="组合 16"/>
          <p:cNvGrpSpPr/>
          <p:nvPr/>
        </p:nvGrpSpPr>
        <p:grpSpPr bwMode="auto">
          <a:xfrm>
            <a:off x="3429000" y="1312863"/>
            <a:ext cx="2879725" cy="1603375"/>
            <a:chOff x="0" y="1312195"/>
            <a:chExt cx="6858000" cy="1603621"/>
          </a:xfrm>
        </p:grpSpPr>
        <p:cxnSp>
          <p:nvCxnSpPr>
            <p:cNvPr id="11" name="直接连接符 10"/>
            <p:cNvCxnSpPr/>
            <p:nvPr/>
          </p:nvCxnSpPr>
          <p:spPr>
            <a:xfrm>
              <a:off x="0" y="1312195"/>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0" y="171230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0" y="2114005"/>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0" y="251411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0" y="291581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grpSp>
      <p:grpSp>
        <p:nvGrpSpPr>
          <p:cNvPr id="6152" name="组合 17"/>
          <p:cNvGrpSpPr/>
          <p:nvPr/>
        </p:nvGrpSpPr>
        <p:grpSpPr bwMode="auto">
          <a:xfrm>
            <a:off x="3429000" y="3979863"/>
            <a:ext cx="2879725" cy="1603375"/>
            <a:chOff x="0" y="1312195"/>
            <a:chExt cx="6858000" cy="1603621"/>
          </a:xfrm>
        </p:grpSpPr>
        <p:cxnSp>
          <p:nvCxnSpPr>
            <p:cNvPr id="19" name="直接连接符 18"/>
            <p:cNvCxnSpPr/>
            <p:nvPr/>
          </p:nvCxnSpPr>
          <p:spPr>
            <a:xfrm>
              <a:off x="0" y="1312195"/>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0" y="171230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0" y="2114005"/>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0" y="251411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0" y="291581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grpSp>
      <p:grpSp>
        <p:nvGrpSpPr>
          <p:cNvPr id="6153" name="组合 24"/>
          <p:cNvGrpSpPr/>
          <p:nvPr/>
        </p:nvGrpSpPr>
        <p:grpSpPr bwMode="auto">
          <a:xfrm>
            <a:off x="3429000" y="6629400"/>
            <a:ext cx="2879725" cy="1603375"/>
            <a:chOff x="0" y="1312195"/>
            <a:chExt cx="6858000" cy="1603621"/>
          </a:xfrm>
        </p:grpSpPr>
        <p:cxnSp>
          <p:nvCxnSpPr>
            <p:cNvPr id="26" name="直接连接符 25"/>
            <p:cNvCxnSpPr/>
            <p:nvPr/>
          </p:nvCxnSpPr>
          <p:spPr>
            <a:xfrm>
              <a:off x="0" y="1312195"/>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0" y="171230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0" y="211400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0" y="2514117"/>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0" y="291581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grpSp>
      <p:sp>
        <p:nvSpPr>
          <p:cNvPr id="32" name="矩形 31"/>
          <p:cNvSpPr/>
          <p:nvPr/>
        </p:nvSpPr>
        <p:spPr>
          <a:xfrm>
            <a:off x="549275" y="114300"/>
            <a:ext cx="1368425" cy="466725"/>
          </a:xfrm>
          <a:prstGeom prst="rect">
            <a:avLst/>
          </a:prstGeom>
          <a:solidFill>
            <a:schemeClr val="bg1"/>
          </a:solidFill>
          <a:ln w="9525">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b="1" dirty="0">
                <a:solidFill>
                  <a:schemeClr val="tx1">
                    <a:lumMod val="75000"/>
                    <a:lumOff val="25000"/>
                  </a:schemeClr>
                </a:solidFill>
              </a:rPr>
              <a:t>LOGO</a:t>
            </a:r>
            <a:endParaRPr lang="zh-CN" altLang="en-US" b="1" dirty="0">
              <a:solidFill>
                <a:schemeClr val="tx1">
                  <a:lumMod val="75000"/>
                  <a:lumOff val="25000"/>
                </a:schemeClr>
              </a:solidFill>
            </a:endParaRPr>
          </a:p>
        </p:txBody>
      </p:sp>
      <p:cxnSp>
        <p:nvCxnSpPr>
          <p:cNvPr id="33" name="直接连接符 32"/>
          <p:cNvCxnSpPr/>
          <p:nvPr/>
        </p:nvCxnSpPr>
        <p:spPr>
          <a:xfrm>
            <a:off x="0" y="8675688"/>
            <a:ext cx="6858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3804" name="矩形 34"/>
          <p:cNvSpPr>
            <a:spLocks noChangeArrowheads="1"/>
          </p:cNvSpPr>
          <p:nvPr/>
        </p:nvSpPr>
        <p:spPr bwMode="auto">
          <a:xfrm>
            <a:off x="3328988" y="990600"/>
            <a:ext cx="1262062"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400" smtClean="0">
                <a:solidFill>
                  <a:srgbClr val="C0C0C0"/>
                </a:solidFill>
                <a:ea typeface="微软雅黑" panose="020B0503020204020204" pitchFamily="34" charset="-122"/>
              </a:rPr>
              <a:t>此处记录讲义</a:t>
            </a:r>
            <a:endParaRPr lang="zh-CN" altLang="en-US" sz="1400" smtClean="0">
              <a:solidFill>
                <a:srgbClr val="C0C0C0"/>
              </a:solidFill>
              <a:ea typeface="微软雅黑" panose="020B0503020204020204" pitchFamily="34" charset="-122"/>
            </a:endParaRPr>
          </a:p>
        </p:txBody>
      </p:sp>
      <p:sp>
        <p:nvSpPr>
          <p:cNvPr id="33805" name="矩形 35"/>
          <p:cNvSpPr>
            <a:spLocks noChangeArrowheads="1"/>
          </p:cNvSpPr>
          <p:nvPr/>
        </p:nvSpPr>
        <p:spPr bwMode="auto">
          <a:xfrm>
            <a:off x="3328988" y="3671888"/>
            <a:ext cx="1262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400" smtClean="0">
                <a:solidFill>
                  <a:srgbClr val="C0C0C0"/>
                </a:solidFill>
                <a:ea typeface="微软雅黑" panose="020B0503020204020204" pitchFamily="34" charset="-122"/>
              </a:rPr>
              <a:t>此处记录讲义</a:t>
            </a:r>
            <a:endParaRPr lang="zh-CN" altLang="en-US" sz="1400" smtClean="0">
              <a:solidFill>
                <a:srgbClr val="C0C0C0"/>
              </a:solidFill>
              <a:ea typeface="微软雅黑" panose="020B0503020204020204" pitchFamily="34" charset="-122"/>
            </a:endParaRPr>
          </a:p>
        </p:txBody>
      </p:sp>
      <p:sp>
        <p:nvSpPr>
          <p:cNvPr id="33806" name="矩形 36"/>
          <p:cNvSpPr>
            <a:spLocks noChangeArrowheads="1"/>
          </p:cNvSpPr>
          <p:nvPr/>
        </p:nvSpPr>
        <p:spPr bwMode="auto">
          <a:xfrm>
            <a:off x="3328988" y="6321425"/>
            <a:ext cx="1262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400" smtClean="0">
                <a:solidFill>
                  <a:srgbClr val="C0C0C0"/>
                </a:solidFill>
                <a:ea typeface="微软雅黑" panose="020B0503020204020204" pitchFamily="34" charset="-122"/>
              </a:rPr>
              <a:t>此处记录讲义</a:t>
            </a:r>
            <a:endParaRPr lang="zh-CN" altLang="en-US" sz="1400" smtClean="0">
              <a:solidFill>
                <a:srgbClr val="C0C0C0"/>
              </a:solidFill>
              <a:ea typeface="微软雅黑" panose="020B0503020204020204" pitchFamily="34" charset="-122"/>
            </a:endParaRPr>
          </a:p>
        </p:txBody>
      </p:sp>
      <p:pic>
        <p:nvPicPr>
          <p:cNvPr id="6159" name="Picture 3" descr="E:\设计素材\shadow.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49275" y="2928938"/>
            <a:ext cx="2663825"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0" name="Picture 3" descr="E:\设计素材\shadow.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49275" y="5581650"/>
            <a:ext cx="2663825"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1" name="Picture 3" descr="E:\设计素材\shadow.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49275" y="8232775"/>
            <a:ext cx="2663825"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image" Target="../media/image6.png"/></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122" name="Picture 3" descr="E:\设计素材\shadow.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49275" y="5292725"/>
            <a:ext cx="5759450"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页眉占位符 1"/>
          <p:cNvSpPr>
            <a:spLocks noGrp="1"/>
          </p:cNvSpPr>
          <p:nvPr>
            <p:ph type="hdr" sz="quarter"/>
          </p:nvPr>
        </p:nvSpPr>
        <p:spPr>
          <a:xfrm>
            <a:off x="1989138" y="114300"/>
            <a:ext cx="4319587" cy="233363"/>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r>
              <a:rPr lang="zh-CN" altLang="en-US"/>
              <a:t>此处添加页眉信息</a:t>
            </a:r>
            <a:endParaRPr lang="zh-CN" altLang="en-US"/>
          </a:p>
        </p:txBody>
      </p:sp>
      <p:sp>
        <p:nvSpPr>
          <p:cNvPr id="3" name="日期占位符 2"/>
          <p:cNvSpPr>
            <a:spLocks noGrp="1"/>
          </p:cNvSpPr>
          <p:nvPr>
            <p:ph type="dt" idx="1"/>
          </p:nvPr>
        </p:nvSpPr>
        <p:spPr>
          <a:xfrm>
            <a:off x="1989138" y="347663"/>
            <a:ext cx="4319587" cy="233362"/>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fld id="{9B7E7616-B975-42CD-82D4-795AD992720D}" type="datetimeFigureOut">
              <a:rPr lang="zh-CN" altLang="en-US"/>
            </a:fld>
            <a:endParaRPr lang="zh-CN" altLang="en-US"/>
          </a:p>
        </p:txBody>
      </p:sp>
      <p:sp>
        <p:nvSpPr>
          <p:cNvPr id="5" name="备注占位符 4"/>
          <p:cNvSpPr>
            <a:spLocks noGrp="1"/>
          </p:cNvSpPr>
          <p:nvPr>
            <p:ph type="body" sz="quarter" idx="3"/>
          </p:nvPr>
        </p:nvSpPr>
        <p:spPr>
          <a:xfrm>
            <a:off x="549275" y="5508625"/>
            <a:ext cx="5759450" cy="2878138"/>
          </a:xfrm>
          <a:prstGeom prst="rect">
            <a:avLst/>
          </a:prstGeom>
        </p:spPr>
        <p:txBody>
          <a:bodyPr vert="horz" lIns="91440" tIns="45720" rIns="91440" bIns="45720" rtlCol="0"/>
          <a:lstStyle/>
          <a:p>
            <a:pPr lvl="0"/>
            <a:r>
              <a:rPr lang="zh-CN" altLang="en-US" noProof="0" dirty="0" smtClean="0"/>
              <a:t>单击此处编辑母版文本样式</a:t>
            </a:r>
            <a:endParaRPr lang="zh-CN" altLang="en-US" noProof="0" dirty="0" smtClean="0"/>
          </a:p>
          <a:p>
            <a:pPr lvl="1"/>
            <a:r>
              <a:rPr lang="zh-CN" altLang="en-US" noProof="0" dirty="0" smtClean="0"/>
              <a:t>第二级</a:t>
            </a:r>
            <a:endParaRPr lang="zh-CN" altLang="en-US" noProof="0" dirty="0" smtClean="0"/>
          </a:p>
          <a:p>
            <a:pPr lvl="2"/>
            <a:r>
              <a:rPr lang="zh-CN" altLang="en-US" noProof="0" dirty="0" smtClean="0"/>
              <a:t>第三级</a:t>
            </a:r>
            <a:endParaRPr lang="zh-CN" altLang="en-US" noProof="0" dirty="0" smtClean="0"/>
          </a:p>
          <a:p>
            <a:pPr lvl="3"/>
            <a:r>
              <a:rPr lang="zh-CN" altLang="en-US" noProof="0" dirty="0" smtClean="0"/>
              <a:t>第四级</a:t>
            </a:r>
            <a:endParaRPr lang="zh-CN" altLang="en-US" noProof="0" dirty="0" smtClean="0"/>
          </a:p>
          <a:p>
            <a:pPr lvl="4"/>
            <a:r>
              <a:rPr lang="zh-CN" altLang="en-US" noProof="0" dirty="0" smtClean="0"/>
              <a:t>第五级</a:t>
            </a:r>
            <a:endParaRPr lang="zh-CN" altLang="en-US" noProof="0" dirty="0"/>
          </a:p>
        </p:txBody>
      </p:sp>
      <p:sp>
        <p:nvSpPr>
          <p:cNvPr id="6" name="页脚占位符 5"/>
          <p:cNvSpPr>
            <a:spLocks noGrp="1"/>
          </p:cNvSpPr>
          <p:nvPr>
            <p:ph type="ftr" sz="quarter" idx="4"/>
          </p:nvPr>
        </p:nvSpPr>
        <p:spPr>
          <a:xfrm>
            <a:off x="549275" y="8748713"/>
            <a:ext cx="2971800" cy="28733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r>
              <a:rPr lang="zh-CN" altLang="en-US"/>
              <a:t>此处添加页脚信息</a:t>
            </a:r>
            <a:endParaRPr lang="zh-CN" altLang="en-US"/>
          </a:p>
        </p:txBody>
      </p:sp>
      <p:sp>
        <p:nvSpPr>
          <p:cNvPr id="7" name="灯片编号占位符 6"/>
          <p:cNvSpPr>
            <a:spLocks noGrp="1"/>
          </p:cNvSpPr>
          <p:nvPr>
            <p:ph type="sldNum" sz="quarter" idx="5"/>
          </p:nvPr>
        </p:nvSpPr>
        <p:spPr>
          <a:xfrm>
            <a:off x="3884613" y="8748713"/>
            <a:ext cx="2424112" cy="287337"/>
          </a:xfrm>
          <a:prstGeom prst="rect">
            <a:avLst/>
          </a:prstGeom>
        </p:spPr>
        <p:txBody>
          <a:bodyPr vert="horz" wrap="square" lIns="91440" tIns="45720" rIns="91440" bIns="45720" numCol="1" anchor="b" anchorCtr="0" compatLnSpc="1"/>
          <a:lstStyle>
            <a:lvl1pPr algn="r" eaLnBrk="1" hangingPunct="1">
              <a:defRPr sz="1200">
                <a:ea typeface="微软雅黑" panose="020B0503020204020204" pitchFamily="34" charset="-122"/>
              </a:defRPr>
            </a:lvl1pPr>
          </a:lstStyle>
          <a:p>
            <a:pPr>
              <a:defRPr/>
            </a:pPr>
            <a:r>
              <a:rPr lang="zh-CN" altLang="en-US"/>
              <a:t>第 </a:t>
            </a:r>
            <a:fld id="{B7FE895A-9663-40D8-8270-E2BFFEDDFAE2}" type="slidenum">
              <a:rPr lang="zh-CN" altLang="en-US"/>
            </a:fld>
            <a:r>
              <a:rPr lang="zh-CN" altLang="en-US"/>
              <a:t> 页</a:t>
            </a:r>
            <a:endParaRPr lang="zh-CN" altLang="en-US"/>
          </a:p>
        </p:txBody>
      </p:sp>
      <p:cxnSp>
        <p:nvCxnSpPr>
          <p:cNvPr id="8" name="直接连接符 7"/>
          <p:cNvCxnSpPr/>
          <p:nvPr/>
        </p:nvCxnSpPr>
        <p:spPr>
          <a:xfrm>
            <a:off x="0" y="723900"/>
            <a:ext cx="6858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549275" y="114300"/>
            <a:ext cx="1368425" cy="466725"/>
          </a:xfrm>
          <a:prstGeom prst="rect">
            <a:avLst/>
          </a:prstGeom>
          <a:solidFill>
            <a:schemeClr val="bg1"/>
          </a:solidFill>
          <a:ln w="9525">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b="1" dirty="0">
                <a:solidFill>
                  <a:schemeClr val="tx1">
                    <a:lumMod val="75000"/>
                    <a:lumOff val="25000"/>
                  </a:schemeClr>
                </a:solidFill>
              </a:rPr>
              <a:t>LOGO</a:t>
            </a:r>
            <a:endParaRPr lang="zh-CN" altLang="en-US" b="1" dirty="0">
              <a:solidFill>
                <a:schemeClr val="tx1">
                  <a:lumMod val="75000"/>
                  <a:lumOff val="25000"/>
                </a:schemeClr>
              </a:solidFill>
            </a:endParaRPr>
          </a:p>
        </p:txBody>
      </p:sp>
      <p:cxnSp>
        <p:nvCxnSpPr>
          <p:cNvPr id="10" name="直接连接符 9"/>
          <p:cNvCxnSpPr/>
          <p:nvPr/>
        </p:nvCxnSpPr>
        <p:spPr>
          <a:xfrm>
            <a:off x="0" y="8675688"/>
            <a:ext cx="6858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notesStyle>
    <a:lvl1pPr marL="171450" indent="-171450" algn="l" rtl="0" eaLnBrk="0" fontAlgn="ctr" hangingPunct="0">
      <a:spcBef>
        <a:spcPct val="30000"/>
      </a:spcBef>
      <a:spcAft>
        <a:spcPct val="0"/>
      </a:spcAft>
      <a:buSzPct val="70000"/>
      <a:buFont typeface="Wingdings" panose="05000000000000000000" pitchFamily="2" charset="2"/>
      <a:buChar char="l"/>
      <a:defRPr sz="1200" kern="1200">
        <a:solidFill>
          <a:srgbClr val="404040"/>
        </a:solidFill>
        <a:latin typeface="+mn-lt"/>
        <a:ea typeface="+mn-ea"/>
        <a:cs typeface="+mn-cs"/>
      </a:defRPr>
    </a:lvl1pPr>
    <a:lvl2pPr marL="628650" indent="-171450" algn="l" rtl="0" eaLnBrk="0" fontAlgn="ctr" hangingPunct="0">
      <a:spcBef>
        <a:spcPct val="30000"/>
      </a:spcBef>
      <a:spcAft>
        <a:spcPct val="0"/>
      </a:spcAft>
      <a:buSzPct val="70000"/>
      <a:buFont typeface="Wingdings" panose="05000000000000000000" pitchFamily="2" charset="2"/>
      <a:buChar char="l"/>
      <a:defRPr sz="1200" kern="1200">
        <a:solidFill>
          <a:srgbClr val="404040"/>
        </a:solidFill>
        <a:latin typeface="+mn-lt"/>
        <a:ea typeface="+mn-ea"/>
        <a:cs typeface="+mn-cs"/>
      </a:defRPr>
    </a:lvl2pPr>
    <a:lvl3pPr marL="1085850" indent="-171450" algn="l" rtl="0" eaLnBrk="0" fontAlgn="ctr" hangingPunct="0">
      <a:spcBef>
        <a:spcPct val="30000"/>
      </a:spcBef>
      <a:spcAft>
        <a:spcPct val="0"/>
      </a:spcAft>
      <a:buSzPct val="70000"/>
      <a:buFont typeface="Wingdings" panose="05000000000000000000" pitchFamily="2" charset="2"/>
      <a:buChar char="l"/>
      <a:defRPr sz="1200" kern="1200">
        <a:solidFill>
          <a:srgbClr val="404040"/>
        </a:solidFill>
        <a:latin typeface="+mn-lt"/>
        <a:ea typeface="+mn-ea"/>
        <a:cs typeface="+mn-cs"/>
      </a:defRPr>
    </a:lvl3pPr>
    <a:lvl4pPr marL="1543050" indent="-171450" algn="l" rtl="0" eaLnBrk="0" fontAlgn="ctr" hangingPunct="0">
      <a:spcBef>
        <a:spcPct val="30000"/>
      </a:spcBef>
      <a:spcAft>
        <a:spcPct val="0"/>
      </a:spcAft>
      <a:buSzPct val="70000"/>
      <a:buFont typeface="Wingdings" panose="05000000000000000000" pitchFamily="2" charset="2"/>
      <a:buChar char="l"/>
      <a:defRPr sz="1200" kern="1200">
        <a:solidFill>
          <a:srgbClr val="404040"/>
        </a:solidFill>
        <a:latin typeface="+mn-lt"/>
        <a:ea typeface="+mn-ea"/>
        <a:cs typeface="+mn-cs"/>
      </a:defRPr>
    </a:lvl4pPr>
    <a:lvl5pPr marL="2000250" indent="-171450" algn="l" rtl="0" eaLnBrk="0" fontAlgn="ctr" hangingPunct="0">
      <a:spcBef>
        <a:spcPct val="30000"/>
      </a:spcBef>
      <a:spcAft>
        <a:spcPct val="0"/>
      </a:spcAft>
      <a:buSzPct val="70000"/>
      <a:buFont typeface="Wingdings" panose="05000000000000000000" pitchFamily="2" charset="2"/>
      <a:buChar char="l"/>
      <a:defRPr sz="1200" kern="1200">
        <a:solidFill>
          <a:srgbClr val="404040"/>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a:prstGeom prst="rect">
            <a:avLst/>
          </a:prstGeom>
          <a:noFill/>
          <a:ln w="12700">
            <a:solidFill>
              <a:prstClr val="black"/>
            </a:solidFill>
          </a:ln>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r>
              <a:rPr lang="zh-CN" altLang="en-US" smtClean="0"/>
              <a:t>第 </a:t>
            </a:r>
            <a:fld id="{B7FE895A-9663-40D8-8270-E2BFFEDDFAE2}" type="slidenum">
              <a:rPr lang="zh-CN" altLang="en-US" smtClean="0"/>
            </a:fld>
            <a:r>
              <a:rPr lang="zh-CN" altLang="en-US" smtClean="0"/>
              <a:t> 页</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封面幻灯片">
    <p:spTree>
      <p:nvGrpSpPr>
        <p:cNvPr id="1" name=""/>
        <p:cNvGrpSpPr/>
        <p:nvPr/>
      </p:nvGrpSpPr>
      <p:grpSpPr>
        <a:xfrm>
          <a:off x="0" y="0"/>
          <a:ext cx="0" cy="0"/>
          <a:chOff x="0" y="0"/>
          <a:chExt cx="0" cy="0"/>
        </a:xfrm>
      </p:grpSpPr>
      <p:pic>
        <p:nvPicPr>
          <p:cNvPr id="4" name="Picture 2" descr="C:\Users\yan\Desktop\封面.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113" y="0"/>
            <a:ext cx="914400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ctrTitle"/>
          </p:nvPr>
        </p:nvSpPr>
        <p:spPr>
          <a:xfrm>
            <a:off x="395289" y="1484784"/>
            <a:ext cx="8353425" cy="792088"/>
          </a:xfrm>
        </p:spPr>
        <p:txBody>
          <a:bodyPr/>
          <a:lstStyle>
            <a:lvl1pPr algn="l">
              <a:defRPr b="1">
                <a:solidFill>
                  <a:schemeClr val="tx1"/>
                </a:solidFill>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395289" y="2276872"/>
            <a:ext cx="8353425" cy="504056"/>
          </a:xfrm>
        </p:spPr>
        <p:txBody>
          <a:bodyPr/>
          <a:lstStyle>
            <a:lvl1pPr marL="0" indent="0" algn="l">
              <a:buNone/>
              <a:defRPr b="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pic>
        <p:nvPicPr>
          <p:cNvPr id="4" name="Picture 2" descr="C:\Users\yan\Desktop\封面.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113" y="0"/>
            <a:ext cx="914400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a:xfrm>
            <a:off x="395290" y="2174654"/>
            <a:ext cx="8353425" cy="750292"/>
          </a:xfrm>
        </p:spPr>
        <p:txBody>
          <a:bodyPr anchor="t">
            <a:normAutofit/>
          </a:bodyPr>
          <a:lstStyle>
            <a:lvl1pPr algn="ctr">
              <a:defRPr sz="3200" b="1" cap="all">
                <a:solidFill>
                  <a:schemeClr val="tx1"/>
                </a:solidFill>
              </a:defRPr>
            </a:lvl1pPr>
          </a:lstStyle>
          <a:p>
            <a:r>
              <a:rPr lang="zh-CN" altLang="en-US" smtClean="0"/>
              <a:t>单击此处编辑母版标题样式</a:t>
            </a:r>
            <a:endParaRPr lang="zh-CN" altLang="en-US" dirty="0"/>
          </a:p>
        </p:txBody>
      </p:sp>
      <p:sp>
        <p:nvSpPr>
          <p:cNvPr id="3" name="文本占位符 2"/>
          <p:cNvSpPr>
            <a:spLocks noGrp="1"/>
          </p:cNvSpPr>
          <p:nvPr>
            <p:ph type="body" idx="1"/>
          </p:nvPr>
        </p:nvSpPr>
        <p:spPr>
          <a:xfrm>
            <a:off x="395290" y="1772817"/>
            <a:ext cx="8353425" cy="401836"/>
          </a:xfrm>
        </p:spPr>
        <p:txBody>
          <a:bodyPr anchor="b"/>
          <a:lstStyle>
            <a:lvl1pPr marL="0" indent="0" algn="ctr">
              <a:buNone/>
              <a:defRPr sz="2000" b="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showMasterSp="0">
  <p:cSld name="封底幻灯片">
    <p:spTree>
      <p:nvGrpSpPr>
        <p:cNvPr id="1" name=""/>
        <p:cNvGrpSpPr/>
        <p:nvPr/>
      </p:nvGrpSpPr>
      <p:grpSpPr>
        <a:xfrm>
          <a:off x="0" y="0"/>
          <a:ext cx="0" cy="0"/>
          <a:chOff x="0" y="0"/>
          <a:chExt cx="0" cy="0"/>
        </a:xfrm>
      </p:grpSpPr>
      <p:pic>
        <p:nvPicPr>
          <p:cNvPr id="4" name="Picture 2" descr="C:\Users\yan\Desktop\封面.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113" y="0"/>
            <a:ext cx="914400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ctrTitle"/>
          </p:nvPr>
        </p:nvSpPr>
        <p:spPr>
          <a:xfrm>
            <a:off x="395289" y="1556792"/>
            <a:ext cx="8353425" cy="792088"/>
          </a:xfrm>
        </p:spPr>
        <p:txBody>
          <a:bodyPr/>
          <a:lstStyle>
            <a:lvl1pPr algn="r">
              <a:defRPr b="1">
                <a:solidFill>
                  <a:schemeClr val="tx1"/>
                </a:solidFill>
              </a:defRPr>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395289" y="2348880"/>
            <a:ext cx="8353425" cy="504056"/>
          </a:xfrm>
        </p:spPr>
        <p:txBody>
          <a:bodyPr/>
          <a:lstStyle>
            <a:lvl1pPr marL="0" indent="0" algn="r">
              <a:buNone/>
              <a:defRPr b="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spcAft>
                <a:spcPts val="400"/>
              </a:spcAft>
              <a:defRPr b="0"/>
            </a:lvl1pPr>
            <a:lvl2pPr>
              <a:spcAft>
                <a:spcPts val="400"/>
              </a:spcAft>
              <a:defRPr/>
            </a:lvl2pPr>
            <a:lvl3pPr>
              <a:spcAft>
                <a:spcPts val="400"/>
              </a:spcAft>
              <a:defRPr/>
            </a:lvl3pPr>
            <a:lvl4pPr>
              <a:spcAft>
                <a:spcPts val="400"/>
              </a:spcAft>
              <a:defRPr/>
            </a:lvl4pPr>
            <a:lvl5pPr>
              <a:spcAft>
                <a:spcPts val="400"/>
              </a:spcAft>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6" name="标题占位符 1"/>
          <p:cNvSpPr>
            <a:spLocks noGrp="1"/>
          </p:cNvSpPr>
          <p:nvPr>
            <p:ph type="title"/>
          </p:nvPr>
        </p:nvSpPr>
        <p:spPr bwMode="auto">
          <a:xfrm>
            <a:off x="0" y="0"/>
            <a:ext cx="8353425"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lvl1pPr>
          </a:lstStyle>
          <a:p>
            <a:pPr lvl="0"/>
            <a:r>
              <a:rPr lang="zh-CN" altLang="en-US" dirty="0" smtClean="0"/>
              <a:t>单击此处编辑母版标题样式</a:t>
            </a:r>
            <a:endParaRPr lang="zh-CN" altLang="en-US" dirty="0" smtClean="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6540" y="116632"/>
            <a:ext cx="8353424" cy="720724"/>
          </a:xfrm>
        </p:spPr>
        <p:txBody>
          <a:bodyPr/>
          <a:lstStyle/>
          <a:p>
            <a:r>
              <a:rPr lang="zh-CN" altLang="en-US" dirty="0" smtClean="0"/>
              <a:t>单击此处编辑母版标题样式</a:t>
            </a:r>
            <a:endParaRPr lang="zh-CN" altLang="en-US" dirty="0"/>
          </a:p>
        </p:txBody>
      </p:sp>
      <p:sp>
        <p:nvSpPr>
          <p:cNvPr id="3" name="内容占位符 2"/>
          <p:cNvSpPr>
            <a:spLocks noGrp="1"/>
          </p:cNvSpPr>
          <p:nvPr>
            <p:ph sz="half" idx="1"/>
          </p:nvPr>
        </p:nvSpPr>
        <p:spPr>
          <a:xfrm>
            <a:off x="395289" y="1125538"/>
            <a:ext cx="4105275"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内容占位符 3"/>
          <p:cNvSpPr>
            <a:spLocks noGrp="1"/>
          </p:cNvSpPr>
          <p:nvPr>
            <p:ph sz="half" idx="2"/>
          </p:nvPr>
        </p:nvSpPr>
        <p:spPr>
          <a:xfrm>
            <a:off x="4643439" y="1125538"/>
            <a:ext cx="4105275"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0" y="116632"/>
            <a:ext cx="8353425" cy="72072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395290" y="1125537"/>
            <a:ext cx="4105275" cy="639763"/>
          </a:xfrm>
        </p:spPr>
        <p:txBody>
          <a:bodyPr anchor="ctr"/>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395288" y="1844824"/>
            <a:ext cx="4102100" cy="4463901"/>
          </a:xfrm>
        </p:spPr>
        <p:txBody>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3439" y="1125537"/>
            <a:ext cx="4105275" cy="639763"/>
          </a:xfrm>
        </p:spPr>
        <p:txBody>
          <a:bodyPr anchor="ctr"/>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1844824"/>
            <a:ext cx="4103688" cy="4463901"/>
          </a:xfrm>
        </p:spPr>
        <p:txBody>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368029" y="2060849"/>
            <a:ext cx="8353424" cy="720724"/>
          </a:xfrm>
        </p:spPr>
        <p:txBody>
          <a:bodyPr/>
          <a:lstStyle/>
          <a:p>
            <a:r>
              <a:rPr lang="zh-CN" altLang="en-US" smtClean="0"/>
              <a:t>单击此处编辑母版标题样式</a:t>
            </a:r>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0" y="116632"/>
            <a:ext cx="8353425" cy="708025"/>
          </a:xfrm>
        </p:spPr>
        <p:txBody>
          <a:bodyPr rtlCol="0">
            <a:normAutofit/>
          </a:bodyPr>
          <a:lstStyle>
            <a:lvl1pPr>
              <a:defRPr lang="zh-CN" altLang="en-US"/>
            </a:lvl1pPr>
          </a:lstStyle>
          <a:p>
            <a:pPr lvl="0"/>
            <a:r>
              <a:rPr lang="zh-CN" altLang="en-US" smtClean="0"/>
              <a:t>单击此处编辑母版标题样式</a:t>
            </a:r>
            <a:endParaRPr lang="zh-CN" altLang="en-US"/>
          </a:p>
        </p:txBody>
      </p:sp>
      <p:sp>
        <p:nvSpPr>
          <p:cNvPr id="3" name="内容占位符 2"/>
          <p:cNvSpPr>
            <a:spLocks noGrp="1"/>
          </p:cNvSpPr>
          <p:nvPr>
            <p:ph idx="1"/>
          </p:nvPr>
        </p:nvSpPr>
        <p:spPr>
          <a:xfrm>
            <a:off x="395538" y="1125538"/>
            <a:ext cx="5173663" cy="5183187"/>
          </a:xfrm>
          <a:ln>
            <a:solidFill>
              <a:schemeClr val="tx2"/>
            </a:solidFill>
          </a:ln>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dirty="0"/>
          </a:p>
        </p:txBody>
      </p:sp>
      <p:sp>
        <p:nvSpPr>
          <p:cNvPr id="4" name="文本占位符 3"/>
          <p:cNvSpPr>
            <a:spLocks noGrp="1"/>
          </p:cNvSpPr>
          <p:nvPr>
            <p:ph type="body" sz="half" idx="2"/>
          </p:nvPr>
        </p:nvSpPr>
        <p:spPr>
          <a:xfrm>
            <a:off x="5652122" y="1125538"/>
            <a:ext cx="3070225" cy="5183187"/>
          </a:xfrm>
        </p:spPr>
        <p:txBody>
          <a:bodyPr>
            <a:normAutofit/>
          </a:bodyPr>
          <a:lstStyle>
            <a:lvl1pPr marL="0" indent="0">
              <a:buNone/>
              <a:defRPr sz="16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5289" y="4956215"/>
            <a:ext cx="8353425" cy="566739"/>
          </a:xfrm>
        </p:spPr>
        <p:txBody>
          <a:bodyPr anchor="b"/>
          <a:lstStyle>
            <a:lvl1pPr algn="l">
              <a:defRPr sz="2000" b="1">
                <a:solidFill>
                  <a:schemeClr val="tx1"/>
                </a:solidFill>
              </a:defRPr>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95289" y="1125538"/>
            <a:ext cx="8353425" cy="3743623"/>
          </a:xfrm>
          <a:ln>
            <a:solidFill>
              <a:schemeClr val="tx2"/>
            </a:solidFill>
          </a:ln>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dirty="0"/>
          </a:p>
        </p:txBody>
      </p:sp>
      <p:sp>
        <p:nvSpPr>
          <p:cNvPr id="4" name="文本占位符 3"/>
          <p:cNvSpPr>
            <a:spLocks noGrp="1"/>
          </p:cNvSpPr>
          <p:nvPr>
            <p:ph type="body" sz="half" idx="2"/>
          </p:nvPr>
        </p:nvSpPr>
        <p:spPr>
          <a:xfrm>
            <a:off x="395289" y="5522954"/>
            <a:ext cx="8353425" cy="804863"/>
          </a:xfrm>
        </p:spPr>
        <p:txBody>
          <a:bodyPr/>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3.png"/><Relationship Id="rId10" Type="http://schemas.openxmlformats.org/officeDocument/2006/relationships/image" Target="../media/image2.jpe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3"/>
          <p:cNvPicPr>
            <a:picLocks noChangeAspect="1" noChangeArrowheads="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4763" y="174625"/>
            <a:ext cx="9144000" cy="670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标题占位符 1"/>
          <p:cNvSpPr>
            <a:spLocks noGrp="1"/>
          </p:cNvSpPr>
          <p:nvPr>
            <p:ph type="title"/>
          </p:nvPr>
        </p:nvSpPr>
        <p:spPr bwMode="auto">
          <a:xfrm>
            <a:off x="0" y="0"/>
            <a:ext cx="8353425"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8" name="文本占位符 2"/>
          <p:cNvSpPr>
            <a:spLocks noGrp="1"/>
          </p:cNvSpPr>
          <p:nvPr>
            <p:ph type="body" idx="1"/>
          </p:nvPr>
        </p:nvSpPr>
        <p:spPr bwMode="auto">
          <a:xfrm>
            <a:off x="400050" y="1166813"/>
            <a:ext cx="8353425" cy="503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pic>
        <p:nvPicPr>
          <p:cNvPr id="1029" name="图片 1"/>
          <p:cNvPicPr>
            <a:picLocks noChangeAspect="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7956550" y="69850"/>
            <a:ext cx="107950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直接连接符 6"/>
          <p:cNvCxnSpPr/>
          <p:nvPr userDrawn="1"/>
        </p:nvCxnSpPr>
        <p:spPr>
          <a:xfrm>
            <a:off x="-30672" y="764704"/>
            <a:ext cx="2339752" cy="0"/>
          </a:xfrm>
          <a:prstGeom prst="line">
            <a:avLst/>
          </a:prstGeom>
          <a:ln w="73025">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0800000" scaled="1"/>
              <a:tileRect/>
            </a:gradFill>
          </a:ln>
        </p:spPr>
        <p:style>
          <a:lnRef idx="1">
            <a:schemeClr val="accent5"/>
          </a:lnRef>
          <a:fillRef idx="0">
            <a:schemeClr val="accent5"/>
          </a:fillRef>
          <a:effectRef idx="0">
            <a:schemeClr val="accent5"/>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iming>
    <p:tnLst>
      <p:par>
        <p:cTn id="1" dur="indefinite" restart="never" nodeType="tmRoot"/>
      </p:par>
    </p:tnLst>
  </p:timing>
  <p:hf hdr="0"/>
  <p:txStyles>
    <p:titleStyle>
      <a:lvl1pPr algn="l" rtl="0" eaLnBrk="0" fontAlgn="base" hangingPunct="0">
        <a:spcBef>
          <a:spcPct val="0"/>
        </a:spcBef>
        <a:spcAft>
          <a:spcPct val="0"/>
        </a:spcAft>
        <a:defRPr sz="3200" b="1" kern="1200">
          <a:solidFill>
            <a:schemeClr val="tx1"/>
          </a:solidFill>
          <a:latin typeface="+mj-lt"/>
          <a:ea typeface="+mj-ea"/>
          <a:cs typeface="+mj-cs"/>
        </a:defRPr>
      </a:lvl1pPr>
      <a:lvl2pPr algn="l" rtl="0" eaLnBrk="0" fontAlgn="base" hangingPunct="0">
        <a:spcBef>
          <a:spcPct val="0"/>
        </a:spcBef>
        <a:spcAft>
          <a:spcPct val="0"/>
        </a:spcAft>
        <a:defRPr sz="3200" b="1">
          <a:solidFill>
            <a:schemeClr val="tx1"/>
          </a:solidFill>
          <a:latin typeface="Arial Black" panose="020B0A04020102020204" pitchFamily="34" charset="0"/>
          <a:ea typeface="微软雅黑" panose="020B0503020204020204" pitchFamily="34" charset="-122"/>
        </a:defRPr>
      </a:lvl2pPr>
      <a:lvl3pPr algn="l" rtl="0" eaLnBrk="0" fontAlgn="base" hangingPunct="0">
        <a:spcBef>
          <a:spcPct val="0"/>
        </a:spcBef>
        <a:spcAft>
          <a:spcPct val="0"/>
        </a:spcAft>
        <a:defRPr sz="3200" b="1">
          <a:solidFill>
            <a:schemeClr val="tx1"/>
          </a:solidFill>
          <a:latin typeface="Arial Black" panose="020B0A04020102020204" pitchFamily="34" charset="0"/>
          <a:ea typeface="微软雅黑" panose="020B0503020204020204" pitchFamily="34" charset="-122"/>
        </a:defRPr>
      </a:lvl3pPr>
      <a:lvl4pPr algn="l" rtl="0" eaLnBrk="0" fontAlgn="base" hangingPunct="0">
        <a:spcBef>
          <a:spcPct val="0"/>
        </a:spcBef>
        <a:spcAft>
          <a:spcPct val="0"/>
        </a:spcAft>
        <a:defRPr sz="3200" b="1">
          <a:solidFill>
            <a:schemeClr val="tx1"/>
          </a:solidFill>
          <a:latin typeface="Arial Black" panose="020B0A04020102020204" pitchFamily="34" charset="0"/>
          <a:ea typeface="微软雅黑" panose="020B0503020204020204" pitchFamily="34" charset="-122"/>
        </a:defRPr>
      </a:lvl4pPr>
      <a:lvl5pPr algn="l" rtl="0" eaLnBrk="0" fontAlgn="base" hangingPunct="0">
        <a:spcBef>
          <a:spcPct val="0"/>
        </a:spcBef>
        <a:spcAft>
          <a:spcPct val="0"/>
        </a:spcAft>
        <a:defRPr sz="3200" b="1">
          <a:solidFill>
            <a:schemeClr val="tx1"/>
          </a:solidFill>
          <a:latin typeface="Arial Black" panose="020B0A04020102020204" pitchFamily="34" charset="0"/>
          <a:ea typeface="微软雅黑" panose="020B0503020204020204" pitchFamily="34" charset="-122"/>
        </a:defRPr>
      </a:lvl5pPr>
      <a:lvl6pPr marL="457200" algn="l" rtl="0" fontAlgn="base">
        <a:spcBef>
          <a:spcPct val="0"/>
        </a:spcBef>
        <a:spcAft>
          <a:spcPct val="0"/>
        </a:spcAft>
        <a:defRPr sz="3200">
          <a:solidFill>
            <a:schemeClr val="tx1"/>
          </a:solidFill>
          <a:latin typeface="Arial Black" panose="020B0A04020102020204" pitchFamily="34" charset="0"/>
          <a:ea typeface="微软雅黑" panose="020B0503020204020204" pitchFamily="34" charset="-122"/>
        </a:defRPr>
      </a:lvl6pPr>
      <a:lvl7pPr marL="914400" algn="l" rtl="0" fontAlgn="base">
        <a:spcBef>
          <a:spcPct val="0"/>
        </a:spcBef>
        <a:spcAft>
          <a:spcPct val="0"/>
        </a:spcAft>
        <a:defRPr sz="3200">
          <a:solidFill>
            <a:schemeClr val="tx1"/>
          </a:solidFill>
          <a:latin typeface="Arial Black" panose="020B0A04020102020204" pitchFamily="34" charset="0"/>
          <a:ea typeface="微软雅黑" panose="020B0503020204020204" pitchFamily="34" charset="-122"/>
        </a:defRPr>
      </a:lvl7pPr>
      <a:lvl8pPr marL="1371600" algn="l" rtl="0" fontAlgn="base">
        <a:spcBef>
          <a:spcPct val="0"/>
        </a:spcBef>
        <a:spcAft>
          <a:spcPct val="0"/>
        </a:spcAft>
        <a:defRPr sz="3200">
          <a:solidFill>
            <a:schemeClr val="tx1"/>
          </a:solidFill>
          <a:latin typeface="Arial Black" panose="020B0A04020102020204" pitchFamily="34" charset="0"/>
          <a:ea typeface="微软雅黑" panose="020B0503020204020204" pitchFamily="34" charset="-122"/>
        </a:defRPr>
      </a:lvl8pPr>
      <a:lvl9pPr marL="1828800" algn="l" rtl="0" fontAlgn="base">
        <a:spcBef>
          <a:spcPct val="0"/>
        </a:spcBef>
        <a:spcAft>
          <a:spcPct val="0"/>
        </a:spcAft>
        <a:defRPr sz="3200">
          <a:solidFill>
            <a:schemeClr val="tx1"/>
          </a:solidFill>
          <a:latin typeface="Arial Black" panose="020B0A04020102020204" pitchFamily="34" charset="0"/>
          <a:ea typeface="微软雅黑" panose="020B0503020204020204" pitchFamily="34" charset="-122"/>
        </a:defRPr>
      </a:lvl9pPr>
    </p:titleStyle>
    <p:bodyStyle>
      <a:lvl1pPr marL="342900" indent="-342900" algn="l" rtl="0" eaLnBrk="0" fontAlgn="ctr" hangingPunct="0">
        <a:spcBef>
          <a:spcPct val="0"/>
        </a:spcBef>
        <a:spcAft>
          <a:spcPts val="400"/>
        </a:spcAft>
        <a:buSzPct val="70000"/>
        <a:buFont typeface="Wingdings" panose="05000000000000000000" pitchFamily="2" charset="2"/>
        <a:buChar char="l"/>
        <a:defRPr sz="2800" kern="1200">
          <a:solidFill>
            <a:schemeClr val="tx1"/>
          </a:solidFill>
          <a:latin typeface="+mn-lt"/>
          <a:ea typeface="+mn-ea"/>
          <a:cs typeface="+mn-cs"/>
        </a:defRPr>
      </a:lvl1pPr>
      <a:lvl2pPr marL="742950" indent="-285750" algn="l" rtl="0" eaLnBrk="0" fontAlgn="ctr" hangingPunct="0">
        <a:spcBef>
          <a:spcPct val="0"/>
        </a:spcBef>
        <a:spcAft>
          <a:spcPts val="400"/>
        </a:spcAft>
        <a:buSzPct val="70000"/>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ctr" hangingPunct="0">
        <a:spcBef>
          <a:spcPct val="0"/>
        </a:spcBef>
        <a:spcAft>
          <a:spcPts val="400"/>
        </a:spcAft>
        <a:buSzPct val="70000"/>
        <a:buFont typeface="Wingdings" panose="05000000000000000000" pitchFamily="2" charset="2"/>
        <a:buChar char="l"/>
        <a:defRPr kern="1200">
          <a:solidFill>
            <a:schemeClr val="tx1"/>
          </a:solidFill>
          <a:latin typeface="+mn-lt"/>
          <a:ea typeface="+mn-ea"/>
          <a:cs typeface="+mn-cs"/>
        </a:defRPr>
      </a:lvl3pPr>
      <a:lvl4pPr marL="1600200" indent="-228600" algn="l" rtl="0" eaLnBrk="0" fontAlgn="ctr" hangingPunct="0">
        <a:spcBef>
          <a:spcPct val="0"/>
        </a:spcBef>
        <a:spcAft>
          <a:spcPts val="400"/>
        </a:spcAft>
        <a:buSzPct val="70000"/>
        <a:buFont typeface="Wingdings" panose="05000000000000000000" pitchFamily="2" charset="2"/>
        <a:buChar char="l"/>
        <a:defRPr sz="1600" kern="1200">
          <a:solidFill>
            <a:schemeClr val="tx1"/>
          </a:solidFill>
          <a:latin typeface="+mn-lt"/>
          <a:ea typeface="+mn-ea"/>
          <a:cs typeface="+mn-cs"/>
        </a:defRPr>
      </a:lvl4pPr>
      <a:lvl5pPr marL="2057400" indent="-228600" algn="l" rtl="0" eaLnBrk="0" fontAlgn="ctr" hangingPunct="0">
        <a:spcBef>
          <a:spcPct val="0"/>
        </a:spcBef>
        <a:spcAft>
          <a:spcPts val="400"/>
        </a:spcAft>
        <a:buSzPct val="70000"/>
        <a:buFont typeface="Wingdings" panose="05000000000000000000" pitchFamily="2" charset="2"/>
        <a:buChar char="l"/>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4.xml"/><Relationship Id="rId2" Type="http://schemas.openxmlformats.org/officeDocument/2006/relationships/image" Target="../media/image4.wmf"/><Relationship Id="rId1" Type="http://schemas.openxmlformats.org/officeDocument/2006/relationships/oleObject" Target="../embeddings/oleObject1.bin"/></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4.xml"/><Relationship Id="rId2" Type="http://schemas.openxmlformats.org/officeDocument/2006/relationships/image" Target="../media/image5.wmf"/><Relationship Id="rId1" Type="http://schemas.openxmlformats.org/officeDocument/2006/relationships/oleObject" Target="../embeddings/oleObject2.bin"/></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6"/>
          <p:cNvSpPr>
            <a:spLocks noGrp="1"/>
          </p:cNvSpPr>
          <p:nvPr>
            <p:ph type="ctrTitle"/>
          </p:nvPr>
        </p:nvSpPr>
        <p:spPr>
          <a:xfrm>
            <a:off x="1258888" y="1484313"/>
            <a:ext cx="8353425" cy="792162"/>
          </a:xfrm>
        </p:spPr>
        <p:txBody>
          <a:bodyPr/>
          <a:lstStyle/>
          <a:p>
            <a:pPr eaLnBrk="1" hangingPunct="1"/>
            <a:r>
              <a:rPr lang="zh-CN" altLang="en-US" sz="3600" smtClean="0"/>
              <a:t>软件测试方法与技术</a:t>
            </a:r>
            <a:r>
              <a:rPr lang="en-US" altLang="zh-CN" sz="3600" smtClean="0"/>
              <a:t>Ⅰ</a:t>
            </a:r>
            <a:endParaRPr lang="en-US" altLang="zh-CN" sz="3600" smtClean="0"/>
          </a:p>
        </p:txBody>
      </p:sp>
      <p:sp>
        <p:nvSpPr>
          <p:cNvPr id="7171" name="副标题 7"/>
          <p:cNvSpPr txBox="1"/>
          <p:nvPr/>
        </p:nvSpPr>
        <p:spPr bwMode="auto">
          <a:xfrm>
            <a:off x="5076825" y="2230438"/>
            <a:ext cx="8353425"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fontAlgn="ctr">
              <a:spcAft>
                <a:spcPts val="400"/>
              </a:spcAft>
              <a:buSzPct val="70000"/>
              <a:buFont typeface="Wingdings" panose="05000000000000000000" pitchFamily="2" charset="2"/>
              <a:buChar char="l"/>
              <a:defRPr sz="2800">
                <a:solidFill>
                  <a:schemeClr val="tx1"/>
                </a:solidFill>
                <a:latin typeface="Arial" panose="020B0604020202020204" pitchFamily="34" charset="0"/>
                <a:ea typeface="微软雅黑" panose="020B0503020204020204" pitchFamily="34" charset="-122"/>
              </a:defRPr>
            </a:lvl1pPr>
            <a:lvl2pPr marL="742950" indent="-285750" fontAlgn="ctr">
              <a:spcAft>
                <a:spcPts val="400"/>
              </a:spcAft>
              <a:buSzPct val="70000"/>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fontAlgn="ctr">
              <a:spcAft>
                <a:spcPts val="400"/>
              </a:spcAft>
              <a:buSzPct val="70000"/>
              <a:buFont typeface="Wingdings" panose="05000000000000000000" pitchFamily="2" charset="2"/>
              <a:buChar char="l"/>
              <a:defRPr>
                <a:solidFill>
                  <a:schemeClr val="tx1"/>
                </a:solidFill>
                <a:latin typeface="Arial" panose="020B0604020202020204" pitchFamily="34" charset="0"/>
                <a:ea typeface="微软雅黑" panose="020B0503020204020204" pitchFamily="34" charset="-122"/>
              </a:defRPr>
            </a:lvl3pPr>
            <a:lvl4pPr marL="16002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4pPr>
            <a:lvl5pPr marL="20574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5pPr>
            <a:lvl6pPr marL="25146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6pPr>
            <a:lvl7pPr marL="29718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7pPr>
            <a:lvl8pPr marL="34290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8pPr>
            <a:lvl9pPr marL="38862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9pPr>
          </a:lstStyle>
          <a:p>
            <a:pPr eaLnBrk="1" hangingPunct="1">
              <a:buFont typeface="Wingdings" panose="05000000000000000000" pitchFamily="2" charset="2"/>
              <a:buNone/>
            </a:pPr>
            <a:r>
              <a:rPr lang="en-US" altLang="zh-CN" sz="2400"/>
              <a:t>—— </a:t>
            </a:r>
            <a:r>
              <a:rPr lang="zh-CN" altLang="en-US" sz="2400"/>
              <a:t>陈建潮</a:t>
            </a:r>
            <a:endParaRPr lang="zh-CN" altLang="en-US" sz="240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60000"/>
              </a:lnSpc>
            </a:pPr>
            <a:r>
              <a:rPr lang="zh-CN" altLang="zh-CN" sz="2400" dirty="0"/>
              <a:t>原则是：完备性和无冗余性。</a:t>
            </a:r>
            <a:endParaRPr lang="zh-CN" altLang="zh-CN" sz="2400" dirty="0"/>
          </a:p>
          <a:p>
            <a:pPr lvl="1">
              <a:lnSpc>
                <a:spcPct val="160000"/>
              </a:lnSpc>
            </a:pPr>
            <a:r>
              <a:rPr lang="zh-CN" altLang="zh-CN" sz="2000" dirty="0"/>
              <a:t>完备性：程序的所有可能输入域是一个集合，将集合划分为互不相交的一组子集，要求所有子集的并刚好是整个集合，不能有缺漏。</a:t>
            </a:r>
            <a:endParaRPr lang="zh-CN" altLang="zh-CN" sz="2000" dirty="0"/>
          </a:p>
          <a:p>
            <a:pPr lvl="1">
              <a:lnSpc>
                <a:spcPct val="160000"/>
              </a:lnSpc>
            </a:pPr>
            <a:r>
              <a:rPr lang="zh-CN" altLang="zh-CN" sz="2000" dirty="0"/>
              <a:t>无冗余性：划分的各个子集互不相交，避免子集间有交替、重复的现象。</a:t>
            </a:r>
            <a:endParaRPr lang="zh-CN" altLang="zh-CN" sz="2000" dirty="0"/>
          </a:p>
          <a:p>
            <a:endParaRPr lang="zh-CN" altLang="zh-CN" sz="2000" dirty="0"/>
          </a:p>
        </p:txBody>
      </p:sp>
      <p:sp>
        <p:nvSpPr>
          <p:cNvPr id="3" name="标题 2"/>
          <p:cNvSpPr>
            <a:spLocks noGrp="1"/>
          </p:cNvSpPr>
          <p:nvPr>
            <p:ph type="title"/>
          </p:nvPr>
        </p:nvSpPr>
        <p:spPr/>
        <p:txBody>
          <a:bodyPr/>
          <a:lstStyle/>
          <a:p>
            <a:r>
              <a:rPr lang="zh-CN" altLang="zh-CN" dirty="0"/>
              <a:t>二、等价类划分</a:t>
            </a:r>
            <a:r>
              <a:rPr lang="zh-CN" altLang="zh-CN" dirty="0" smtClean="0"/>
              <a:t>原则</a:t>
            </a:r>
            <a:endParaRPr lang="zh-CN" alt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10000"/>
              </a:lnSpc>
            </a:pPr>
            <a:r>
              <a:rPr lang="zh-CN" altLang="zh-CN" dirty="0"/>
              <a:t>根据以下几个依据进行等价类划分</a:t>
            </a:r>
            <a:r>
              <a:rPr lang="zh-CN" altLang="zh-CN" dirty="0" smtClean="0"/>
              <a:t>：</a:t>
            </a:r>
            <a:endParaRPr lang="en-US" altLang="zh-CN" dirty="0" smtClean="0"/>
          </a:p>
          <a:p>
            <a:pPr lvl="1">
              <a:lnSpc>
                <a:spcPct val="110000"/>
              </a:lnSpc>
            </a:pPr>
            <a:r>
              <a:rPr lang="zh-CN" altLang="zh-CN" dirty="0"/>
              <a:t>按区间划分</a:t>
            </a:r>
            <a:r>
              <a:rPr lang="zh-CN" altLang="zh-CN" dirty="0" smtClean="0"/>
              <a:t>：比如</a:t>
            </a:r>
            <a:r>
              <a:rPr lang="zh-CN" altLang="zh-CN" dirty="0"/>
              <a:t>，要求三角形输入的边是</a:t>
            </a:r>
            <a:r>
              <a:rPr lang="en-US" altLang="zh-CN" dirty="0"/>
              <a:t>0&lt;= a &lt;=100</a:t>
            </a:r>
            <a:r>
              <a:rPr lang="zh-CN" altLang="zh-CN" dirty="0"/>
              <a:t>的任意</a:t>
            </a:r>
            <a:r>
              <a:rPr lang="zh-CN" altLang="zh-CN" dirty="0" smtClean="0"/>
              <a:t>数值</a:t>
            </a:r>
            <a:r>
              <a:rPr lang="zh-CN" altLang="en-US" dirty="0" smtClean="0"/>
              <a:t>。</a:t>
            </a:r>
            <a:endParaRPr lang="zh-CN" altLang="en-US" dirty="0"/>
          </a:p>
        </p:txBody>
      </p:sp>
      <p:sp>
        <p:nvSpPr>
          <p:cNvPr id="4" name="Rectangle 16"/>
          <p:cNvSpPr>
            <a:spLocks noChangeArrowheads="1"/>
          </p:cNvSpPr>
          <p:nvPr/>
        </p:nvSpPr>
        <p:spPr bwMode="auto">
          <a:xfrm>
            <a:off x="1577122" y="3501007"/>
            <a:ext cx="1230682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grpSp>
        <p:nvGrpSpPr>
          <p:cNvPr id="5" name="画布 41"/>
          <p:cNvGrpSpPr/>
          <p:nvPr/>
        </p:nvGrpSpPr>
        <p:grpSpPr bwMode="auto">
          <a:xfrm>
            <a:off x="868680" y="3030855"/>
            <a:ext cx="7477125" cy="2102485"/>
            <a:chOff x="0" y="0"/>
            <a:chExt cx="50292" cy="7448"/>
          </a:xfrm>
        </p:grpSpPr>
        <p:sp>
          <p:nvSpPr>
            <p:cNvPr id="6" name="AutoShape 15"/>
            <p:cNvSpPr>
              <a:spLocks noChangeAspect="1" noChangeArrowheads="1"/>
            </p:cNvSpPr>
            <p:nvPr/>
          </p:nvSpPr>
          <p:spPr bwMode="auto">
            <a:xfrm>
              <a:off x="0" y="0"/>
              <a:ext cx="50292" cy="744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3600"/>
            </a:p>
          </p:txBody>
        </p:sp>
        <p:sp>
          <p:nvSpPr>
            <p:cNvPr id="7" name="Line 52"/>
            <p:cNvSpPr>
              <a:spLocks noChangeShapeType="1"/>
            </p:cNvSpPr>
            <p:nvPr/>
          </p:nvSpPr>
          <p:spPr bwMode="auto">
            <a:xfrm>
              <a:off x="1143" y="1981"/>
              <a:ext cx="48006" cy="6"/>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3600"/>
            </a:p>
          </p:txBody>
        </p:sp>
        <p:sp>
          <p:nvSpPr>
            <p:cNvPr id="8" name="Line 53"/>
            <p:cNvSpPr>
              <a:spLocks noChangeShapeType="1"/>
            </p:cNvSpPr>
            <p:nvPr/>
          </p:nvSpPr>
          <p:spPr bwMode="auto">
            <a:xfrm>
              <a:off x="16002" y="984"/>
              <a:ext cx="6" cy="3969"/>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3600"/>
            </a:p>
          </p:txBody>
        </p:sp>
        <p:sp>
          <p:nvSpPr>
            <p:cNvPr id="9" name="Line 54"/>
            <p:cNvSpPr>
              <a:spLocks noChangeShapeType="1"/>
            </p:cNvSpPr>
            <p:nvPr/>
          </p:nvSpPr>
          <p:spPr bwMode="auto">
            <a:xfrm>
              <a:off x="33147" y="984"/>
              <a:ext cx="6" cy="3969"/>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3600"/>
            </a:p>
          </p:txBody>
        </p:sp>
        <p:sp>
          <p:nvSpPr>
            <p:cNvPr id="10" name="Text Box 55"/>
            <p:cNvSpPr txBox="1">
              <a:spLocks noChangeArrowheads="1"/>
            </p:cNvSpPr>
            <p:nvPr/>
          </p:nvSpPr>
          <p:spPr bwMode="auto">
            <a:xfrm>
              <a:off x="14859" y="4381"/>
              <a:ext cx="3429" cy="2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0</a:t>
              </a:r>
              <a:endParaRPr kumimoji="0" lang="en-US" altLang="zh-CN"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1" name="Text Box 56"/>
            <p:cNvSpPr txBox="1">
              <a:spLocks noChangeArrowheads="1"/>
            </p:cNvSpPr>
            <p:nvPr/>
          </p:nvSpPr>
          <p:spPr bwMode="auto">
            <a:xfrm>
              <a:off x="31337" y="4476"/>
              <a:ext cx="4572" cy="2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100</a:t>
              </a:r>
              <a:endParaRPr kumimoji="0" lang="en-US" altLang="zh-CN"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2" name="Line 57"/>
            <p:cNvSpPr>
              <a:spLocks noChangeShapeType="1"/>
            </p:cNvSpPr>
            <p:nvPr/>
          </p:nvSpPr>
          <p:spPr bwMode="auto">
            <a:xfrm>
              <a:off x="16002" y="3962"/>
              <a:ext cx="17145" cy="0"/>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3600"/>
            </a:p>
          </p:txBody>
        </p:sp>
        <p:sp>
          <p:nvSpPr>
            <p:cNvPr id="13" name="Line 58"/>
            <p:cNvSpPr>
              <a:spLocks noChangeShapeType="1"/>
            </p:cNvSpPr>
            <p:nvPr/>
          </p:nvSpPr>
          <p:spPr bwMode="auto">
            <a:xfrm>
              <a:off x="33147" y="3962"/>
              <a:ext cx="16002" cy="6"/>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3600"/>
            </a:p>
          </p:txBody>
        </p:sp>
        <p:sp>
          <p:nvSpPr>
            <p:cNvPr id="14" name="Line 59"/>
            <p:cNvSpPr>
              <a:spLocks noChangeShapeType="1"/>
            </p:cNvSpPr>
            <p:nvPr/>
          </p:nvSpPr>
          <p:spPr bwMode="auto">
            <a:xfrm>
              <a:off x="1143" y="3962"/>
              <a:ext cx="14859" cy="6"/>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3600"/>
            </a:p>
          </p:txBody>
        </p:sp>
        <p:sp>
          <p:nvSpPr>
            <p:cNvPr id="15" name="Text Box 60"/>
            <p:cNvSpPr txBox="1">
              <a:spLocks noChangeArrowheads="1"/>
            </p:cNvSpPr>
            <p:nvPr/>
          </p:nvSpPr>
          <p:spPr bwMode="auto">
            <a:xfrm>
              <a:off x="20574" y="2590"/>
              <a:ext cx="8001" cy="297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有效等价类</a:t>
              </a:r>
              <a:endParaRPr kumimoji="0" lang="zh-CN"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6" name="Text Box 61"/>
            <p:cNvSpPr txBox="1">
              <a:spLocks noChangeArrowheads="1"/>
            </p:cNvSpPr>
            <p:nvPr/>
          </p:nvSpPr>
          <p:spPr bwMode="auto">
            <a:xfrm>
              <a:off x="4572" y="2590"/>
              <a:ext cx="8001" cy="297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无效等价类</a:t>
              </a:r>
              <a:endParaRPr kumimoji="0" lang="zh-CN"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7" name="Text Box 62"/>
            <p:cNvSpPr txBox="1">
              <a:spLocks noChangeArrowheads="1"/>
            </p:cNvSpPr>
            <p:nvPr/>
          </p:nvSpPr>
          <p:spPr bwMode="auto">
            <a:xfrm>
              <a:off x="36576" y="2590"/>
              <a:ext cx="8001" cy="297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无效等价类</a:t>
              </a:r>
              <a:endParaRPr kumimoji="0" lang="zh-CN"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8" name="Text Box 63"/>
            <p:cNvSpPr txBox="1">
              <a:spLocks noChangeArrowheads="1"/>
            </p:cNvSpPr>
            <p:nvPr/>
          </p:nvSpPr>
          <p:spPr bwMode="auto">
            <a:xfrm>
              <a:off x="45720" y="3962"/>
              <a:ext cx="4572" cy="2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a:t>
              </a:r>
              <a:endParaRPr kumimoji="0" lang="en-US" altLang="zh-CN" sz="1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9" name="Text Box 64"/>
            <p:cNvSpPr txBox="1">
              <a:spLocks noChangeArrowheads="1"/>
            </p:cNvSpPr>
            <p:nvPr/>
          </p:nvSpPr>
          <p:spPr bwMode="auto">
            <a:xfrm>
              <a:off x="0" y="3962"/>
              <a:ext cx="4572" cy="2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a:t>
              </a:r>
              <a:endParaRPr kumimoji="0" lang="zh-CN"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1">
              <a:lnSpc>
                <a:spcPct val="120000"/>
              </a:lnSpc>
            </a:pPr>
            <a:r>
              <a:rPr lang="zh-CN" altLang="zh-CN" sz="2000" dirty="0"/>
              <a:t>按数值划分</a:t>
            </a:r>
            <a:r>
              <a:rPr lang="zh-CN" altLang="zh-CN" sz="2000" dirty="0" smtClean="0"/>
              <a:t>：比如</a:t>
            </a:r>
            <a:r>
              <a:rPr lang="zh-CN" altLang="zh-CN" sz="2000" dirty="0"/>
              <a:t>：输入条件说明学历可为：专科、本科、硕士、博士四种，则分别取这四个值作为四个有效等价类，另外把四种学历之外的任何学历作为无效等价类</a:t>
            </a:r>
            <a:r>
              <a:rPr lang="zh-CN" altLang="zh-CN" sz="2000" dirty="0" smtClean="0"/>
              <a:t>。</a:t>
            </a:r>
            <a:endParaRPr lang="en-US" altLang="zh-CN" sz="2000" dirty="0" smtClean="0"/>
          </a:p>
          <a:p>
            <a:pPr lvl="1">
              <a:lnSpc>
                <a:spcPct val="120000"/>
              </a:lnSpc>
            </a:pPr>
            <a:r>
              <a:rPr lang="zh-CN" altLang="zh-CN" sz="2000" dirty="0"/>
              <a:t>按数值集合划分</a:t>
            </a:r>
            <a:r>
              <a:rPr lang="zh-CN" altLang="zh-CN" sz="2000" dirty="0" smtClean="0"/>
              <a:t>：比如，</a:t>
            </a:r>
            <a:r>
              <a:rPr lang="zh-CN" altLang="zh-CN" sz="2000" dirty="0"/>
              <a:t>注册的用户名必须以字母开头，那么，以字母开头的用户名为有效等价类，以非字母开头的用户名为无效等价类</a:t>
            </a:r>
            <a:r>
              <a:rPr lang="zh-CN" altLang="zh-CN" sz="2000" dirty="0" smtClean="0"/>
              <a:t>。</a:t>
            </a:r>
            <a:endParaRPr lang="en-US" altLang="zh-CN" sz="2000" dirty="0" smtClean="0"/>
          </a:p>
          <a:p>
            <a:pPr lvl="1">
              <a:lnSpc>
                <a:spcPct val="120000"/>
              </a:lnSpc>
            </a:pPr>
            <a:r>
              <a:rPr lang="zh-CN" altLang="zh-CN" sz="2000" dirty="0"/>
              <a:t>按限制条件或规则划分</a:t>
            </a:r>
            <a:r>
              <a:rPr lang="zh-CN" altLang="zh-CN" sz="2000" dirty="0" smtClean="0"/>
              <a:t>：比如，</a:t>
            </a:r>
            <a:r>
              <a:rPr lang="zh-CN" altLang="zh-CN" sz="2000" dirty="0"/>
              <a:t>要求输入的三角形的边必须是整数，那么，有效等价类是：输入为整数；无效等价类有多个，可分别是：输入为空，输入为带小数的有理数，输入为字母，输入为其他特殊字符</a:t>
            </a:r>
            <a:r>
              <a:rPr lang="zh-CN" altLang="zh-CN" sz="2000" dirty="0" smtClean="0"/>
              <a:t>。</a:t>
            </a:r>
            <a:endParaRPr lang="en-US" altLang="zh-CN" sz="2000" dirty="0" smtClean="0"/>
          </a:p>
          <a:p>
            <a:pPr lvl="1">
              <a:lnSpc>
                <a:spcPct val="120000"/>
              </a:lnSpc>
            </a:pPr>
            <a:r>
              <a:rPr lang="zh-CN" altLang="zh-CN" sz="2000" dirty="0"/>
              <a:t>细分已有的</a:t>
            </a:r>
            <a:r>
              <a:rPr lang="zh-CN" altLang="zh-CN" sz="2000" dirty="0" smtClean="0"/>
              <a:t>等价类</a:t>
            </a:r>
            <a:r>
              <a:rPr lang="zh-CN" altLang="en-US" sz="2000" dirty="0" smtClean="0"/>
              <a:t>。</a:t>
            </a:r>
            <a:endParaRPr lang="zh-CN" altLang="zh-CN" sz="2000" dirty="0"/>
          </a:p>
          <a:p>
            <a:pPr lvl="1"/>
            <a:endParaRPr lang="zh-CN" altLang="zh-CN" dirty="0"/>
          </a:p>
          <a:p>
            <a:pPr lvl="1"/>
            <a:endParaRPr lang="zh-CN" altLang="zh-CN" dirty="0"/>
          </a:p>
          <a:p>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40000"/>
              </a:lnSpc>
            </a:pPr>
            <a:r>
              <a:rPr lang="zh-CN" altLang="zh-CN" sz="2400" dirty="0"/>
              <a:t>在确定了等价类后，可建立等价类表，列出所有划分出的等价类输入条件：有效等价类、无效</a:t>
            </a:r>
            <a:r>
              <a:rPr lang="zh-CN" altLang="zh-CN" sz="2400" dirty="0" smtClean="0"/>
              <a:t>等价类</a:t>
            </a:r>
            <a:r>
              <a:rPr lang="zh-CN" altLang="en-US" sz="2400" dirty="0" smtClean="0"/>
              <a:t>。</a:t>
            </a:r>
            <a:endParaRPr lang="en-US" altLang="zh-CN" sz="2400" dirty="0" smtClean="0"/>
          </a:p>
          <a:p>
            <a:pPr>
              <a:lnSpc>
                <a:spcPct val="140000"/>
              </a:lnSpc>
            </a:pPr>
            <a:r>
              <a:rPr lang="zh-CN" altLang="zh-CN" sz="2400" dirty="0" smtClean="0"/>
              <a:t>然后</a:t>
            </a:r>
            <a:r>
              <a:rPr lang="zh-CN" altLang="zh-CN" sz="2400" dirty="0"/>
              <a:t>从划分出的等价类中按以下三个原则设计测试用例：</a:t>
            </a:r>
            <a:endParaRPr lang="zh-CN" altLang="zh-CN" sz="2400" dirty="0"/>
          </a:p>
          <a:p>
            <a:pPr lvl="1">
              <a:lnSpc>
                <a:spcPct val="140000"/>
              </a:lnSpc>
            </a:pPr>
            <a:r>
              <a:rPr lang="zh-CN" altLang="zh-CN" sz="2000" dirty="0"/>
              <a:t>为每一个等价类规定一个唯一的编号；</a:t>
            </a:r>
            <a:endParaRPr lang="zh-CN" altLang="zh-CN" sz="2000" dirty="0"/>
          </a:p>
          <a:p>
            <a:pPr lvl="1">
              <a:lnSpc>
                <a:spcPct val="140000"/>
              </a:lnSpc>
            </a:pPr>
            <a:r>
              <a:rPr lang="zh-CN" altLang="zh-CN" sz="2000" dirty="0"/>
              <a:t>设计一个新的测试用例，使其尽可能多地覆盖尚未被覆盖的有效等价类，重复这一步，直到所有的有效等价类都被覆盖为止；</a:t>
            </a:r>
            <a:endParaRPr lang="zh-CN" altLang="zh-CN" sz="2000" dirty="0"/>
          </a:p>
          <a:p>
            <a:pPr lvl="1">
              <a:lnSpc>
                <a:spcPct val="140000"/>
              </a:lnSpc>
            </a:pPr>
            <a:r>
              <a:rPr lang="zh-CN" altLang="zh-CN" sz="2000" dirty="0"/>
              <a:t>设计一个新的测试用例，使其仅覆盖一个尚未被覆盖的无效等价类（其他的输入数据取正常值），重复这一步，直到所有的无效等价类都被覆盖为止。</a:t>
            </a:r>
            <a:endParaRPr lang="zh-CN" altLang="zh-CN" sz="2000" dirty="0"/>
          </a:p>
          <a:p>
            <a:endParaRPr lang="zh-CN" altLang="zh-CN" sz="2000" dirty="0"/>
          </a:p>
        </p:txBody>
      </p:sp>
      <p:sp>
        <p:nvSpPr>
          <p:cNvPr id="3" name="标题 2"/>
          <p:cNvSpPr>
            <a:spLocks noGrp="1"/>
          </p:cNvSpPr>
          <p:nvPr>
            <p:ph type="title"/>
          </p:nvPr>
        </p:nvSpPr>
        <p:spPr/>
        <p:txBody>
          <a:bodyPr/>
          <a:lstStyle/>
          <a:p>
            <a:r>
              <a:rPr lang="zh-CN" altLang="zh-CN" dirty="0"/>
              <a:t>三、设计测试用例 </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a:t>需求描述</a:t>
            </a:r>
            <a:r>
              <a:rPr lang="zh-CN" altLang="zh-CN" dirty="0" smtClean="0"/>
              <a:t>：</a:t>
            </a:r>
            <a:endParaRPr lang="en-US" altLang="zh-CN" dirty="0" smtClean="0"/>
          </a:p>
          <a:p>
            <a:pPr lvl="1"/>
            <a:r>
              <a:rPr lang="zh-CN" altLang="zh-CN" dirty="0" smtClean="0"/>
              <a:t>为了</a:t>
            </a:r>
            <a:r>
              <a:rPr lang="zh-CN" altLang="zh-CN" dirty="0"/>
              <a:t>训练一年级小朋友的加法算术，现在要做一个加分算术器，要求输入两个数，加分算术器能显示两数相加之和</a:t>
            </a:r>
            <a:r>
              <a:rPr lang="zh-CN" altLang="zh-CN" dirty="0" smtClean="0"/>
              <a:t>。</a:t>
            </a:r>
            <a:endParaRPr lang="en-US" altLang="zh-CN" dirty="0" smtClean="0"/>
          </a:p>
          <a:p>
            <a:pPr lvl="1"/>
            <a:r>
              <a:rPr lang="zh-CN" altLang="zh-CN" dirty="0" smtClean="0"/>
              <a:t>考虑</a:t>
            </a:r>
            <a:r>
              <a:rPr lang="zh-CN" altLang="zh-CN" dirty="0"/>
              <a:t>到一年级小朋友的知识水平，要求输入的两个数必须要在</a:t>
            </a:r>
            <a:r>
              <a:rPr lang="en-US" altLang="zh-CN" dirty="0"/>
              <a:t>[1</a:t>
            </a:r>
            <a:r>
              <a:rPr lang="zh-CN" altLang="zh-CN" dirty="0"/>
              <a:t>，</a:t>
            </a:r>
            <a:r>
              <a:rPr lang="en-US" altLang="zh-CN" dirty="0"/>
              <a:t>50]</a:t>
            </a:r>
            <a:r>
              <a:rPr lang="zh-CN" altLang="zh-CN" dirty="0"/>
              <a:t>之间，否则提示输入无效。</a:t>
            </a:r>
            <a:endParaRPr lang="zh-CN" altLang="zh-CN" dirty="0"/>
          </a:p>
        </p:txBody>
      </p:sp>
      <p:sp>
        <p:nvSpPr>
          <p:cNvPr id="4" name="Rectangle 16"/>
          <p:cNvSpPr>
            <a:spLocks noChangeArrowheads="1"/>
          </p:cNvSpPr>
          <p:nvPr/>
        </p:nvSpPr>
        <p:spPr bwMode="auto">
          <a:xfrm>
            <a:off x="1187624" y="3435173"/>
            <a:ext cx="1230682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grpSp>
        <p:nvGrpSpPr>
          <p:cNvPr id="20" name="画布 2"/>
          <p:cNvGrpSpPr/>
          <p:nvPr/>
        </p:nvGrpSpPr>
        <p:grpSpPr>
          <a:xfrm>
            <a:off x="983930" y="3757638"/>
            <a:ext cx="7550271" cy="1743255"/>
            <a:chOff x="0" y="0"/>
            <a:chExt cx="5119688" cy="781050"/>
          </a:xfrm>
        </p:grpSpPr>
        <p:sp>
          <p:nvSpPr>
            <p:cNvPr id="21" name="矩形 20"/>
            <p:cNvSpPr/>
            <p:nvPr/>
          </p:nvSpPr>
          <p:spPr>
            <a:xfrm>
              <a:off x="0" y="0"/>
              <a:ext cx="5029200" cy="744855"/>
            </a:xfrm>
            <a:prstGeom prst="rect">
              <a:avLst/>
            </a:prstGeom>
            <a:noFill/>
            <a:ln>
              <a:noFill/>
            </a:ln>
          </p:spPr>
        </p:sp>
        <p:cxnSp>
          <p:nvCxnSpPr>
            <p:cNvPr id="22" name="Line 52"/>
            <p:cNvCxnSpPr/>
            <p:nvPr/>
          </p:nvCxnSpPr>
          <p:spPr bwMode="auto">
            <a:xfrm>
              <a:off x="114300" y="198120"/>
              <a:ext cx="4800600" cy="635"/>
            </a:xfrm>
            <a:prstGeom prst="line">
              <a:avLst/>
            </a:prstGeom>
            <a:noFill/>
            <a:ln w="9525">
              <a:solidFill>
                <a:srgbClr val="000000"/>
              </a:solidFill>
              <a:round/>
            </a:ln>
            <a:extLst>
              <a:ext uri="{909E8E84-426E-40DD-AFC4-6F175D3DCCD1}">
                <a14:hiddenFill xmlns:a14="http://schemas.microsoft.com/office/drawing/2010/main">
                  <a:noFill/>
                </a14:hiddenFill>
              </a:ext>
            </a:extLst>
          </p:spPr>
        </p:cxnSp>
        <p:cxnSp>
          <p:nvCxnSpPr>
            <p:cNvPr id="23" name="Line 53"/>
            <p:cNvCxnSpPr/>
            <p:nvPr/>
          </p:nvCxnSpPr>
          <p:spPr bwMode="auto">
            <a:xfrm>
              <a:off x="1600200" y="98425"/>
              <a:ext cx="635" cy="396875"/>
            </a:xfrm>
            <a:prstGeom prst="line">
              <a:avLst/>
            </a:prstGeom>
            <a:noFill/>
            <a:ln w="9525">
              <a:solidFill>
                <a:srgbClr val="000000"/>
              </a:solidFill>
              <a:round/>
            </a:ln>
            <a:extLst>
              <a:ext uri="{909E8E84-426E-40DD-AFC4-6F175D3DCCD1}">
                <a14:hiddenFill xmlns:a14="http://schemas.microsoft.com/office/drawing/2010/main">
                  <a:noFill/>
                </a14:hiddenFill>
              </a:ext>
            </a:extLst>
          </p:spPr>
        </p:cxnSp>
        <p:cxnSp>
          <p:nvCxnSpPr>
            <p:cNvPr id="24" name="Line 54"/>
            <p:cNvCxnSpPr/>
            <p:nvPr/>
          </p:nvCxnSpPr>
          <p:spPr bwMode="auto">
            <a:xfrm>
              <a:off x="3314700" y="98425"/>
              <a:ext cx="635" cy="396875"/>
            </a:xfrm>
            <a:prstGeom prst="line">
              <a:avLst/>
            </a:prstGeom>
            <a:noFill/>
            <a:ln w="9525">
              <a:solidFill>
                <a:srgbClr val="000000"/>
              </a:solidFill>
              <a:round/>
            </a:ln>
            <a:extLst>
              <a:ext uri="{909E8E84-426E-40DD-AFC4-6F175D3DCCD1}">
                <a14:hiddenFill xmlns:a14="http://schemas.microsoft.com/office/drawing/2010/main">
                  <a:noFill/>
                </a14:hiddenFill>
              </a:ext>
            </a:extLst>
          </p:spPr>
        </p:cxnSp>
        <p:sp>
          <p:nvSpPr>
            <p:cNvPr id="25" name="Text Box 55"/>
            <p:cNvSpPr txBox="1">
              <a:spLocks noChangeArrowheads="1"/>
            </p:cNvSpPr>
            <p:nvPr/>
          </p:nvSpPr>
          <p:spPr bwMode="auto">
            <a:xfrm>
              <a:off x="1509712" y="470964"/>
              <a:ext cx="342900" cy="297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200" kern="100">
                  <a:effectLst/>
                  <a:latin typeface="Times New Roman" panose="02020603050405020304" pitchFamily="18" charset="0"/>
                  <a:ea typeface="宋体" panose="02010600030101010101" pitchFamily="2" charset="-122"/>
                </a:rPr>
                <a:t>1</a:t>
              </a:r>
              <a:endParaRPr lang="zh-CN" sz="1600" kern="100">
                <a:effectLst/>
                <a:latin typeface="Times New Roman" panose="02020603050405020304" pitchFamily="18" charset="0"/>
                <a:ea typeface="宋体" panose="02010600030101010101" pitchFamily="2" charset="-122"/>
              </a:endParaRPr>
            </a:p>
          </p:txBody>
        </p:sp>
        <p:sp>
          <p:nvSpPr>
            <p:cNvPr id="26" name="Text Box 56"/>
            <p:cNvSpPr txBox="1">
              <a:spLocks noChangeArrowheads="1"/>
            </p:cNvSpPr>
            <p:nvPr/>
          </p:nvSpPr>
          <p:spPr bwMode="auto">
            <a:xfrm>
              <a:off x="3212306" y="483870"/>
              <a:ext cx="457200" cy="297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200" kern="100">
                  <a:effectLst/>
                  <a:latin typeface="Times New Roman" panose="02020603050405020304" pitchFamily="18" charset="0"/>
                  <a:ea typeface="宋体" panose="02010600030101010101" pitchFamily="2" charset="-122"/>
                </a:rPr>
                <a:t>50</a:t>
              </a:r>
              <a:endParaRPr lang="zh-CN" sz="1600" kern="100">
                <a:effectLst/>
                <a:latin typeface="Times New Roman" panose="02020603050405020304" pitchFamily="18" charset="0"/>
                <a:ea typeface="宋体" panose="02010600030101010101" pitchFamily="2" charset="-122"/>
              </a:endParaRPr>
            </a:p>
          </p:txBody>
        </p:sp>
        <p:cxnSp>
          <p:nvCxnSpPr>
            <p:cNvPr id="27" name="Line 57"/>
            <p:cNvCxnSpPr/>
            <p:nvPr/>
          </p:nvCxnSpPr>
          <p:spPr bwMode="auto">
            <a:xfrm>
              <a:off x="1600200" y="396240"/>
              <a:ext cx="1714500" cy="0"/>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8" name="Line 58"/>
            <p:cNvCxnSpPr/>
            <p:nvPr/>
          </p:nvCxnSpPr>
          <p:spPr bwMode="auto">
            <a:xfrm>
              <a:off x="3314700" y="396240"/>
              <a:ext cx="1600200" cy="635"/>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9" name="Line 59"/>
            <p:cNvCxnSpPr/>
            <p:nvPr/>
          </p:nvCxnSpPr>
          <p:spPr bwMode="auto">
            <a:xfrm>
              <a:off x="114300" y="396240"/>
              <a:ext cx="1485900" cy="635"/>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sp>
          <p:nvSpPr>
            <p:cNvPr id="30" name="Text Box 60"/>
            <p:cNvSpPr txBox="1">
              <a:spLocks noChangeArrowheads="1"/>
            </p:cNvSpPr>
            <p:nvPr/>
          </p:nvSpPr>
          <p:spPr bwMode="auto">
            <a:xfrm>
              <a:off x="2057400" y="259080"/>
              <a:ext cx="800100" cy="29718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zh-CN" sz="1200" kern="100">
                  <a:effectLst/>
                  <a:latin typeface="Times New Roman" panose="02020603050405020304" pitchFamily="18" charset="0"/>
                  <a:ea typeface="宋体" panose="02010600030101010101" pitchFamily="2" charset="-122"/>
                </a:rPr>
                <a:t>有效等价类</a:t>
              </a:r>
              <a:endParaRPr lang="zh-CN" sz="1600" kern="100">
                <a:effectLst/>
                <a:latin typeface="Times New Roman" panose="02020603050405020304" pitchFamily="18" charset="0"/>
                <a:ea typeface="宋体" panose="02010600030101010101" pitchFamily="2" charset="-122"/>
              </a:endParaRPr>
            </a:p>
          </p:txBody>
        </p:sp>
        <p:sp>
          <p:nvSpPr>
            <p:cNvPr id="31" name="Text Box 61"/>
            <p:cNvSpPr txBox="1">
              <a:spLocks noChangeArrowheads="1"/>
            </p:cNvSpPr>
            <p:nvPr/>
          </p:nvSpPr>
          <p:spPr bwMode="auto">
            <a:xfrm>
              <a:off x="457200" y="259080"/>
              <a:ext cx="800100" cy="29718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zh-CN" sz="1200" kern="100">
                  <a:effectLst/>
                  <a:latin typeface="Times New Roman" panose="02020603050405020304" pitchFamily="18" charset="0"/>
                  <a:ea typeface="宋体" panose="02010600030101010101" pitchFamily="2" charset="-122"/>
                </a:rPr>
                <a:t>无效等价类</a:t>
              </a:r>
              <a:endParaRPr lang="zh-CN" sz="1600" kern="100">
                <a:effectLst/>
                <a:latin typeface="Times New Roman" panose="02020603050405020304" pitchFamily="18" charset="0"/>
                <a:ea typeface="宋体" panose="02010600030101010101" pitchFamily="2" charset="-122"/>
              </a:endParaRPr>
            </a:p>
          </p:txBody>
        </p:sp>
        <p:sp>
          <p:nvSpPr>
            <p:cNvPr id="32" name="Text Box 62"/>
            <p:cNvSpPr txBox="1">
              <a:spLocks noChangeArrowheads="1"/>
            </p:cNvSpPr>
            <p:nvPr/>
          </p:nvSpPr>
          <p:spPr bwMode="auto">
            <a:xfrm>
              <a:off x="3657600" y="259080"/>
              <a:ext cx="800100" cy="29718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zh-CN" sz="1200" kern="100">
                  <a:effectLst/>
                  <a:latin typeface="Times New Roman" panose="02020603050405020304" pitchFamily="18" charset="0"/>
                  <a:ea typeface="宋体" panose="02010600030101010101" pitchFamily="2" charset="-122"/>
                </a:rPr>
                <a:t>无效等价类</a:t>
              </a:r>
              <a:endParaRPr lang="zh-CN" sz="1600" kern="100">
                <a:effectLst/>
                <a:latin typeface="Times New Roman" panose="02020603050405020304" pitchFamily="18" charset="0"/>
                <a:ea typeface="宋体" panose="02010600030101010101" pitchFamily="2" charset="-122"/>
              </a:endParaRPr>
            </a:p>
          </p:txBody>
        </p:sp>
        <p:sp>
          <p:nvSpPr>
            <p:cNvPr id="33" name="Text Box 63"/>
            <p:cNvSpPr txBox="1">
              <a:spLocks noChangeArrowheads="1"/>
            </p:cNvSpPr>
            <p:nvPr/>
          </p:nvSpPr>
          <p:spPr bwMode="auto">
            <a:xfrm>
              <a:off x="4662488" y="435933"/>
              <a:ext cx="457200" cy="297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200" kern="100">
                  <a:effectLst/>
                  <a:latin typeface="Times New Roman" panose="02020603050405020304" pitchFamily="18" charset="0"/>
                  <a:ea typeface="宋体" panose="02010600030101010101" pitchFamily="2" charset="-122"/>
                </a:rPr>
                <a:t>+</a:t>
              </a:r>
              <a:r>
                <a:rPr lang="zh-CN" sz="1200" kern="100">
                  <a:effectLst/>
                  <a:latin typeface="Times New Roman" panose="02020603050405020304" pitchFamily="18" charset="0"/>
                  <a:ea typeface="宋体" panose="02010600030101010101" pitchFamily="2" charset="-122"/>
                </a:rPr>
                <a:t>∞</a:t>
              </a:r>
              <a:endParaRPr lang="zh-CN" sz="1600" kern="100">
                <a:effectLst/>
                <a:latin typeface="Times New Roman" panose="02020603050405020304" pitchFamily="18" charset="0"/>
                <a:ea typeface="宋体" panose="02010600030101010101" pitchFamily="2" charset="-122"/>
              </a:endParaRPr>
            </a:p>
          </p:txBody>
        </p:sp>
        <p:sp>
          <p:nvSpPr>
            <p:cNvPr id="34" name="Text Box 64"/>
            <p:cNvSpPr txBox="1">
              <a:spLocks noChangeArrowheads="1"/>
            </p:cNvSpPr>
            <p:nvPr/>
          </p:nvSpPr>
          <p:spPr bwMode="auto">
            <a:xfrm>
              <a:off x="8361" y="453872"/>
              <a:ext cx="457200" cy="297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zh-CN" sz="1200" kern="100" dirty="0">
                  <a:effectLst/>
                  <a:latin typeface="Times New Roman" panose="02020603050405020304" pitchFamily="18" charset="0"/>
                  <a:ea typeface="宋体" panose="02010600030101010101" pitchFamily="2" charset="-122"/>
                </a:rPr>
                <a:t>－∞</a:t>
              </a:r>
              <a:endParaRPr lang="zh-CN" sz="1600" kern="100" dirty="0">
                <a:effectLst/>
                <a:latin typeface="Times New Roman" panose="02020603050405020304" pitchFamily="18" charset="0"/>
                <a:ea typeface="宋体" panose="02010600030101010101" pitchFamily="2" charset="-122"/>
              </a:endParaRPr>
            </a:p>
          </p:txBody>
        </p:sp>
      </p:grpSp>
      <p:sp>
        <p:nvSpPr>
          <p:cNvPr id="19" name="标题 2"/>
          <p:cNvSpPr>
            <a:spLocks noGrp="1"/>
          </p:cNvSpPr>
          <p:nvPr>
            <p:ph type="title"/>
          </p:nvPr>
        </p:nvSpPr>
        <p:spPr>
          <a:xfrm>
            <a:off x="0" y="0"/>
            <a:ext cx="8353425" cy="720725"/>
          </a:xfrm>
        </p:spPr>
        <p:txBody>
          <a:bodyPr/>
          <a:lstStyle/>
          <a:p>
            <a:r>
              <a:rPr lang="zh-CN" altLang="en-US"/>
              <a:t>举例</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识别有效等价类和无效等价类：</a:t>
            </a:r>
            <a:endParaRPr lang="en-US" altLang="zh-CN" dirty="0" smtClean="0"/>
          </a:p>
          <a:p>
            <a:pPr lvl="1"/>
            <a:r>
              <a:rPr lang="zh-CN" altLang="zh-CN" dirty="0" smtClean="0"/>
              <a:t>假设</a:t>
            </a:r>
            <a:r>
              <a:rPr lang="zh-CN" altLang="zh-CN" dirty="0"/>
              <a:t>输入的两个数为</a:t>
            </a:r>
            <a:r>
              <a:rPr lang="en-US" altLang="zh-CN" dirty="0"/>
              <a:t>a</a:t>
            </a:r>
            <a:r>
              <a:rPr lang="zh-CN" altLang="zh-CN" dirty="0"/>
              <a:t>和</a:t>
            </a:r>
            <a:r>
              <a:rPr lang="en-US" altLang="zh-CN" dirty="0"/>
              <a:t>b</a:t>
            </a:r>
            <a:r>
              <a:rPr lang="zh-CN" altLang="zh-CN" dirty="0"/>
              <a:t>，那么，有效等价类是：</a:t>
            </a:r>
            <a:r>
              <a:rPr lang="en-US" altLang="zh-CN" dirty="0"/>
              <a:t>1&lt;= a &lt;=50</a:t>
            </a:r>
            <a:r>
              <a:rPr lang="zh-CN" altLang="zh-CN" dirty="0"/>
              <a:t>，</a:t>
            </a:r>
            <a:r>
              <a:rPr lang="en-US" altLang="zh-CN" dirty="0"/>
              <a:t>1&lt;= b &lt;=50</a:t>
            </a:r>
            <a:r>
              <a:rPr lang="zh-CN" altLang="zh-CN" dirty="0"/>
              <a:t>；无效等价类是：</a:t>
            </a:r>
            <a:r>
              <a:rPr lang="en-US" altLang="zh-CN" dirty="0"/>
              <a:t>a&lt;1</a:t>
            </a:r>
            <a:r>
              <a:rPr lang="zh-CN" altLang="zh-CN" dirty="0"/>
              <a:t>和</a:t>
            </a:r>
            <a:r>
              <a:rPr lang="en-US" altLang="zh-CN" dirty="0"/>
              <a:t>a&gt;50</a:t>
            </a:r>
            <a:r>
              <a:rPr lang="zh-CN" altLang="zh-CN" dirty="0"/>
              <a:t>，</a:t>
            </a:r>
            <a:r>
              <a:rPr lang="en-US" altLang="zh-CN" dirty="0"/>
              <a:t>b&lt;1</a:t>
            </a:r>
            <a:r>
              <a:rPr lang="zh-CN" altLang="zh-CN" dirty="0"/>
              <a:t>和</a:t>
            </a:r>
            <a:r>
              <a:rPr lang="en-US" altLang="zh-CN" dirty="0"/>
              <a:t>b&gt;50</a:t>
            </a:r>
            <a:r>
              <a:rPr lang="zh-CN" altLang="zh-CN" dirty="0" smtClean="0"/>
              <a:t>。</a:t>
            </a:r>
            <a:endParaRPr lang="en-US" altLang="zh-CN" dirty="0" smtClean="0"/>
          </a:p>
          <a:p>
            <a:r>
              <a:rPr lang="zh-CN" altLang="en-US" dirty="0" smtClean="0"/>
              <a:t>为每一个等价类规定一个编号：</a:t>
            </a:r>
            <a:endParaRPr lang="zh-CN" altLang="zh-CN" dirty="0"/>
          </a:p>
          <a:p>
            <a:endParaRPr lang="zh-CN" altLang="en-US" dirty="0"/>
          </a:p>
        </p:txBody>
      </p:sp>
      <p:grpSp>
        <p:nvGrpSpPr>
          <p:cNvPr id="5" name="画布 16"/>
          <p:cNvGrpSpPr/>
          <p:nvPr/>
        </p:nvGrpSpPr>
        <p:grpSpPr>
          <a:xfrm>
            <a:off x="1623344" y="3838122"/>
            <a:ext cx="5898976" cy="1375206"/>
            <a:chOff x="0" y="0"/>
            <a:chExt cx="5029200" cy="878205"/>
          </a:xfrm>
        </p:grpSpPr>
        <p:sp>
          <p:nvSpPr>
            <p:cNvPr id="6" name="矩形 5"/>
            <p:cNvSpPr/>
            <p:nvPr/>
          </p:nvSpPr>
          <p:spPr>
            <a:xfrm>
              <a:off x="0" y="0"/>
              <a:ext cx="5029200" cy="878205"/>
            </a:xfrm>
            <a:prstGeom prst="rect">
              <a:avLst/>
            </a:prstGeom>
            <a:noFill/>
            <a:ln>
              <a:noFill/>
            </a:ln>
          </p:spPr>
        </p:sp>
        <p:cxnSp>
          <p:nvCxnSpPr>
            <p:cNvPr id="7" name="Line 52"/>
            <p:cNvCxnSpPr/>
            <p:nvPr/>
          </p:nvCxnSpPr>
          <p:spPr bwMode="auto">
            <a:xfrm>
              <a:off x="371475" y="332105"/>
              <a:ext cx="4543425" cy="0"/>
            </a:xfrm>
            <a:prstGeom prst="line">
              <a:avLst/>
            </a:prstGeom>
            <a:noFill/>
            <a:ln w="9525">
              <a:solidFill>
                <a:srgbClr val="000000"/>
              </a:solidFill>
              <a:round/>
            </a:ln>
            <a:extLst>
              <a:ext uri="{909E8E84-426E-40DD-AFC4-6F175D3DCCD1}">
                <a14:hiddenFill xmlns:a14="http://schemas.microsoft.com/office/drawing/2010/main">
                  <a:noFill/>
                </a14:hiddenFill>
              </a:ext>
            </a:extLst>
          </p:spPr>
        </p:cxnSp>
        <p:cxnSp>
          <p:nvCxnSpPr>
            <p:cNvPr id="8" name="Line 53"/>
            <p:cNvCxnSpPr/>
            <p:nvPr/>
          </p:nvCxnSpPr>
          <p:spPr bwMode="auto">
            <a:xfrm>
              <a:off x="1600200" y="231775"/>
              <a:ext cx="635" cy="396875"/>
            </a:xfrm>
            <a:prstGeom prst="line">
              <a:avLst/>
            </a:prstGeom>
            <a:noFill/>
            <a:ln w="9525">
              <a:solidFill>
                <a:srgbClr val="000000"/>
              </a:solidFill>
              <a:round/>
            </a:ln>
            <a:extLst>
              <a:ext uri="{909E8E84-426E-40DD-AFC4-6F175D3DCCD1}">
                <a14:hiddenFill xmlns:a14="http://schemas.microsoft.com/office/drawing/2010/main">
                  <a:noFill/>
                </a14:hiddenFill>
              </a:ext>
            </a:extLst>
          </p:spPr>
        </p:cxnSp>
        <p:cxnSp>
          <p:nvCxnSpPr>
            <p:cNvPr id="9" name="Line 54"/>
            <p:cNvCxnSpPr/>
            <p:nvPr/>
          </p:nvCxnSpPr>
          <p:spPr bwMode="auto">
            <a:xfrm>
              <a:off x="3314700" y="231775"/>
              <a:ext cx="635" cy="396875"/>
            </a:xfrm>
            <a:prstGeom prst="line">
              <a:avLst/>
            </a:prstGeom>
            <a:noFill/>
            <a:ln w="9525">
              <a:solidFill>
                <a:srgbClr val="000000"/>
              </a:solidFill>
              <a:round/>
            </a:ln>
            <a:extLst>
              <a:ext uri="{909E8E84-426E-40DD-AFC4-6F175D3DCCD1}">
                <a14:hiddenFill xmlns:a14="http://schemas.microsoft.com/office/drawing/2010/main">
                  <a:noFill/>
                </a14:hiddenFill>
              </a:ext>
            </a:extLst>
          </p:spPr>
        </p:cxnSp>
        <p:sp>
          <p:nvSpPr>
            <p:cNvPr id="10" name="Text Box 55"/>
            <p:cNvSpPr txBox="1">
              <a:spLocks noChangeArrowheads="1"/>
            </p:cNvSpPr>
            <p:nvPr/>
          </p:nvSpPr>
          <p:spPr bwMode="auto">
            <a:xfrm>
              <a:off x="1485900" y="571500"/>
              <a:ext cx="342900" cy="297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100" kern="100">
                  <a:effectLst/>
                  <a:latin typeface="Times New Roman" panose="02020603050405020304" pitchFamily="18" charset="0"/>
                  <a:ea typeface="宋体" panose="02010600030101010101" pitchFamily="2" charset="-122"/>
                  <a:cs typeface="宋体" panose="02010600030101010101" pitchFamily="2" charset="-122"/>
                </a:rPr>
                <a:t>1</a:t>
              </a:r>
              <a:endParaRPr lang="zh-CN" sz="1400" kern="100">
                <a:effectLst/>
                <a:latin typeface="Times New Roman" panose="02020603050405020304" pitchFamily="18" charset="0"/>
                <a:ea typeface="宋体" panose="02010600030101010101" pitchFamily="2" charset="-122"/>
                <a:cs typeface="宋体" panose="02010600030101010101" pitchFamily="2" charset="-122"/>
              </a:endParaRPr>
            </a:p>
          </p:txBody>
        </p:sp>
        <p:sp>
          <p:nvSpPr>
            <p:cNvPr id="11" name="Text Box 56"/>
            <p:cNvSpPr txBox="1">
              <a:spLocks noChangeArrowheads="1"/>
            </p:cNvSpPr>
            <p:nvPr/>
          </p:nvSpPr>
          <p:spPr bwMode="auto">
            <a:xfrm>
              <a:off x="3133725" y="581025"/>
              <a:ext cx="457200" cy="297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100" kern="100">
                  <a:effectLst/>
                  <a:latin typeface="Times New Roman" panose="02020603050405020304" pitchFamily="18" charset="0"/>
                  <a:ea typeface="宋体" panose="02010600030101010101" pitchFamily="2" charset="-122"/>
                  <a:cs typeface="宋体" panose="02010600030101010101" pitchFamily="2" charset="-122"/>
                </a:rPr>
                <a:t>50</a:t>
              </a:r>
              <a:endParaRPr lang="zh-CN" sz="1400" kern="100">
                <a:effectLst/>
                <a:latin typeface="Times New Roman" panose="02020603050405020304" pitchFamily="18" charset="0"/>
                <a:ea typeface="宋体" panose="02010600030101010101" pitchFamily="2" charset="-122"/>
                <a:cs typeface="宋体" panose="02010600030101010101" pitchFamily="2" charset="-122"/>
              </a:endParaRPr>
            </a:p>
          </p:txBody>
        </p:sp>
        <p:cxnSp>
          <p:nvCxnSpPr>
            <p:cNvPr id="12" name="Line 57"/>
            <p:cNvCxnSpPr/>
            <p:nvPr/>
          </p:nvCxnSpPr>
          <p:spPr bwMode="auto">
            <a:xfrm>
              <a:off x="1600200" y="529590"/>
              <a:ext cx="1714500" cy="0"/>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3" name="Line 58"/>
            <p:cNvCxnSpPr/>
            <p:nvPr/>
          </p:nvCxnSpPr>
          <p:spPr bwMode="auto">
            <a:xfrm>
              <a:off x="3314700" y="529590"/>
              <a:ext cx="1600200" cy="635"/>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4" name="Line 59"/>
            <p:cNvCxnSpPr/>
            <p:nvPr/>
          </p:nvCxnSpPr>
          <p:spPr bwMode="auto">
            <a:xfrm>
              <a:off x="114300" y="529590"/>
              <a:ext cx="1485900" cy="635"/>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sp>
          <p:nvSpPr>
            <p:cNvPr id="15" name="Text Box 60"/>
            <p:cNvSpPr txBox="1">
              <a:spLocks noChangeArrowheads="1"/>
            </p:cNvSpPr>
            <p:nvPr/>
          </p:nvSpPr>
          <p:spPr bwMode="auto">
            <a:xfrm>
              <a:off x="2057400" y="392430"/>
              <a:ext cx="800100" cy="29718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zh-CN" sz="1100" kern="100">
                  <a:effectLst/>
                  <a:latin typeface="Times New Roman" panose="02020603050405020304" pitchFamily="18" charset="0"/>
                  <a:ea typeface="宋体" panose="02010600030101010101" pitchFamily="2" charset="-122"/>
                  <a:cs typeface="宋体" panose="02010600030101010101" pitchFamily="2" charset="-122"/>
                </a:rPr>
                <a:t>有效等价类</a:t>
              </a:r>
              <a:endParaRPr lang="zh-CN" sz="1400" kern="100">
                <a:effectLst/>
                <a:latin typeface="Times New Roman" panose="02020603050405020304" pitchFamily="18" charset="0"/>
                <a:ea typeface="宋体" panose="02010600030101010101" pitchFamily="2" charset="-122"/>
                <a:cs typeface="宋体" panose="02010600030101010101" pitchFamily="2" charset="-122"/>
              </a:endParaRPr>
            </a:p>
          </p:txBody>
        </p:sp>
        <p:sp>
          <p:nvSpPr>
            <p:cNvPr id="16" name="Text Box 61"/>
            <p:cNvSpPr txBox="1">
              <a:spLocks noChangeArrowheads="1"/>
            </p:cNvSpPr>
            <p:nvPr/>
          </p:nvSpPr>
          <p:spPr bwMode="auto">
            <a:xfrm>
              <a:off x="457200" y="392430"/>
              <a:ext cx="800100" cy="29718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zh-CN" sz="1100" kern="100">
                  <a:effectLst/>
                  <a:latin typeface="Times New Roman" panose="02020603050405020304" pitchFamily="18" charset="0"/>
                  <a:ea typeface="宋体" panose="02010600030101010101" pitchFamily="2" charset="-122"/>
                  <a:cs typeface="宋体" panose="02010600030101010101" pitchFamily="2" charset="-122"/>
                </a:rPr>
                <a:t>无效等价类</a:t>
              </a:r>
              <a:endParaRPr lang="zh-CN" sz="1400" kern="100">
                <a:effectLst/>
                <a:latin typeface="Times New Roman" panose="02020603050405020304" pitchFamily="18" charset="0"/>
                <a:ea typeface="宋体" panose="02010600030101010101" pitchFamily="2" charset="-122"/>
                <a:cs typeface="宋体" panose="02010600030101010101" pitchFamily="2" charset="-122"/>
              </a:endParaRPr>
            </a:p>
          </p:txBody>
        </p:sp>
        <p:sp>
          <p:nvSpPr>
            <p:cNvPr id="17" name="Text Box 62"/>
            <p:cNvSpPr txBox="1">
              <a:spLocks noChangeArrowheads="1"/>
            </p:cNvSpPr>
            <p:nvPr/>
          </p:nvSpPr>
          <p:spPr bwMode="auto">
            <a:xfrm>
              <a:off x="3657600" y="392430"/>
              <a:ext cx="800100" cy="29718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zh-CN" sz="1100" kern="100">
                  <a:effectLst/>
                  <a:latin typeface="Times New Roman" panose="02020603050405020304" pitchFamily="18" charset="0"/>
                  <a:ea typeface="宋体" panose="02010600030101010101" pitchFamily="2" charset="-122"/>
                  <a:cs typeface="宋体" panose="02010600030101010101" pitchFamily="2" charset="-122"/>
                </a:rPr>
                <a:t>无效等价类</a:t>
              </a:r>
              <a:endParaRPr lang="zh-CN" sz="1400" kern="100">
                <a:effectLst/>
                <a:latin typeface="Times New Roman" panose="02020603050405020304" pitchFamily="18" charset="0"/>
                <a:ea typeface="宋体" panose="02010600030101010101" pitchFamily="2" charset="-122"/>
                <a:cs typeface="宋体" panose="02010600030101010101" pitchFamily="2" charset="-122"/>
              </a:endParaRPr>
            </a:p>
          </p:txBody>
        </p:sp>
        <p:sp>
          <p:nvSpPr>
            <p:cNvPr id="18" name="Text Box 63"/>
            <p:cNvSpPr txBox="1">
              <a:spLocks noChangeArrowheads="1"/>
            </p:cNvSpPr>
            <p:nvPr/>
          </p:nvSpPr>
          <p:spPr bwMode="auto">
            <a:xfrm>
              <a:off x="4572000" y="529590"/>
              <a:ext cx="457200" cy="297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100" kern="100">
                  <a:effectLst/>
                  <a:latin typeface="Times New Roman" panose="02020603050405020304" pitchFamily="18" charset="0"/>
                  <a:ea typeface="宋体" panose="02010600030101010101" pitchFamily="2" charset="-122"/>
                  <a:cs typeface="宋体" panose="02010600030101010101" pitchFamily="2" charset="-122"/>
                </a:rPr>
                <a:t>+</a:t>
              </a:r>
              <a:r>
                <a:rPr lang="zh-CN" sz="1100" kern="100">
                  <a:effectLst/>
                  <a:latin typeface="Times New Roman" panose="02020603050405020304" pitchFamily="18" charset="0"/>
                  <a:ea typeface="宋体" panose="02010600030101010101" pitchFamily="2" charset="-122"/>
                  <a:cs typeface="宋体" panose="02010600030101010101" pitchFamily="2" charset="-122"/>
                </a:rPr>
                <a:t>∞</a:t>
              </a:r>
              <a:endParaRPr lang="zh-CN" sz="1400" kern="100">
                <a:effectLst/>
                <a:latin typeface="Times New Roman" panose="02020603050405020304" pitchFamily="18" charset="0"/>
                <a:ea typeface="宋体" panose="02010600030101010101" pitchFamily="2" charset="-122"/>
                <a:cs typeface="宋体" panose="02010600030101010101" pitchFamily="2" charset="-122"/>
              </a:endParaRPr>
            </a:p>
          </p:txBody>
        </p:sp>
        <p:sp>
          <p:nvSpPr>
            <p:cNvPr id="19" name="Text Box 64"/>
            <p:cNvSpPr txBox="1">
              <a:spLocks noChangeArrowheads="1"/>
            </p:cNvSpPr>
            <p:nvPr/>
          </p:nvSpPr>
          <p:spPr bwMode="auto">
            <a:xfrm>
              <a:off x="0" y="529590"/>
              <a:ext cx="457200" cy="297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zh-CN" sz="1100" kern="100">
                  <a:effectLst/>
                  <a:latin typeface="Times New Roman" panose="02020603050405020304" pitchFamily="18" charset="0"/>
                  <a:ea typeface="宋体" panose="02010600030101010101" pitchFamily="2" charset="-122"/>
                  <a:cs typeface="宋体" panose="02010600030101010101" pitchFamily="2" charset="-122"/>
                </a:rPr>
                <a:t>－∞</a:t>
              </a:r>
              <a:endParaRPr lang="zh-CN" sz="1400" kern="100">
                <a:effectLst/>
                <a:latin typeface="Times New Roman" panose="02020603050405020304" pitchFamily="18" charset="0"/>
                <a:ea typeface="宋体" panose="02010600030101010101" pitchFamily="2" charset="-122"/>
                <a:cs typeface="宋体" panose="02010600030101010101" pitchFamily="2" charset="-122"/>
              </a:endParaRPr>
            </a:p>
          </p:txBody>
        </p:sp>
        <p:sp>
          <p:nvSpPr>
            <p:cNvPr id="20" name="Text Box 64"/>
            <p:cNvSpPr txBox="1">
              <a:spLocks noChangeArrowheads="1"/>
            </p:cNvSpPr>
            <p:nvPr/>
          </p:nvSpPr>
          <p:spPr bwMode="auto">
            <a:xfrm>
              <a:off x="76200" y="161924"/>
              <a:ext cx="381000" cy="296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b="1">
                  <a:effectLst/>
                  <a:latin typeface="Times New Roman" panose="02020603050405020304" pitchFamily="18" charset="0"/>
                  <a:ea typeface="宋体" panose="02010600030101010101" pitchFamily="2" charset="-122"/>
                  <a:cs typeface="宋体" panose="02010600030101010101" pitchFamily="2" charset="-122"/>
                </a:rPr>
                <a:t>a</a:t>
              </a:r>
              <a:endParaRPr lang="zh-CN">
                <a:effectLst/>
                <a:latin typeface="宋体" panose="02010600030101010101" pitchFamily="2" charset="-122"/>
                <a:ea typeface="宋体" panose="02010600030101010101" pitchFamily="2" charset="-122"/>
                <a:cs typeface="宋体" panose="02010600030101010101" pitchFamily="2" charset="-122"/>
              </a:endParaRPr>
            </a:p>
          </p:txBody>
        </p:sp>
        <p:sp>
          <p:nvSpPr>
            <p:cNvPr id="21" name="弧形 20"/>
            <p:cNvSpPr/>
            <p:nvPr/>
          </p:nvSpPr>
          <p:spPr>
            <a:xfrm rot="10800000" flipV="1">
              <a:off x="1600200" y="85724"/>
              <a:ext cx="1714500" cy="306706"/>
            </a:xfrm>
            <a:prstGeom prst="arc">
              <a:avLst>
                <a:gd name="adj1" fmla="val 10788187"/>
                <a:gd name="adj2" fmla="val 0"/>
              </a:avLst>
            </a:prstGeom>
          </p:spPr>
          <p:style>
            <a:lnRef idx="1">
              <a:schemeClr val="dk1"/>
            </a:lnRef>
            <a:fillRef idx="0">
              <a:schemeClr val="dk1"/>
            </a:fillRef>
            <a:effectRef idx="0">
              <a:schemeClr val="dk1"/>
            </a:effectRef>
            <a:fontRef idx="minor">
              <a:schemeClr val="tx1"/>
            </a:fontRef>
          </p:style>
          <p:txBody>
            <a:bodyPr rot="0" spcFirstLastPara="0" vert="horz" wrap="square" lIns="91440" tIns="45720" rIns="91440" bIns="45720" numCol="1" spcCol="0" rtlCol="0" fromWordArt="0" anchor="ctr" anchorCtr="0" forceAA="0" compatLnSpc="1">
              <a:noAutofit/>
            </a:bodyPr>
            <a:lstStyle/>
            <a:p>
              <a:endParaRPr lang="zh-CN" altLang="en-US" sz="2800"/>
            </a:p>
          </p:txBody>
        </p:sp>
        <p:sp>
          <p:nvSpPr>
            <p:cNvPr id="22" name="弧形 21"/>
            <p:cNvSpPr/>
            <p:nvPr/>
          </p:nvSpPr>
          <p:spPr>
            <a:xfrm rot="10800000" flipV="1">
              <a:off x="19050" y="85726"/>
              <a:ext cx="1581150" cy="306705"/>
            </a:xfrm>
            <a:prstGeom prst="arc">
              <a:avLst>
                <a:gd name="adj1" fmla="val 10788187"/>
                <a:gd name="adj2" fmla="val 17817219"/>
              </a:avLst>
            </a:prstGeom>
          </p:spPr>
          <p:style>
            <a:lnRef idx="1">
              <a:schemeClr val="dk1"/>
            </a:lnRef>
            <a:fillRef idx="0">
              <a:schemeClr val="dk1"/>
            </a:fillRef>
            <a:effectRef idx="0">
              <a:schemeClr val="dk1"/>
            </a:effectRef>
            <a:fontRef idx="minor">
              <a:schemeClr val="tx1"/>
            </a:fontRef>
          </p:style>
          <p:txBody>
            <a:bodyPr rot="0" spcFirstLastPara="0" vert="horz" wrap="square" lIns="91440" tIns="45720" rIns="91440" bIns="45720" numCol="1" spcCol="0" rtlCol="0" fromWordArt="0" anchor="ctr" anchorCtr="0" forceAA="0" compatLnSpc="1">
              <a:noAutofit/>
            </a:bodyPr>
            <a:lstStyle/>
            <a:p>
              <a:endParaRPr lang="zh-CN" altLang="en-US" sz="2800"/>
            </a:p>
          </p:txBody>
        </p:sp>
        <p:sp>
          <p:nvSpPr>
            <p:cNvPr id="23" name="弧形 22"/>
            <p:cNvSpPr/>
            <p:nvPr/>
          </p:nvSpPr>
          <p:spPr>
            <a:xfrm rot="10800000" flipV="1">
              <a:off x="3314700" y="84750"/>
              <a:ext cx="1714500" cy="306705"/>
            </a:xfrm>
            <a:prstGeom prst="arc">
              <a:avLst>
                <a:gd name="adj1" fmla="val 13197287"/>
                <a:gd name="adj2" fmla="val 0"/>
              </a:avLst>
            </a:prstGeom>
          </p:spPr>
          <p:style>
            <a:lnRef idx="1">
              <a:schemeClr val="dk1"/>
            </a:lnRef>
            <a:fillRef idx="0">
              <a:schemeClr val="dk1"/>
            </a:fillRef>
            <a:effectRef idx="0">
              <a:schemeClr val="dk1"/>
            </a:effectRef>
            <a:fontRef idx="minor">
              <a:schemeClr val="tx1"/>
            </a:fontRef>
          </p:style>
          <p:txBody>
            <a:bodyPr rot="0" spcFirstLastPara="0" vert="horz" wrap="square" lIns="91440" tIns="45720" rIns="91440" bIns="45720" numCol="1" spcCol="0" rtlCol="0" fromWordArt="0" anchor="ctr" anchorCtr="0" forceAA="0" compatLnSpc="1">
              <a:noAutofit/>
            </a:bodyPr>
            <a:lstStyle/>
            <a:p>
              <a:endParaRPr lang="zh-CN" altLang="en-US" sz="2800"/>
            </a:p>
          </p:txBody>
        </p:sp>
        <p:sp>
          <p:nvSpPr>
            <p:cNvPr id="24" name="Text Box 55"/>
            <p:cNvSpPr txBox="1">
              <a:spLocks noChangeArrowheads="1"/>
            </p:cNvSpPr>
            <p:nvPr/>
          </p:nvSpPr>
          <p:spPr bwMode="auto">
            <a:xfrm>
              <a:off x="2351700" y="83774"/>
              <a:ext cx="342900" cy="297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342900" lvl="0" indent="-342900" algn="just">
                <a:spcAft>
                  <a:spcPts val="0"/>
                </a:spcAft>
                <a:buFont typeface="+mj-ea"/>
                <a:buAutoNum type="circleNumDbPlain"/>
              </a:pPr>
              <a:r>
                <a:rPr lang="en-US">
                  <a:effectLst/>
                  <a:latin typeface="宋体" panose="02010600030101010101" pitchFamily="2" charset="-122"/>
                  <a:ea typeface="宋体" panose="02010600030101010101" pitchFamily="2" charset="-122"/>
                  <a:cs typeface="宋体" panose="02010600030101010101" pitchFamily="2" charset="-122"/>
                </a:rPr>
                <a:t> </a:t>
              </a:r>
              <a:endParaRPr lang="zh-CN">
                <a:effectLst/>
                <a:latin typeface="宋体" panose="02010600030101010101" pitchFamily="2" charset="-122"/>
                <a:ea typeface="宋体" panose="02010600030101010101" pitchFamily="2" charset="-122"/>
                <a:cs typeface="宋体" panose="02010600030101010101" pitchFamily="2" charset="-122"/>
              </a:endParaRPr>
            </a:p>
          </p:txBody>
        </p:sp>
        <p:sp>
          <p:nvSpPr>
            <p:cNvPr id="25" name="Text Box 55"/>
            <p:cNvSpPr txBox="1">
              <a:spLocks noChangeArrowheads="1"/>
            </p:cNvSpPr>
            <p:nvPr/>
          </p:nvSpPr>
          <p:spPr bwMode="auto">
            <a:xfrm>
              <a:off x="799125" y="65700"/>
              <a:ext cx="342900" cy="297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zh-CN" sz="1100">
                  <a:effectLst/>
                  <a:latin typeface="宋体" panose="02010600030101010101" pitchFamily="2" charset="-122"/>
                  <a:ea typeface="宋体" panose="02010600030101010101" pitchFamily="2" charset="-122"/>
                  <a:cs typeface="宋体" panose="02010600030101010101" pitchFamily="2" charset="-122"/>
                </a:rPr>
                <a:t>③</a:t>
              </a:r>
              <a:endParaRPr lang="zh-CN">
                <a:effectLst/>
                <a:latin typeface="宋体" panose="02010600030101010101" pitchFamily="2" charset="-122"/>
                <a:ea typeface="宋体" panose="02010600030101010101" pitchFamily="2" charset="-122"/>
                <a:cs typeface="宋体" panose="02010600030101010101" pitchFamily="2" charset="-122"/>
              </a:endParaRPr>
            </a:p>
          </p:txBody>
        </p:sp>
        <p:sp>
          <p:nvSpPr>
            <p:cNvPr id="26" name="Text Box 55"/>
            <p:cNvSpPr txBox="1">
              <a:spLocks noChangeArrowheads="1"/>
            </p:cNvSpPr>
            <p:nvPr/>
          </p:nvSpPr>
          <p:spPr bwMode="auto">
            <a:xfrm>
              <a:off x="3990000" y="65700"/>
              <a:ext cx="342900" cy="297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ja-JP" sz="1100">
                  <a:effectLst/>
                  <a:latin typeface="宋体" panose="02010600030101010101" pitchFamily="2" charset="-122"/>
                  <a:ea typeface="宋体" panose="02010600030101010101" pitchFamily="2" charset="-122"/>
                  <a:cs typeface="宋体" panose="02010600030101010101" pitchFamily="2" charset="-122"/>
                </a:rPr>
                <a:t>④</a:t>
              </a:r>
              <a:endParaRPr lang="zh-CN">
                <a:effectLst/>
                <a:latin typeface="宋体" panose="02010600030101010101" pitchFamily="2" charset="-122"/>
                <a:ea typeface="宋体" panose="02010600030101010101" pitchFamily="2" charset="-122"/>
                <a:cs typeface="宋体" panose="02010600030101010101" pitchFamily="2" charset="-122"/>
              </a:endParaRPr>
            </a:p>
          </p:txBody>
        </p:sp>
      </p:grpSp>
      <p:grpSp>
        <p:nvGrpSpPr>
          <p:cNvPr id="27" name="画布 59"/>
          <p:cNvGrpSpPr/>
          <p:nvPr/>
        </p:nvGrpSpPr>
        <p:grpSpPr>
          <a:xfrm>
            <a:off x="1622092" y="5213328"/>
            <a:ext cx="5900227" cy="1312016"/>
            <a:chOff x="0" y="0"/>
            <a:chExt cx="5029200" cy="878205"/>
          </a:xfrm>
        </p:grpSpPr>
        <p:sp>
          <p:nvSpPr>
            <p:cNvPr id="28" name="矩形 27"/>
            <p:cNvSpPr/>
            <p:nvPr/>
          </p:nvSpPr>
          <p:spPr>
            <a:xfrm>
              <a:off x="0" y="0"/>
              <a:ext cx="5029200" cy="878205"/>
            </a:xfrm>
            <a:prstGeom prst="rect">
              <a:avLst/>
            </a:prstGeom>
            <a:noFill/>
            <a:ln>
              <a:noFill/>
            </a:ln>
          </p:spPr>
        </p:sp>
        <p:cxnSp>
          <p:nvCxnSpPr>
            <p:cNvPr id="29" name="Line 52"/>
            <p:cNvCxnSpPr/>
            <p:nvPr/>
          </p:nvCxnSpPr>
          <p:spPr bwMode="auto">
            <a:xfrm>
              <a:off x="371475" y="332105"/>
              <a:ext cx="4543425" cy="0"/>
            </a:xfrm>
            <a:prstGeom prst="line">
              <a:avLst/>
            </a:prstGeom>
            <a:noFill/>
            <a:ln w="9525">
              <a:solidFill>
                <a:srgbClr val="000000"/>
              </a:solidFill>
              <a:round/>
            </a:ln>
            <a:extLst>
              <a:ext uri="{909E8E84-426E-40DD-AFC4-6F175D3DCCD1}">
                <a14:hiddenFill xmlns:a14="http://schemas.microsoft.com/office/drawing/2010/main">
                  <a:noFill/>
                </a14:hiddenFill>
              </a:ext>
            </a:extLst>
          </p:spPr>
        </p:cxnSp>
        <p:cxnSp>
          <p:nvCxnSpPr>
            <p:cNvPr id="30" name="Line 53"/>
            <p:cNvCxnSpPr/>
            <p:nvPr/>
          </p:nvCxnSpPr>
          <p:spPr bwMode="auto">
            <a:xfrm>
              <a:off x="1600200" y="231775"/>
              <a:ext cx="635" cy="396875"/>
            </a:xfrm>
            <a:prstGeom prst="line">
              <a:avLst/>
            </a:prstGeom>
            <a:noFill/>
            <a:ln w="9525">
              <a:solidFill>
                <a:srgbClr val="000000"/>
              </a:solidFill>
              <a:round/>
            </a:ln>
            <a:extLst>
              <a:ext uri="{909E8E84-426E-40DD-AFC4-6F175D3DCCD1}">
                <a14:hiddenFill xmlns:a14="http://schemas.microsoft.com/office/drawing/2010/main">
                  <a:noFill/>
                </a14:hiddenFill>
              </a:ext>
            </a:extLst>
          </p:spPr>
        </p:cxnSp>
        <p:cxnSp>
          <p:nvCxnSpPr>
            <p:cNvPr id="31" name="Line 54"/>
            <p:cNvCxnSpPr/>
            <p:nvPr/>
          </p:nvCxnSpPr>
          <p:spPr bwMode="auto">
            <a:xfrm>
              <a:off x="3314700" y="231775"/>
              <a:ext cx="635" cy="396875"/>
            </a:xfrm>
            <a:prstGeom prst="line">
              <a:avLst/>
            </a:prstGeom>
            <a:noFill/>
            <a:ln w="9525">
              <a:solidFill>
                <a:srgbClr val="000000"/>
              </a:solidFill>
              <a:round/>
            </a:ln>
            <a:extLst>
              <a:ext uri="{909E8E84-426E-40DD-AFC4-6F175D3DCCD1}">
                <a14:hiddenFill xmlns:a14="http://schemas.microsoft.com/office/drawing/2010/main">
                  <a:noFill/>
                </a14:hiddenFill>
              </a:ext>
            </a:extLst>
          </p:spPr>
        </p:cxnSp>
        <p:sp>
          <p:nvSpPr>
            <p:cNvPr id="32" name="Text Box 55"/>
            <p:cNvSpPr txBox="1">
              <a:spLocks noChangeArrowheads="1"/>
            </p:cNvSpPr>
            <p:nvPr/>
          </p:nvSpPr>
          <p:spPr bwMode="auto">
            <a:xfrm>
              <a:off x="1485900" y="571500"/>
              <a:ext cx="342900" cy="297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050" kern="100">
                  <a:effectLst/>
                  <a:latin typeface="Times New Roman" panose="02020603050405020304" pitchFamily="18" charset="0"/>
                  <a:ea typeface="宋体" panose="02010600030101010101" pitchFamily="2" charset="-122"/>
                  <a:cs typeface="宋体" panose="02010600030101010101" pitchFamily="2" charset="-122"/>
                </a:rPr>
                <a:t>1</a:t>
              </a:r>
              <a:endParaRPr lang="zh-CN" sz="1200" kern="100">
                <a:effectLst/>
                <a:latin typeface="Times New Roman" panose="02020603050405020304" pitchFamily="18" charset="0"/>
                <a:ea typeface="宋体" panose="02010600030101010101" pitchFamily="2" charset="-122"/>
                <a:cs typeface="宋体" panose="02010600030101010101" pitchFamily="2" charset="-122"/>
              </a:endParaRPr>
            </a:p>
          </p:txBody>
        </p:sp>
        <p:sp>
          <p:nvSpPr>
            <p:cNvPr id="33" name="Text Box 56"/>
            <p:cNvSpPr txBox="1">
              <a:spLocks noChangeArrowheads="1"/>
            </p:cNvSpPr>
            <p:nvPr/>
          </p:nvSpPr>
          <p:spPr bwMode="auto">
            <a:xfrm>
              <a:off x="3133725" y="581025"/>
              <a:ext cx="457200" cy="297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050" kern="100">
                  <a:effectLst/>
                  <a:latin typeface="Times New Roman" panose="02020603050405020304" pitchFamily="18" charset="0"/>
                  <a:ea typeface="宋体" panose="02010600030101010101" pitchFamily="2" charset="-122"/>
                  <a:cs typeface="宋体" panose="02010600030101010101" pitchFamily="2" charset="-122"/>
                </a:rPr>
                <a:t>50</a:t>
              </a:r>
              <a:endParaRPr lang="zh-CN" sz="1200" kern="100">
                <a:effectLst/>
                <a:latin typeface="Times New Roman" panose="02020603050405020304" pitchFamily="18" charset="0"/>
                <a:ea typeface="宋体" panose="02010600030101010101" pitchFamily="2" charset="-122"/>
                <a:cs typeface="宋体" panose="02010600030101010101" pitchFamily="2" charset="-122"/>
              </a:endParaRPr>
            </a:p>
          </p:txBody>
        </p:sp>
        <p:cxnSp>
          <p:nvCxnSpPr>
            <p:cNvPr id="34" name="Line 57"/>
            <p:cNvCxnSpPr/>
            <p:nvPr/>
          </p:nvCxnSpPr>
          <p:spPr bwMode="auto">
            <a:xfrm>
              <a:off x="1600200" y="529590"/>
              <a:ext cx="1714500" cy="0"/>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35" name="Line 58"/>
            <p:cNvCxnSpPr/>
            <p:nvPr/>
          </p:nvCxnSpPr>
          <p:spPr bwMode="auto">
            <a:xfrm>
              <a:off x="3314700" y="529590"/>
              <a:ext cx="1600200" cy="635"/>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36" name="Line 59"/>
            <p:cNvCxnSpPr/>
            <p:nvPr/>
          </p:nvCxnSpPr>
          <p:spPr bwMode="auto">
            <a:xfrm>
              <a:off x="114300" y="529590"/>
              <a:ext cx="1485900" cy="635"/>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sp>
          <p:nvSpPr>
            <p:cNvPr id="37" name="Text Box 60"/>
            <p:cNvSpPr txBox="1">
              <a:spLocks noChangeArrowheads="1"/>
            </p:cNvSpPr>
            <p:nvPr/>
          </p:nvSpPr>
          <p:spPr bwMode="auto">
            <a:xfrm>
              <a:off x="2057400" y="392430"/>
              <a:ext cx="800100" cy="29718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zh-CN" sz="1050" kern="100">
                  <a:effectLst/>
                  <a:latin typeface="Times New Roman" panose="02020603050405020304" pitchFamily="18" charset="0"/>
                  <a:ea typeface="宋体" panose="02010600030101010101" pitchFamily="2" charset="-122"/>
                  <a:cs typeface="宋体" panose="02010600030101010101" pitchFamily="2" charset="-122"/>
                </a:rPr>
                <a:t>有效等价类</a:t>
              </a:r>
              <a:endParaRPr lang="zh-CN" sz="1200" kern="100">
                <a:effectLst/>
                <a:latin typeface="Times New Roman" panose="02020603050405020304" pitchFamily="18" charset="0"/>
                <a:ea typeface="宋体" panose="02010600030101010101" pitchFamily="2" charset="-122"/>
                <a:cs typeface="宋体" panose="02010600030101010101" pitchFamily="2" charset="-122"/>
              </a:endParaRPr>
            </a:p>
          </p:txBody>
        </p:sp>
        <p:sp>
          <p:nvSpPr>
            <p:cNvPr id="38" name="Text Box 61"/>
            <p:cNvSpPr txBox="1">
              <a:spLocks noChangeArrowheads="1"/>
            </p:cNvSpPr>
            <p:nvPr/>
          </p:nvSpPr>
          <p:spPr bwMode="auto">
            <a:xfrm>
              <a:off x="457200" y="392430"/>
              <a:ext cx="800100" cy="29718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zh-CN" sz="1050" kern="100">
                  <a:effectLst/>
                  <a:latin typeface="Times New Roman" panose="02020603050405020304" pitchFamily="18" charset="0"/>
                  <a:ea typeface="宋体" panose="02010600030101010101" pitchFamily="2" charset="-122"/>
                  <a:cs typeface="宋体" panose="02010600030101010101" pitchFamily="2" charset="-122"/>
                </a:rPr>
                <a:t>无效等价类</a:t>
              </a:r>
              <a:endParaRPr lang="zh-CN" sz="1200" kern="100">
                <a:effectLst/>
                <a:latin typeface="Times New Roman" panose="02020603050405020304" pitchFamily="18" charset="0"/>
                <a:ea typeface="宋体" panose="02010600030101010101" pitchFamily="2" charset="-122"/>
                <a:cs typeface="宋体" panose="02010600030101010101" pitchFamily="2" charset="-122"/>
              </a:endParaRPr>
            </a:p>
          </p:txBody>
        </p:sp>
        <p:sp>
          <p:nvSpPr>
            <p:cNvPr id="39" name="Text Box 62"/>
            <p:cNvSpPr txBox="1">
              <a:spLocks noChangeArrowheads="1"/>
            </p:cNvSpPr>
            <p:nvPr/>
          </p:nvSpPr>
          <p:spPr bwMode="auto">
            <a:xfrm>
              <a:off x="3657600" y="392430"/>
              <a:ext cx="800100" cy="29718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zh-CN" sz="1050" kern="100">
                  <a:effectLst/>
                  <a:latin typeface="Times New Roman" panose="02020603050405020304" pitchFamily="18" charset="0"/>
                  <a:ea typeface="宋体" panose="02010600030101010101" pitchFamily="2" charset="-122"/>
                  <a:cs typeface="宋体" panose="02010600030101010101" pitchFamily="2" charset="-122"/>
                </a:rPr>
                <a:t>无效等价类</a:t>
              </a:r>
              <a:endParaRPr lang="zh-CN" sz="1200" kern="100">
                <a:effectLst/>
                <a:latin typeface="Times New Roman" panose="02020603050405020304" pitchFamily="18" charset="0"/>
                <a:ea typeface="宋体" panose="02010600030101010101" pitchFamily="2" charset="-122"/>
                <a:cs typeface="宋体" panose="02010600030101010101" pitchFamily="2" charset="-122"/>
              </a:endParaRPr>
            </a:p>
          </p:txBody>
        </p:sp>
        <p:sp>
          <p:nvSpPr>
            <p:cNvPr id="40" name="Text Box 63"/>
            <p:cNvSpPr txBox="1">
              <a:spLocks noChangeArrowheads="1"/>
            </p:cNvSpPr>
            <p:nvPr/>
          </p:nvSpPr>
          <p:spPr bwMode="auto">
            <a:xfrm>
              <a:off x="4572000" y="529590"/>
              <a:ext cx="457200" cy="297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050" kern="100">
                  <a:effectLst/>
                  <a:latin typeface="Times New Roman" panose="02020603050405020304" pitchFamily="18" charset="0"/>
                  <a:ea typeface="宋体" panose="02010600030101010101" pitchFamily="2" charset="-122"/>
                  <a:cs typeface="宋体" panose="02010600030101010101" pitchFamily="2" charset="-122"/>
                </a:rPr>
                <a:t>+</a:t>
              </a:r>
              <a:r>
                <a:rPr lang="zh-CN" sz="1050" kern="100">
                  <a:effectLst/>
                  <a:latin typeface="Times New Roman" panose="02020603050405020304" pitchFamily="18" charset="0"/>
                  <a:ea typeface="宋体" panose="02010600030101010101" pitchFamily="2" charset="-122"/>
                  <a:cs typeface="宋体" panose="02010600030101010101" pitchFamily="2" charset="-122"/>
                </a:rPr>
                <a:t>∞</a:t>
              </a:r>
              <a:endParaRPr lang="zh-CN" sz="1200" kern="100">
                <a:effectLst/>
                <a:latin typeface="Times New Roman" panose="02020603050405020304" pitchFamily="18" charset="0"/>
                <a:ea typeface="宋体" panose="02010600030101010101" pitchFamily="2" charset="-122"/>
                <a:cs typeface="宋体" panose="02010600030101010101" pitchFamily="2" charset="-122"/>
              </a:endParaRPr>
            </a:p>
          </p:txBody>
        </p:sp>
        <p:sp>
          <p:nvSpPr>
            <p:cNvPr id="41" name="Text Box 64"/>
            <p:cNvSpPr txBox="1">
              <a:spLocks noChangeArrowheads="1"/>
            </p:cNvSpPr>
            <p:nvPr/>
          </p:nvSpPr>
          <p:spPr bwMode="auto">
            <a:xfrm>
              <a:off x="0" y="529590"/>
              <a:ext cx="457200" cy="297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zh-CN" sz="1050" kern="100">
                  <a:effectLst/>
                  <a:latin typeface="Times New Roman" panose="02020603050405020304" pitchFamily="18" charset="0"/>
                  <a:ea typeface="宋体" panose="02010600030101010101" pitchFamily="2" charset="-122"/>
                  <a:cs typeface="宋体" panose="02010600030101010101" pitchFamily="2" charset="-122"/>
                </a:rPr>
                <a:t>－∞</a:t>
              </a:r>
              <a:endParaRPr lang="zh-CN" sz="1200" kern="100">
                <a:effectLst/>
                <a:latin typeface="Times New Roman" panose="02020603050405020304" pitchFamily="18" charset="0"/>
                <a:ea typeface="宋体" panose="02010600030101010101" pitchFamily="2" charset="-122"/>
                <a:cs typeface="宋体" panose="02010600030101010101" pitchFamily="2" charset="-122"/>
              </a:endParaRPr>
            </a:p>
          </p:txBody>
        </p:sp>
        <p:sp>
          <p:nvSpPr>
            <p:cNvPr id="42" name="Text Box 64"/>
            <p:cNvSpPr txBox="1">
              <a:spLocks noChangeArrowheads="1"/>
            </p:cNvSpPr>
            <p:nvPr/>
          </p:nvSpPr>
          <p:spPr bwMode="auto">
            <a:xfrm>
              <a:off x="76200" y="161924"/>
              <a:ext cx="381000" cy="296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600" b="1">
                  <a:effectLst/>
                  <a:latin typeface="Times New Roman" panose="02020603050405020304" pitchFamily="18" charset="0"/>
                  <a:ea typeface="宋体" panose="02010600030101010101" pitchFamily="2" charset="-122"/>
                  <a:cs typeface="宋体" panose="02010600030101010101" pitchFamily="2" charset="-122"/>
                </a:rPr>
                <a:t>b</a:t>
              </a:r>
              <a:endParaRPr lang="zh-CN" sz="1600">
                <a:effectLst/>
                <a:latin typeface="宋体" panose="02010600030101010101" pitchFamily="2" charset="-122"/>
                <a:ea typeface="宋体" panose="02010600030101010101" pitchFamily="2" charset="-122"/>
                <a:cs typeface="宋体" panose="02010600030101010101" pitchFamily="2" charset="-122"/>
              </a:endParaRPr>
            </a:p>
          </p:txBody>
        </p:sp>
        <p:sp>
          <p:nvSpPr>
            <p:cNvPr id="43" name="弧形 42"/>
            <p:cNvSpPr/>
            <p:nvPr/>
          </p:nvSpPr>
          <p:spPr>
            <a:xfrm rot="10800000" flipV="1">
              <a:off x="1600200" y="85724"/>
              <a:ext cx="1714500" cy="306706"/>
            </a:xfrm>
            <a:prstGeom prst="arc">
              <a:avLst>
                <a:gd name="adj1" fmla="val 10788187"/>
                <a:gd name="adj2" fmla="val 0"/>
              </a:avLst>
            </a:prstGeom>
          </p:spPr>
          <p:style>
            <a:lnRef idx="1">
              <a:schemeClr val="dk1"/>
            </a:lnRef>
            <a:fillRef idx="0">
              <a:schemeClr val="dk1"/>
            </a:fillRef>
            <a:effectRef idx="0">
              <a:schemeClr val="dk1"/>
            </a:effectRef>
            <a:fontRef idx="minor">
              <a:schemeClr val="tx1"/>
            </a:fontRef>
          </p:style>
          <p:txBody>
            <a:bodyPr rot="0" spcFirstLastPara="0" vert="horz" wrap="square" lIns="91440" tIns="45720" rIns="91440" bIns="45720" numCol="1" spcCol="0" rtlCol="0" fromWordArt="0" anchor="ctr" anchorCtr="0" forceAA="0" compatLnSpc="1">
              <a:noAutofit/>
            </a:bodyPr>
            <a:lstStyle/>
            <a:p>
              <a:endParaRPr lang="zh-CN" altLang="en-US" sz="2400"/>
            </a:p>
          </p:txBody>
        </p:sp>
        <p:sp>
          <p:nvSpPr>
            <p:cNvPr id="44" name="弧形 43"/>
            <p:cNvSpPr/>
            <p:nvPr/>
          </p:nvSpPr>
          <p:spPr>
            <a:xfrm rot="10800000" flipV="1">
              <a:off x="19050" y="85726"/>
              <a:ext cx="1581150" cy="306705"/>
            </a:xfrm>
            <a:prstGeom prst="arc">
              <a:avLst>
                <a:gd name="adj1" fmla="val 10788187"/>
                <a:gd name="adj2" fmla="val 17817219"/>
              </a:avLst>
            </a:prstGeom>
          </p:spPr>
          <p:style>
            <a:lnRef idx="1">
              <a:schemeClr val="dk1"/>
            </a:lnRef>
            <a:fillRef idx="0">
              <a:schemeClr val="dk1"/>
            </a:fillRef>
            <a:effectRef idx="0">
              <a:schemeClr val="dk1"/>
            </a:effectRef>
            <a:fontRef idx="minor">
              <a:schemeClr val="tx1"/>
            </a:fontRef>
          </p:style>
          <p:txBody>
            <a:bodyPr rot="0" spcFirstLastPara="0" vert="horz" wrap="square" lIns="91440" tIns="45720" rIns="91440" bIns="45720" numCol="1" spcCol="0" rtlCol="0" fromWordArt="0" anchor="ctr" anchorCtr="0" forceAA="0" compatLnSpc="1">
              <a:noAutofit/>
            </a:bodyPr>
            <a:lstStyle/>
            <a:p>
              <a:endParaRPr lang="zh-CN" altLang="en-US" sz="2400"/>
            </a:p>
          </p:txBody>
        </p:sp>
        <p:sp>
          <p:nvSpPr>
            <p:cNvPr id="45" name="弧形 44"/>
            <p:cNvSpPr/>
            <p:nvPr/>
          </p:nvSpPr>
          <p:spPr>
            <a:xfrm rot="10800000" flipV="1">
              <a:off x="3314700" y="84750"/>
              <a:ext cx="1714500" cy="306705"/>
            </a:xfrm>
            <a:prstGeom prst="arc">
              <a:avLst>
                <a:gd name="adj1" fmla="val 13197287"/>
                <a:gd name="adj2" fmla="val 0"/>
              </a:avLst>
            </a:prstGeom>
          </p:spPr>
          <p:style>
            <a:lnRef idx="1">
              <a:schemeClr val="dk1"/>
            </a:lnRef>
            <a:fillRef idx="0">
              <a:schemeClr val="dk1"/>
            </a:fillRef>
            <a:effectRef idx="0">
              <a:schemeClr val="dk1"/>
            </a:effectRef>
            <a:fontRef idx="minor">
              <a:schemeClr val="tx1"/>
            </a:fontRef>
          </p:style>
          <p:txBody>
            <a:bodyPr rot="0" spcFirstLastPara="0" vert="horz" wrap="square" lIns="91440" tIns="45720" rIns="91440" bIns="45720" numCol="1" spcCol="0" rtlCol="0" fromWordArt="0" anchor="ctr" anchorCtr="0" forceAA="0" compatLnSpc="1">
              <a:noAutofit/>
            </a:bodyPr>
            <a:lstStyle/>
            <a:p>
              <a:endParaRPr lang="zh-CN" altLang="en-US" sz="2400"/>
            </a:p>
          </p:txBody>
        </p:sp>
        <p:sp>
          <p:nvSpPr>
            <p:cNvPr id="46" name="Text Box 55"/>
            <p:cNvSpPr txBox="1">
              <a:spLocks noChangeArrowheads="1"/>
            </p:cNvSpPr>
            <p:nvPr/>
          </p:nvSpPr>
          <p:spPr bwMode="auto">
            <a:xfrm>
              <a:off x="2351700" y="83774"/>
              <a:ext cx="342900" cy="297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zh-CN" sz="1600">
                  <a:effectLst/>
                  <a:latin typeface="宋体" panose="02010600030101010101" pitchFamily="2" charset="-122"/>
                  <a:ea typeface="宋体" panose="02010600030101010101" pitchFamily="2" charset="-122"/>
                  <a:cs typeface="宋体" panose="02010600030101010101" pitchFamily="2" charset="-122"/>
                </a:rPr>
                <a:t>②</a:t>
              </a:r>
              <a:endParaRPr lang="zh-CN" sz="1600">
                <a:effectLst/>
                <a:latin typeface="宋体" panose="02010600030101010101" pitchFamily="2" charset="-122"/>
                <a:ea typeface="宋体" panose="02010600030101010101" pitchFamily="2" charset="-122"/>
                <a:cs typeface="宋体" panose="02010600030101010101" pitchFamily="2" charset="-122"/>
              </a:endParaRPr>
            </a:p>
          </p:txBody>
        </p:sp>
        <p:sp>
          <p:nvSpPr>
            <p:cNvPr id="47" name="Text Box 55"/>
            <p:cNvSpPr txBox="1">
              <a:spLocks noChangeArrowheads="1"/>
            </p:cNvSpPr>
            <p:nvPr/>
          </p:nvSpPr>
          <p:spPr bwMode="auto">
            <a:xfrm>
              <a:off x="799125" y="65700"/>
              <a:ext cx="342900" cy="297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zh-CN" sz="1050">
                  <a:effectLst/>
                  <a:latin typeface="宋体" panose="02010600030101010101" pitchFamily="2" charset="-122"/>
                  <a:ea typeface="宋体" panose="02010600030101010101" pitchFamily="2" charset="-122"/>
                  <a:cs typeface="宋体" panose="02010600030101010101" pitchFamily="2" charset="-122"/>
                </a:rPr>
                <a:t>⑤</a:t>
              </a:r>
              <a:endParaRPr lang="zh-CN" sz="1600">
                <a:effectLst/>
                <a:latin typeface="宋体" panose="02010600030101010101" pitchFamily="2" charset="-122"/>
                <a:ea typeface="宋体" panose="02010600030101010101" pitchFamily="2" charset="-122"/>
                <a:cs typeface="宋体" panose="02010600030101010101" pitchFamily="2" charset="-122"/>
              </a:endParaRPr>
            </a:p>
          </p:txBody>
        </p:sp>
        <p:sp>
          <p:nvSpPr>
            <p:cNvPr id="48" name="Text Box 55"/>
            <p:cNvSpPr txBox="1">
              <a:spLocks noChangeArrowheads="1"/>
            </p:cNvSpPr>
            <p:nvPr/>
          </p:nvSpPr>
          <p:spPr bwMode="auto">
            <a:xfrm>
              <a:off x="3990000" y="65700"/>
              <a:ext cx="342900" cy="297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zh-CN" sz="1050">
                  <a:effectLst/>
                  <a:latin typeface="宋体" panose="02010600030101010101" pitchFamily="2" charset="-122"/>
                  <a:ea typeface="宋体" panose="02010600030101010101" pitchFamily="2" charset="-122"/>
                  <a:cs typeface="宋体" panose="02010600030101010101" pitchFamily="2" charset="-122"/>
                </a:rPr>
                <a:t>⑥</a:t>
              </a:r>
              <a:endParaRPr lang="zh-CN" sz="1600">
                <a:effectLst/>
                <a:latin typeface="宋体" panose="02010600030101010101" pitchFamily="2" charset="-122"/>
                <a:ea typeface="宋体" panose="02010600030101010101" pitchFamily="2" charset="-122"/>
                <a:cs typeface="宋体" panose="02010600030101010101" pitchFamily="2" charset="-122"/>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30000"/>
              </a:lnSpc>
            </a:pPr>
            <a:r>
              <a:rPr lang="zh-CN" altLang="zh-CN" sz="2400" dirty="0">
                <a:latin typeface="+mn-ea"/>
              </a:rPr>
              <a:t>最后，设计足够多的测试用例来覆盖所有的等价类，包括有效等价类和无效等价类。</a:t>
            </a:r>
            <a:endParaRPr lang="zh-CN" altLang="zh-CN" sz="2400" dirty="0">
              <a:latin typeface="+mn-ea"/>
            </a:endParaRPr>
          </a:p>
          <a:p>
            <a:pPr>
              <a:lnSpc>
                <a:spcPct val="130000"/>
              </a:lnSpc>
            </a:pPr>
            <a:r>
              <a:rPr lang="zh-CN" altLang="zh-CN" sz="2400" dirty="0">
                <a:latin typeface="+mn-ea"/>
              </a:rPr>
              <a:t>覆盖有效等价类的法则是“一次尽可能多地覆盖尚未被覆盖的有效等价类”，所以设计测试用例如下：</a:t>
            </a:r>
            <a:endParaRPr lang="zh-CN" altLang="zh-CN" sz="2400" dirty="0">
              <a:latin typeface="+mn-ea"/>
            </a:endParaRPr>
          </a:p>
          <a:p>
            <a:pPr lvl="1">
              <a:lnSpc>
                <a:spcPct val="130000"/>
              </a:lnSpc>
            </a:pPr>
            <a:r>
              <a:rPr lang="en-US" altLang="zh-CN" sz="2000" dirty="0">
                <a:latin typeface="+mn-ea"/>
              </a:rPr>
              <a:t>1</a:t>
            </a:r>
            <a:r>
              <a:rPr lang="zh-CN" altLang="zh-CN" sz="2000" dirty="0">
                <a:latin typeface="+mn-ea"/>
              </a:rPr>
              <a:t>：（</a:t>
            </a:r>
            <a:r>
              <a:rPr lang="en-US" altLang="zh-CN" sz="2000" dirty="0">
                <a:latin typeface="+mn-ea"/>
              </a:rPr>
              <a:t>10</a:t>
            </a:r>
            <a:r>
              <a:rPr lang="zh-CN" altLang="zh-CN" sz="2000" dirty="0">
                <a:latin typeface="+mn-ea"/>
              </a:rPr>
              <a:t>，</a:t>
            </a:r>
            <a:r>
              <a:rPr lang="en-US" altLang="zh-CN" sz="2000" dirty="0">
                <a:latin typeface="+mn-ea"/>
              </a:rPr>
              <a:t>10</a:t>
            </a:r>
            <a:r>
              <a:rPr lang="zh-CN" altLang="zh-CN" sz="2000" dirty="0">
                <a:latin typeface="+mn-ea"/>
              </a:rPr>
              <a:t>）</a:t>
            </a:r>
            <a:r>
              <a:rPr lang="en-US" altLang="zh-CN" sz="2000" dirty="0">
                <a:latin typeface="+mn-ea"/>
              </a:rPr>
              <a:t>——&gt;20   </a:t>
            </a:r>
            <a:endParaRPr lang="zh-CN" altLang="zh-CN" sz="2000" dirty="0">
              <a:latin typeface="+mn-ea"/>
            </a:endParaRPr>
          </a:p>
          <a:p>
            <a:pPr lvl="1">
              <a:lnSpc>
                <a:spcPct val="130000"/>
              </a:lnSpc>
            </a:pPr>
            <a:r>
              <a:rPr lang="zh-CN" altLang="zh-CN" sz="2000" dirty="0">
                <a:latin typeface="+mn-ea"/>
              </a:rPr>
              <a:t>注：格式为（</a:t>
            </a:r>
            <a:r>
              <a:rPr lang="en-US" altLang="zh-CN" sz="2000" dirty="0">
                <a:latin typeface="+mn-ea"/>
              </a:rPr>
              <a:t>a</a:t>
            </a:r>
            <a:r>
              <a:rPr lang="zh-CN" altLang="zh-CN" sz="2000" dirty="0">
                <a:latin typeface="+mn-ea"/>
              </a:rPr>
              <a:t>的值，</a:t>
            </a:r>
            <a:r>
              <a:rPr lang="en-US" altLang="zh-CN" sz="2000" dirty="0">
                <a:latin typeface="+mn-ea"/>
              </a:rPr>
              <a:t>b</a:t>
            </a:r>
            <a:r>
              <a:rPr lang="zh-CN" altLang="zh-CN" sz="2000" dirty="0">
                <a:latin typeface="+mn-ea"/>
              </a:rPr>
              <a:t>的值）</a:t>
            </a:r>
            <a:r>
              <a:rPr lang="en-US" altLang="zh-CN" sz="2000" dirty="0">
                <a:latin typeface="+mn-ea"/>
              </a:rPr>
              <a:t>——&gt;</a:t>
            </a:r>
            <a:r>
              <a:rPr lang="zh-CN" altLang="zh-CN" sz="2000" dirty="0">
                <a:latin typeface="+mn-ea"/>
              </a:rPr>
              <a:t>预期结果</a:t>
            </a:r>
            <a:endParaRPr lang="zh-CN" altLang="zh-CN" sz="2000" dirty="0">
              <a:latin typeface="+mn-ea"/>
            </a:endParaRPr>
          </a:p>
          <a:p>
            <a:pPr>
              <a:lnSpc>
                <a:spcPct val="130000"/>
              </a:lnSpc>
            </a:pPr>
            <a:r>
              <a:rPr lang="zh-CN" altLang="zh-CN" sz="2400" dirty="0">
                <a:latin typeface="+mn-ea"/>
              </a:rPr>
              <a:t>“测试用例</a:t>
            </a:r>
            <a:r>
              <a:rPr lang="en-US" altLang="zh-CN" sz="2400" dirty="0">
                <a:latin typeface="+mn-ea"/>
              </a:rPr>
              <a:t>1</a:t>
            </a:r>
            <a:r>
              <a:rPr lang="zh-CN" altLang="zh-CN" sz="2400" dirty="0">
                <a:latin typeface="+mn-ea"/>
              </a:rPr>
              <a:t>”把编号为①和②的有效等价类都覆盖了，所以，设计测试用例覆盖所有的有效等价类的任务已经完成了，接着就是要设计足够多的测试用例来覆盖所有的无效等价类。</a:t>
            </a:r>
            <a:endParaRPr lang="zh-CN" altLang="zh-CN" sz="2400" dirty="0">
              <a:latin typeface="+mn-ea"/>
            </a:endParaRPr>
          </a:p>
          <a:p>
            <a:endParaRPr lang="zh-CN" altLang="zh-CN" sz="2400" dirty="0">
              <a:latin typeface="+mn-e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40000"/>
              </a:lnSpc>
            </a:pPr>
            <a:r>
              <a:rPr lang="zh-CN" altLang="zh-CN" sz="2000" dirty="0"/>
              <a:t>覆盖无效等价类的法则是“一次只能覆盖一个尚未被覆盖的无效等价类（其他的输入数据取正常值）”，所以设计测试用例如下：</a:t>
            </a:r>
            <a:endParaRPr lang="zh-CN" altLang="zh-CN" sz="2000" dirty="0"/>
          </a:p>
          <a:p>
            <a:pPr lvl="1">
              <a:lnSpc>
                <a:spcPct val="140000"/>
              </a:lnSpc>
            </a:pPr>
            <a:r>
              <a:rPr lang="en-US" altLang="zh-CN" sz="1800" dirty="0"/>
              <a:t>2</a:t>
            </a:r>
            <a:r>
              <a:rPr lang="zh-CN" altLang="zh-CN" sz="1800" dirty="0"/>
              <a:t>：（</a:t>
            </a:r>
            <a:r>
              <a:rPr lang="en-US" altLang="zh-CN" sz="1800" dirty="0"/>
              <a:t>-10</a:t>
            </a:r>
            <a:r>
              <a:rPr lang="zh-CN" altLang="zh-CN" sz="1800" dirty="0"/>
              <a:t>，</a:t>
            </a:r>
            <a:r>
              <a:rPr lang="en-US" altLang="zh-CN" sz="1800" dirty="0"/>
              <a:t>10</a:t>
            </a:r>
            <a:r>
              <a:rPr lang="zh-CN" altLang="zh-CN" sz="1800" dirty="0"/>
              <a:t>）</a:t>
            </a:r>
            <a:r>
              <a:rPr lang="en-US" altLang="zh-CN" sz="1800" dirty="0"/>
              <a:t>——&gt;</a:t>
            </a:r>
            <a:r>
              <a:rPr lang="zh-CN" altLang="zh-CN" sz="1800" dirty="0"/>
              <a:t>无效的输入。（覆盖无效等价类③）</a:t>
            </a:r>
            <a:endParaRPr lang="zh-CN" altLang="zh-CN" sz="1800" dirty="0"/>
          </a:p>
          <a:p>
            <a:pPr lvl="1">
              <a:lnSpc>
                <a:spcPct val="140000"/>
              </a:lnSpc>
            </a:pPr>
            <a:r>
              <a:rPr lang="en-US" altLang="zh-CN" sz="1800" dirty="0"/>
              <a:t>3</a:t>
            </a:r>
            <a:r>
              <a:rPr lang="zh-CN" altLang="zh-CN" sz="1800" dirty="0"/>
              <a:t>：（</a:t>
            </a:r>
            <a:r>
              <a:rPr lang="en-US" altLang="zh-CN" sz="1800" dirty="0"/>
              <a:t>100</a:t>
            </a:r>
            <a:r>
              <a:rPr lang="zh-CN" altLang="zh-CN" sz="1800" dirty="0"/>
              <a:t>，</a:t>
            </a:r>
            <a:r>
              <a:rPr lang="en-US" altLang="zh-CN" sz="1800" dirty="0"/>
              <a:t>10</a:t>
            </a:r>
            <a:r>
              <a:rPr lang="zh-CN" altLang="zh-CN" sz="1800" dirty="0"/>
              <a:t>）</a:t>
            </a:r>
            <a:r>
              <a:rPr lang="en-US" altLang="zh-CN" sz="1800" dirty="0"/>
              <a:t>——&gt;</a:t>
            </a:r>
            <a:r>
              <a:rPr lang="zh-CN" altLang="zh-CN" sz="1800" dirty="0"/>
              <a:t>无效的输入。（覆盖无效等价类④）</a:t>
            </a:r>
            <a:endParaRPr lang="zh-CN" altLang="zh-CN" sz="1800" dirty="0"/>
          </a:p>
          <a:p>
            <a:pPr lvl="1">
              <a:lnSpc>
                <a:spcPct val="140000"/>
              </a:lnSpc>
            </a:pPr>
            <a:r>
              <a:rPr lang="en-US" altLang="zh-CN" sz="1800" dirty="0"/>
              <a:t>4</a:t>
            </a:r>
            <a:r>
              <a:rPr lang="zh-CN" altLang="zh-CN" sz="1800" dirty="0"/>
              <a:t>：（</a:t>
            </a:r>
            <a:r>
              <a:rPr lang="en-US" altLang="zh-CN" sz="1800" dirty="0"/>
              <a:t>10</a:t>
            </a:r>
            <a:r>
              <a:rPr lang="zh-CN" altLang="zh-CN" sz="1800" dirty="0"/>
              <a:t>，</a:t>
            </a:r>
            <a:r>
              <a:rPr lang="en-US" altLang="zh-CN" sz="1800" dirty="0"/>
              <a:t>-10</a:t>
            </a:r>
            <a:r>
              <a:rPr lang="zh-CN" altLang="zh-CN" sz="1800" dirty="0"/>
              <a:t>）</a:t>
            </a:r>
            <a:r>
              <a:rPr lang="en-US" altLang="zh-CN" sz="1800" dirty="0"/>
              <a:t>——&gt;</a:t>
            </a:r>
            <a:r>
              <a:rPr lang="zh-CN" altLang="zh-CN" sz="1800" dirty="0"/>
              <a:t>无效的输入。（覆盖无效等价类⑤）</a:t>
            </a:r>
            <a:endParaRPr lang="zh-CN" altLang="zh-CN" sz="1800" dirty="0"/>
          </a:p>
          <a:p>
            <a:pPr lvl="1">
              <a:lnSpc>
                <a:spcPct val="140000"/>
              </a:lnSpc>
            </a:pPr>
            <a:r>
              <a:rPr lang="en-US" altLang="zh-CN" sz="1800" dirty="0"/>
              <a:t>5</a:t>
            </a:r>
            <a:r>
              <a:rPr lang="zh-CN" altLang="zh-CN" sz="1800" dirty="0"/>
              <a:t>：（</a:t>
            </a:r>
            <a:r>
              <a:rPr lang="en-US" altLang="zh-CN" sz="1800" dirty="0"/>
              <a:t>10</a:t>
            </a:r>
            <a:r>
              <a:rPr lang="zh-CN" altLang="zh-CN" sz="1800" dirty="0"/>
              <a:t>，</a:t>
            </a:r>
            <a:r>
              <a:rPr lang="en-US" altLang="zh-CN" sz="1800" dirty="0"/>
              <a:t>100</a:t>
            </a:r>
            <a:r>
              <a:rPr lang="zh-CN" altLang="zh-CN" sz="1800" dirty="0"/>
              <a:t>）</a:t>
            </a:r>
            <a:r>
              <a:rPr lang="en-US" altLang="zh-CN" sz="1800" dirty="0"/>
              <a:t>——&gt;</a:t>
            </a:r>
            <a:r>
              <a:rPr lang="zh-CN" altLang="zh-CN" sz="1800" dirty="0"/>
              <a:t>无效的输入。（覆盖无效等价类⑥）</a:t>
            </a:r>
            <a:endParaRPr lang="zh-CN" altLang="zh-CN" sz="1800" dirty="0"/>
          </a:p>
          <a:p>
            <a:pPr>
              <a:lnSpc>
                <a:spcPct val="140000"/>
              </a:lnSpc>
            </a:pPr>
            <a:r>
              <a:rPr lang="zh-CN" altLang="zh-CN" sz="2000" dirty="0"/>
              <a:t>“测试用例</a:t>
            </a:r>
            <a:r>
              <a:rPr lang="en-US" altLang="zh-CN" sz="2000" dirty="0"/>
              <a:t>2</a:t>
            </a:r>
            <a:r>
              <a:rPr lang="zh-CN" altLang="zh-CN" sz="2000" dirty="0"/>
              <a:t>、</a:t>
            </a:r>
            <a:r>
              <a:rPr lang="en-US" altLang="zh-CN" sz="2000" dirty="0"/>
              <a:t>3</a:t>
            </a:r>
            <a:r>
              <a:rPr lang="zh-CN" altLang="zh-CN" sz="2000" dirty="0"/>
              <a:t>、</a:t>
            </a:r>
            <a:r>
              <a:rPr lang="en-US" altLang="zh-CN" sz="2000" dirty="0"/>
              <a:t>4</a:t>
            </a:r>
            <a:r>
              <a:rPr lang="zh-CN" altLang="zh-CN" sz="2000" dirty="0"/>
              <a:t>、</a:t>
            </a:r>
            <a:r>
              <a:rPr lang="en-US" altLang="zh-CN" sz="2000" dirty="0"/>
              <a:t>5</a:t>
            </a:r>
            <a:r>
              <a:rPr lang="zh-CN" altLang="zh-CN" sz="2000" dirty="0"/>
              <a:t>”把所有的无效等价类也覆盖了，所以，设计测试用例覆盖所有的等价类的任务也就全部完成了。</a:t>
            </a:r>
            <a:endParaRPr lang="zh-CN" altLang="zh-CN" sz="2000" dirty="0"/>
          </a:p>
          <a:p>
            <a:endParaRPr lang="zh-CN" altLang="zh-CN" sz="20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a:t>归结为如下</a:t>
            </a:r>
            <a:r>
              <a:rPr lang="en-US" altLang="zh-CN" dirty="0"/>
              <a:t>8</a:t>
            </a:r>
            <a:r>
              <a:rPr lang="zh-CN" altLang="zh-CN" dirty="0"/>
              <a:t>个条件：</a:t>
            </a:r>
            <a:endParaRPr lang="zh-CN" altLang="zh-CN" dirty="0"/>
          </a:p>
          <a:p>
            <a:endParaRPr lang="zh-CN" altLang="en-US" dirty="0"/>
          </a:p>
        </p:txBody>
      </p:sp>
      <p:sp>
        <p:nvSpPr>
          <p:cNvPr id="3" name="标题 2"/>
          <p:cNvSpPr>
            <a:spLocks noGrp="1"/>
          </p:cNvSpPr>
          <p:nvPr>
            <p:ph type="title"/>
          </p:nvPr>
        </p:nvSpPr>
        <p:spPr/>
        <p:txBody>
          <a:bodyPr/>
          <a:lstStyle/>
          <a:p>
            <a:r>
              <a:rPr lang="zh-CN" altLang="zh-CN" sz="2400" dirty="0"/>
              <a:t>四、针对三角形问题，使用等价类划分方法设计</a:t>
            </a:r>
            <a:r>
              <a:rPr lang="zh-CN" altLang="zh-CN" sz="2400" dirty="0" smtClean="0"/>
              <a:t>测试用例</a:t>
            </a:r>
            <a:endParaRPr lang="zh-CN" altLang="en-US" dirty="0"/>
          </a:p>
        </p:txBody>
      </p:sp>
      <p:sp>
        <p:nvSpPr>
          <p:cNvPr id="4" name="文本框 27"/>
          <p:cNvSpPr txBox="1">
            <a:spLocks noChangeArrowheads="1"/>
          </p:cNvSpPr>
          <p:nvPr/>
        </p:nvSpPr>
        <p:spPr bwMode="auto">
          <a:xfrm>
            <a:off x="2483768" y="2063614"/>
            <a:ext cx="6410845" cy="324036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just" defTabSz="914400" rtl="0" eaLnBrk="0" fontAlgn="base" latinLnBrk="0" hangingPunct="0">
              <a:lnSpc>
                <a:spcPct val="104000"/>
              </a:lnSpc>
              <a:spcBef>
                <a:spcPct val="0"/>
              </a:spcBef>
              <a:spcAft>
                <a:spcPct val="0"/>
              </a:spcAft>
              <a:buClrTx/>
              <a:buSzTx/>
              <a:buFontTx/>
              <a:buNone/>
            </a:pPr>
            <a:r>
              <a:rPr kumimoji="0" lang="en-US" altLang="zh-CN"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rPr>
              <a:t>C1</a:t>
            </a:r>
            <a:r>
              <a:rPr kumimoji="0" lang="zh-CN" altLang="en-US"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rPr>
              <a:t>：</a:t>
            </a:r>
            <a:r>
              <a:rPr kumimoji="0" lang="en-US" altLang="zh-CN"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rPr>
              <a:t>3</a:t>
            </a:r>
            <a:r>
              <a:rPr kumimoji="0" lang="zh-CN" altLang="en-US"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rPr>
              <a:t>边为整数</a:t>
            </a:r>
            <a:endParaRPr kumimoji="0" lang="zh-CN" altLang="en-US"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endParaRPr>
          </a:p>
          <a:p>
            <a:pPr marL="0" marR="0" lvl="0" indent="0" algn="just" defTabSz="914400" rtl="0" eaLnBrk="0" fontAlgn="base" latinLnBrk="0" hangingPunct="0">
              <a:lnSpc>
                <a:spcPct val="104000"/>
              </a:lnSpc>
              <a:spcBef>
                <a:spcPct val="0"/>
              </a:spcBef>
              <a:spcAft>
                <a:spcPct val="0"/>
              </a:spcAft>
              <a:buClrTx/>
              <a:buSzTx/>
              <a:buFontTx/>
              <a:buNone/>
            </a:pPr>
            <a:r>
              <a:rPr kumimoji="0" lang="en-US" altLang="zh-CN"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rPr>
              <a:t>C2</a:t>
            </a:r>
            <a:r>
              <a:rPr kumimoji="0" lang="zh-CN" altLang="en-US"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rPr>
              <a:t>：输入的是</a:t>
            </a:r>
            <a:r>
              <a:rPr kumimoji="0" lang="en-US" altLang="zh-CN"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rPr>
              <a:t>3</a:t>
            </a:r>
            <a:r>
              <a:rPr kumimoji="0" lang="zh-CN" altLang="en-US"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rPr>
              <a:t>条边</a:t>
            </a:r>
            <a:endParaRPr kumimoji="0" lang="zh-CN" altLang="en-US" sz="2400" b="0" i="0" u="none" strike="noStrike" cap="none" normalizeH="0" baseline="0" dirty="0" smtClean="0">
              <a:ln>
                <a:noFill/>
              </a:ln>
              <a:solidFill>
                <a:schemeClr val="tx1"/>
              </a:solidFill>
              <a:effectLst/>
              <a:latin typeface="Times New Roman" panose="02020603050405020304" pitchFamily="18" charset="0"/>
            </a:endParaRPr>
          </a:p>
          <a:p>
            <a:pPr marL="0" marR="0" lvl="0" indent="0" algn="just" defTabSz="914400" rtl="0" eaLnBrk="0" fontAlgn="base" latinLnBrk="0" hangingPunct="0">
              <a:lnSpc>
                <a:spcPct val="104000"/>
              </a:lnSpc>
              <a:spcBef>
                <a:spcPct val="0"/>
              </a:spcBef>
              <a:spcAft>
                <a:spcPct val="0"/>
              </a:spcAft>
              <a:buClrTx/>
              <a:buSzTx/>
              <a:buFontTx/>
              <a:buNone/>
            </a:pPr>
            <a:r>
              <a:rPr kumimoji="0" lang="en-US" altLang="zh-CN"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rPr>
              <a:t>C3</a:t>
            </a:r>
            <a:r>
              <a:rPr kumimoji="0" lang="zh-CN" altLang="en-US"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rPr>
              <a:t>：</a:t>
            </a:r>
            <a:r>
              <a:rPr kumimoji="0" lang="en-US" altLang="zh-CN"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rPr>
              <a:t>1&lt;=a&lt;=100 </a:t>
            </a:r>
            <a:endParaRPr kumimoji="0" lang="en-US" altLang="zh-CN"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endParaRPr>
          </a:p>
          <a:p>
            <a:pPr marL="0" marR="0" lvl="0" indent="0" algn="just" defTabSz="914400" rtl="0" eaLnBrk="0" fontAlgn="base" latinLnBrk="0" hangingPunct="0">
              <a:lnSpc>
                <a:spcPct val="104000"/>
              </a:lnSpc>
              <a:spcBef>
                <a:spcPct val="0"/>
              </a:spcBef>
              <a:spcAft>
                <a:spcPct val="0"/>
              </a:spcAft>
              <a:buClrTx/>
              <a:buSzTx/>
              <a:buFontTx/>
              <a:buNone/>
            </a:pPr>
            <a:r>
              <a:rPr kumimoji="0" lang="en-US" altLang="zh-CN"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rPr>
              <a:t>C4</a:t>
            </a:r>
            <a:r>
              <a:rPr kumimoji="0" lang="zh-CN" altLang="en-US"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rPr>
              <a:t>：</a:t>
            </a:r>
            <a:r>
              <a:rPr kumimoji="0" lang="en-US" altLang="zh-CN"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rPr>
              <a:t>1&lt;=b&lt;=100 </a:t>
            </a:r>
            <a:endParaRPr kumimoji="0" lang="en-US" altLang="zh-CN"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endParaRPr>
          </a:p>
          <a:p>
            <a:pPr marL="0" marR="0" lvl="0" indent="0" algn="just" defTabSz="914400" rtl="0" eaLnBrk="0" fontAlgn="base" latinLnBrk="0" hangingPunct="0">
              <a:lnSpc>
                <a:spcPct val="104000"/>
              </a:lnSpc>
              <a:spcBef>
                <a:spcPct val="0"/>
              </a:spcBef>
              <a:spcAft>
                <a:spcPct val="0"/>
              </a:spcAft>
              <a:buClrTx/>
              <a:buSzTx/>
              <a:buFontTx/>
              <a:buNone/>
            </a:pPr>
            <a:r>
              <a:rPr kumimoji="0" lang="en-US" altLang="zh-CN"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rPr>
              <a:t>C5</a:t>
            </a:r>
            <a:r>
              <a:rPr kumimoji="0" lang="zh-CN" altLang="en-US"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rPr>
              <a:t>：</a:t>
            </a:r>
            <a:r>
              <a:rPr kumimoji="0" lang="en-US" altLang="zh-CN"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rPr>
              <a:t>1&lt;=c&lt;=100 </a:t>
            </a:r>
            <a:endParaRPr kumimoji="0" lang="en-US" altLang="zh-CN"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endParaRPr>
          </a:p>
          <a:p>
            <a:pPr marL="0" marR="0" lvl="0" indent="0" algn="just" defTabSz="914400" rtl="0" eaLnBrk="0" fontAlgn="base" latinLnBrk="0" hangingPunct="0">
              <a:lnSpc>
                <a:spcPct val="104000"/>
              </a:lnSpc>
              <a:spcBef>
                <a:spcPct val="0"/>
              </a:spcBef>
              <a:spcAft>
                <a:spcPct val="0"/>
              </a:spcAft>
              <a:buClrTx/>
              <a:buSzTx/>
              <a:buFontTx/>
              <a:buNone/>
            </a:pPr>
            <a:r>
              <a:rPr kumimoji="0" lang="en-US" altLang="zh-CN"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rPr>
              <a:t>C6</a:t>
            </a:r>
            <a:r>
              <a:rPr kumimoji="0" lang="zh-CN" altLang="en-US"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rPr>
              <a:t>：</a:t>
            </a:r>
            <a:r>
              <a:rPr kumimoji="0" lang="en-US" altLang="zh-CN"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rPr>
              <a:t>a&lt;</a:t>
            </a:r>
            <a:r>
              <a:rPr kumimoji="0" lang="en-US" altLang="zh-CN" sz="2400" b="0" i="0" u="none" strike="noStrike" cap="none" normalizeH="0" baseline="0" dirty="0" err="1" smtClean="0">
                <a:ln>
                  <a:noFill/>
                </a:ln>
                <a:solidFill>
                  <a:schemeClr val="tx1"/>
                </a:solidFill>
                <a:effectLst/>
                <a:latin typeface="Arial Unicode MS" panose="020B0604020202020204" pitchFamily="34" charset="-122"/>
                <a:ea typeface="Arial Unicode MS" panose="020B0604020202020204" pitchFamily="34" charset="-122"/>
              </a:rPr>
              <a:t>b+c</a:t>
            </a:r>
            <a:r>
              <a:rPr kumimoji="0" lang="en-US" altLang="zh-CN"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rPr>
              <a:t> </a:t>
            </a:r>
            <a:endParaRPr kumimoji="0" lang="en-US" altLang="zh-CN"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endParaRPr>
          </a:p>
          <a:p>
            <a:pPr marL="0" marR="0" lvl="0" indent="0" algn="just" defTabSz="914400" rtl="0" eaLnBrk="0" fontAlgn="base" latinLnBrk="0" hangingPunct="0">
              <a:lnSpc>
                <a:spcPct val="104000"/>
              </a:lnSpc>
              <a:spcBef>
                <a:spcPct val="0"/>
              </a:spcBef>
              <a:spcAft>
                <a:spcPct val="0"/>
              </a:spcAft>
              <a:buClrTx/>
              <a:buSzTx/>
              <a:buFontTx/>
              <a:buNone/>
            </a:pPr>
            <a:r>
              <a:rPr kumimoji="0" lang="en-US" altLang="zh-CN"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rPr>
              <a:t>C7</a:t>
            </a:r>
            <a:r>
              <a:rPr kumimoji="0" lang="zh-CN" altLang="en-US"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rPr>
              <a:t>：</a:t>
            </a:r>
            <a:r>
              <a:rPr kumimoji="0" lang="en-US" altLang="zh-CN"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rPr>
              <a:t>b&lt;</a:t>
            </a:r>
            <a:r>
              <a:rPr kumimoji="0" lang="en-US" altLang="zh-CN" sz="2400" b="0" i="0" u="none" strike="noStrike" cap="none" normalizeH="0" baseline="0" dirty="0" err="1" smtClean="0">
                <a:ln>
                  <a:noFill/>
                </a:ln>
                <a:solidFill>
                  <a:schemeClr val="tx1"/>
                </a:solidFill>
                <a:effectLst/>
                <a:latin typeface="Arial Unicode MS" panose="020B0604020202020204" pitchFamily="34" charset="-122"/>
                <a:ea typeface="Arial Unicode MS" panose="020B0604020202020204" pitchFamily="34" charset="-122"/>
              </a:rPr>
              <a:t>a+c</a:t>
            </a:r>
            <a:r>
              <a:rPr kumimoji="0" lang="en-US" altLang="zh-CN"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rPr>
              <a:t> </a:t>
            </a:r>
            <a:endParaRPr kumimoji="0" lang="en-US" altLang="zh-CN"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endParaRPr>
          </a:p>
          <a:p>
            <a:pPr marL="0" marR="0" lvl="0" indent="0" algn="just" defTabSz="914400" rtl="0" eaLnBrk="0" fontAlgn="base" latinLnBrk="0" hangingPunct="0">
              <a:lnSpc>
                <a:spcPct val="104000"/>
              </a:lnSpc>
              <a:spcBef>
                <a:spcPct val="0"/>
              </a:spcBef>
              <a:spcAft>
                <a:spcPct val="0"/>
              </a:spcAft>
              <a:buClrTx/>
              <a:buSzTx/>
              <a:buFontTx/>
              <a:buNone/>
            </a:pPr>
            <a:r>
              <a:rPr kumimoji="0" lang="en-US" altLang="zh-CN"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rPr>
              <a:t>C8</a:t>
            </a:r>
            <a:r>
              <a:rPr kumimoji="0" lang="zh-CN" altLang="en-US"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rPr>
              <a:t>：</a:t>
            </a:r>
            <a:r>
              <a:rPr kumimoji="0" lang="en-US" altLang="zh-CN"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rPr>
              <a:t>c&lt;</a:t>
            </a:r>
            <a:r>
              <a:rPr kumimoji="0" lang="en-US" altLang="zh-CN" sz="2400" b="0" i="0" u="none" strike="noStrike" cap="none" normalizeH="0" baseline="0" dirty="0" err="1" smtClean="0">
                <a:ln>
                  <a:noFill/>
                </a:ln>
                <a:solidFill>
                  <a:schemeClr val="tx1"/>
                </a:solidFill>
                <a:effectLst/>
                <a:latin typeface="Arial Unicode MS" panose="020B0604020202020204" pitchFamily="34" charset="-122"/>
                <a:ea typeface="Arial Unicode MS" panose="020B0604020202020204" pitchFamily="34" charset="-122"/>
              </a:rPr>
              <a:t>a+b</a:t>
            </a:r>
            <a:endParaRPr kumimoji="0" lang="zh-CN" altLang="zh-CN" sz="4800" b="0" i="0" u="none" strike="noStrike" cap="none" normalizeH="0" baseline="0" dirty="0" smtClean="0">
              <a:ln>
                <a:noFill/>
              </a:ln>
              <a:solidFill>
                <a:schemeClr val="tx1"/>
              </a:solidFill>
              <a:effectLst/>
              <a:latin typeface="Arial" panose="020B0604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custDataLst>
              <p:tags r:id="rId1"/>
            </p:custDataLst>
          </p:nvPr>
        </p:nvGraphicFramePr>
        <p:xfrm>
          <a:off x="1200" y="-8891"/>
          <a:ext cx="9169400" cy="6871970"/>
        </p:xfrm>
        <a:graphic>
          <a:graphicData uri="http://schemas.openxmlformats.org/drawingml/2006/table">
            <a:tbl>
              <a:tblPr>
                <a:tableStyleId>{5C22544A-7EE6-4342-B048-85BDC9FD1C3A}</a:tableStyleId>
              </a:tblPr>
              <a:tblGrid>
                <a:gridCol w="916940"/>
                <a:gridCol w="1192530"/>
                <a:gridCol w="2152015"/>
                <a:gridCol w="1224280"/>
                <a:gridCol w="1645920"/>
                <a:gridCol w="1605280"/>
                <a:gridCol w="432435"/>
              </a:tblGrid>
              <a:tr h="182880">
                <a:tc rowSpan="27">
                  <a:txBody>
                    <a:bodyPr/>
                    <a:lstStyle/>
                    <a:p>
                      <a:pPr algn="ctr">
                        <a:spcAft>
                          <a:spcPts val="0"/>
                        </a:spcAft>
                      </a:pPr>
                      <a:r>
                        <a:rPr lang="zh-CN" sz="1200" b="1" kern="0" dirty="0">
                          <a:effectLst/>
                        </a:rPr>
                        <a:t>输 入 条 件</a:t>
                      </a:r>
                      <a:endParaRPr lang="zh-CN" sz="1200" b="1" kern="0" dirty="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vert="eaVert" anchor="ctr">
                    <a:solidFill>
                      <a:schemeClr val="bg1">
                        <a:lumMod val="95000"/>
                      </a:schemeClr>
                    </a:solidFill>
                  </a:tcPr>
                </a:tc>
                <a:tc rowSpan="21">
                  <a:txBody>
                    <a:bodyPr/>
                    <a:lstStyle/>
                    <a:p>
                      <a:pPr algn="ctr">
                        <a:spcAft>
                          <a:spcPts val="0"/>
                        </a:spcAft>
                      </a:pPr>
                      <a:r>
                        <a:rPr lang="zh-CN" sz="1200" kern="0" dirty="0">
                          <a:effectLst/>
                        </a:rPr>
                        <a:t>输 入</a:t>
                      </a:r>
                      <a:r>
                        <a:rPr lang="en-US" sz="1200" kern="0" dirty="0">
                          <a:effectLst/>
                        </a:rPr>
                        <a:t> 3 </a:t>
                      </a:r>
                      <a:r>
                        <a:rPr lang="zh-CN" sz="1200" kern="0" dirty="0">
                          <a:effectLst/>
                        </a:rPr>
                        <a:t>个 整 数</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vert="eaVert" anchor="ctr">
                    <a:solidFill>
                      <a:schemeClr val="bg1">
                        <a:lumMod val="95000"/>
                      </a:schemeClr>
                    </a:solidFill>
                  </a:tcPr>
                </a:tc>
                <a:tc>
                  <a:txBody>
                    <a:bodyPr/>
                    <a:lstStyle/>
                    <a:p>
                      <a:pPr algn="ctr">
                        <a:spcAft>
                          <a:spcPts val="0"/>
                        </a:spcAft>
                      </a:pPr>
                      <a:r>
                        <a:rPr lang="zh-CN" sz="1200" b="1" kern="0">
                          <a:effectLst/>
                        </a:rPr>
                        <a:t>有效等价类</a:t>
                      </a:r>
                      <a:endParaRPr lang="zh-CN" sz="1200" b="1" kern="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a:txBody>
                    <a:bodyPr/>
                    <a:lstStyle/>
                    <a:p>
                      <a:pPr algn="ctr">
                        <a:spcAft>
                          <a:spcPts val="0"/>
                        </a:spcAft>
                      </a:pPr>
                      <a:r>
                        <a:rPr lang="zh-CN" sz="1200" b="1" kern="0">
                          <a:effectLst/>
                        </a:rPr>
                        <a:t>编号</a:t>
                      </a:r>
                      <a:endParaRPr lang="zh-CN" sz="1200" b="1" kern="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gridSpan="2">
                  <a:txBody>
                    <a:bodyPr/>
                    <a:lstStyle/>
                    <a:p>
                      <a:pPr algn="ctr">
                        <a:spcAft>
                          <a:spcPts val="0"/>
                        </a:spcAft>
                      </a:pPr>
                      <a:r>
                        <a:rPr lang="zh-CN" sz="1200" b="1" kern="0">
                          <a:effectLst/>
                        </a:rPr>
                        <a:t>无效等价类</a:t>
                      </a:r>
                      <a:endParaRPr lang="zh-CN" sz="1200" b="1" kern="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hMerge="1">
                  <a:tcPr/>
                </a:tc>
                <a:tc>
                  <a:txBody>
                    <a:bodyPr/>
                    <a:lstStyle/>
                    <a:p>
                      <a:pPr algn="ctr">
                        <a:spcAft>
                          <a:spcPts val="0"/>
                        </a:spcAft>
                      </a:pPr>
                      <a:r>
                        <a:rPr lang="zh-CN" sz="1200" b="1" kern="0">
                          <a:effectLst/>
                        </a:rPr>
                        <a:t>编号</a:t>
                      </a:r>
                      <a:endParaRPr lang="zh-CN" sz="1200" b="1" kern="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r>
              <a:tr h="310515">
                <a:tc vMerge="1">
                  <a:tcPr/>
                </a:tc>
                <a:tc vMerge="1">
                  <a:tcPr/>
                </a:tc>
                <a:tc rowSpan="7">
                  <a:txBody>
                    <a:bodyPr/>
                    <a:lstStyle/>
                    <a:p>
                      <a:pPr algn="ctr">
                        <a:spcAft>
                          <a:spcPts val="0"/>
                        </a:spcAft>
                      </a:pPr>
                      <a:r>
                        <a:rPr lang="zh-CN" sz="1200" kern="0">
                          <a:effectLst/>
                        </a:rPr>
                        <a:t>整数</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rowSpan="7">
                  <a:txBody>
                    <a:bodyPr/>
                    <a:lstStyle/>
                    <a:p>
                      <a:pPr algn="ctr">
                        <a:spcAft>
                          <a:spcPts val="0"/>
                        </a:spcAft>
                      </a:pPr>
                      <a:r>
                        <a:rPr lang="en-US" sz="1200" kern="0">
                          <a:effectLst/>
                        </a:rPr>
                        <a:t>1</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rowSpan="3">
                  <a:txBody>
                    <a:bodyPr/>
                    <a:lstStyle/>
                    <a:p>
                      <a:pPr algn="ctr">
                        <a:spcAft>
                          <a:spcPts val="0"/>
                        </a:spcAft>
                      </a:pPr>
                      <a:r>
                        <a:rPr lang="zh-CN" sz="1200" kern="0" dirty="0">
                          <a:effectLst/>
                        </a:rPr>
                        <a:t>一边为非整数</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a:txBody>
                    <a:bodyPr/>
                    <a:lstStyle/>
                    <a:p>
                      <a:pPr algn="ctr">
                        <a:spcAft>
                          <a:spcPts val="0"/>
                        </a:spcAft>
                      </a:pPr>
                      <a:r>
                        <a:rPr lang="en-US" sz="1200" kern="0" dirty="0">
                          <a:effectLst/>
                        </a:rPr>
                        <a:t>a</a:t>
                      </a:r>
                      <a:r>
                        <a:rPr lang="zh-CN" sz="1200" kern="0" dirty="0">
                          <a:effectLst/>
                        </a:rPr>
                        <a:t>为非整数</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a:txBody>
                    <a:bodyPr/>
                    <a:lstStyle/>
                    <a:p>
                      <a:pPr algn="ctr">
                        <a:spcAft>
                          <a:spcPts val="0"/>
                        </a:spcAft>
                      </a:pPr>
                      <a:r>
                        <a:rPr lang="en-US" sz="1200" kern="0">
                          <a:effectLst/>
                        </a:rPr>
                        <a:t>13</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r>
              <a:tr h="223520">
                <a:tc vMerge="1">
                  <a:tcPr/>
                </a:tc>
                <a:tc vMerge="1">
                  <a:tcPr/>
                </a:tc>
                <a:tc vMerge="1">
                  <a:tcPr/>
                </a:tc>
                <a:tc vMerge="1">
                  <a:tcPr/>
                </a:tc>
                <a:tc vMerge="1">
                  <a:tcPr/>
                </a:tc>
                <a:tc>
                  <a:txBody>
                    <a:bodyPr/>
                    <a:lstStyle/>
                    <a:p>
                      <a:pPr algn="ctr">
                        <a:spcAft>
                          <a:spcPts val="0"/>
                        </a:spcAft>
                      </a:pPr>
                      <a:r>
                        <a:rPr lang="en-US" sz="1200" kern="0" dirty="0">
                          <a:effectLst/>
                        </a:rPr>
                        <a:t>b</a:t>
                      </a:r>
                      <a:r>
                        <a:rPr lang="zh-CN" sz="1200" kern="0" dirty="0">
                          <a:effectLst/>
                        </a:rPr>
                        <a:t>为非整数</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a:txBody>
                    <a:bodyPr/>
                    <a:lstStyle/>
                    <a:p>
                      <a:pPr algn="ctr">
                        <a:spcAft>
                          <a:spcPts val="0"/>
                        </a:spcAft>
                      </a:pPr>
                      <a:r>
                        <a:rPr lang="en-US" sz="1200" kern="0">
                          <a:effectLst/>
                        </a:rPr>
                        <a:t>14</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r>
              <a:tr h="217170">
                <a:tc vMerge="1">
                  <a:tcPr/>
                </a:tc>
                <a:tc vMerge="1">
                  <a:tcPr/>
                </a:tc>
                <a:tc vMerge="1">
                  <a:tcPr/>
                </a:tc>
                <a:tc vMerge="1">
                  <a:tcPr/>
                </a:tc>
                <a:tc vMerge="1">
                  <a:tcPr/>
                </a:tc>
                <a:tc>
                  <a:txBody>
                    <a:bodyPr/>
                    <a:lstStyle/>
                    <a:p>
                      <a:pPr algn="ctr">
                        <a:spcAft>
                          <a:spcPts val="0"/>
                        </a:spcAft>
                      </a:pPr>
                      <a:r>
                        <a:rPr lang="en-US" sz="1200" kern="0" dirty="0">
                          <a:effectLst/>
                        </a:rPr>
                        <a:t>c</a:t>
                      </a:r>
                      <a:r>
                        <a:rPr lang="zh-CN" sz="1200" kern="0" dirty="0">
                          <a:effectLst/>
                        </a:rPr>
                        <a:t>为非整数</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a:txBody>
                    <a:bodyPr/>
                    <a:lstStyle/>
                    <a:p>
                      <a:pPr algn="ctr">
                        <a:spcAft>
                          <a:spcPts val="0"/>
                        </a:spcAft>
                      </a:pPr>
                      <a:r>
                        <a:rPr lang="en-US" sz="1200" kern="0">
                          <a:effectLst/>
                        </a:rPr>
                        <a:t>15</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r>
              <a:tr h="288290">
                <a:tc vMerge="1">
                  <a:tcPr/>
                </a:tc>
                <a:tc vMerge="1">
                  <a:tcPr/>
                </a:tc>
                <a:tc vMerge="1">
                  <a:tcPr/>
                </a:tc>
                <a:tc vMerge="1">
                  <a:tcPr/>
                </a:tc>
                <a:tc rowSpan="3">
                  <a:txBody>
                    <a:bodyPr/>
                    <a:lstStyle/>
                    <a:p>
                      <a:pPr algn="ctr">
                        <a:spcAft>
                          <a:spcPts val="0"/>
                        </a:spcAft>
                      </a:pPr>
                      <a:r>
                        <a:rPr lang="zh-CN" sz="1200" kern="0">
                          <a:effectLst/>
                        </a:rPr>
                        <a:t>二边为非整数</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a:txBody>
                    <a:bodyPr/>
                    <a:lstStyle/>
                    <a:p>
                      <a:pPr algn="ctr">
                        <a:spcAft>
                          <a:spcPts val="0"/>
                        </a:spcAft>
                      </a:pPr>
                      <a:r>
                        <a:rPr lang="en-US" sz="1200" kern="0" dirty="0">
                          <a:effectLst/>
                        </a:rPr>
                        <a:t>a</a:t>
                      </a:r>
                      <a:r>
                        <a:rPr lang="zh-CN" sz="1200" kern="0" dirty="0">
                          <a:effectLst/>
                        </a:rPr>
                        <a:t>、</a:t>
                      </a:r>
                      <a:r>
                        <a:rPr lang="en-US" sz="1200" kern="0" dirty="0">
                          <a:effectLst/>
                        </a:rPr>
                        <a:t>b</a:t>
                      </a:r>
                      <a:r>
                        <a:rPr lang="zh-CN" sz="1200" kern="0" dirty="0">
                          <a:effectLst/>
                        </a:rPr>
                        <a:t>为非整数</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a:txBody>
                    <a:bodyPr/>
                    <a:lstStyle/>
                    <a:p>
                      <a:pPr algn="ctr">
                        <a:spcAft>
                          <a:spcPts val="0"/>
                        </a:spcAft>
                      </a:pPr>
                      <a:r>
                        <a:rPr lang="en-US" sz="1200" kern="0">
                          <a:effectLst/>
                        </a:rPr>
                        <a:t>16</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r>
              <a:tr h="288925">
                <a:tc vMerge="1">
                  <a:tcPr/>
                </a:tc>
                <a:tc vMerge="1">
                  <a:tcPr/>
                </a:tc>
                <a:tc vMerge="1">
                  <a:tcPr/>
                </a:tc>
                <a:tc vMerge="1">
                  <a:tcPr/>
                </a:tc>
                <a:tc vMerge="1">
                  <a:tcPr/>
                </a:tc>
                <a:tc>
                  <a:txBody>
                    <a:bodyPr/>
                    <a:lstStyle/>
                    <a:p>
                      <a:pPr algn="ctr">
                        <a:spcAft>
                          <a:spcPts val="0"/>
                        </a:spcAft>
                      </a:pPr>
                      <a:r>
                        <a:rPr lang="en-US" sz="1200" kern="0" dirty="0">
                          <a:effectLst/>
                        </a:rPr>
                        <a:t>b</a:t>
                      </a:r>
                      <a:r>
                        <a:rPr lang="zh-CN" sz="1200" kern="0" dirty="0">
                          <a:effectLst/>
                        </a:rPr>
                        <a:t>、</a:t>
                      </a:r>
                      <a:r>
                        <a:rPr lang="en-US" sz="1200" kern="0" dirty="0">
                          <a:effectLst/>
                        </a:rPr>
                        <a:t>c</a:t>
                      </a:r>
                      <a:r>
                        <a:rPr lang="zh-CN" sz="1200" kern="0" dirty="0">
                          <a:effectLst/>
                        </a:rPr>
                        <a:t>为非整数</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a:txBody>
                    <a:bodyPr/>
                    <a:lstStyle/>
                    <a:p>
                      <a:pPr algn="ctr">
                        <a:spcAft>
                          <a:spcPts val="0"/>
                        </a:spcAft>
                      </a:pPr>
                      <a:r>
                        <a:rPr lang="en-US" sz="1200" kern="0">
                          <a:effectLst/>
                        </a:rPr>
                        <a:t>17</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r>
              <a:tr h="288925">
                <a:tc vMerge="1">
                  <a:tcPr/>
                </a:tc>
                <a:tc vMerge="1">
                  <a:tcPr/>
                </a:tc>
                <a:tc vMerge="1">
                  <a:tcPr/>
                </a:tc>
                <a:tc vMerge="1">
                  <a:tcPr/>
                </a:tc>
                <a:tc vMerge="1">
                  <a:tcPr/>
                </a:tc>
                <a:tc>
                  <a:txBody>
                    <a:bodyPr/>
                    <a:lstStyle/>
                    <a:p>
                      <a:pPr algn="ctr">
                        <a:spcAft>
                          <a:spcPts val="0"/>
                        </a:spcAft>
                      </a:pPr>
                      <a:r>
                        <a:rPr lang="en-US" sz="1200" kern="0">
                          <a:effectLst/>
                        </a:rPr>
                        <a:t>a</a:t>
                      </a:r>
                      <a:r>
                        <a:rPr lang="zh-CN" sz="1200" kern="0">
                          <a:effectLst/>
                        </a:rPr>
                        <a:t>、</a:t>
                      </a:r>
                      <a:r>
                        <a:rPr lang="en-US" sz="1200" kern="0">
                          <a:effectLst/>
                        </a:rPr>
                        <a:t>c</a:t>
                      </a:r>
                      <a:r>
                        <a:rPr lang="zh-CN" sz="1200" kern="0">
                          <a:effectLst/>
                        </a:rPr>
                        <a:t>为非整数</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a:txBody>
                    <a:bodyPr/>
                    <a:lstStyle/>
                    <a:p>
                      <a:pPr algn="ctr">
                        <a:spcAft>
                          <a:spcPts val="0"/>
                        </a:spcAft>
                      </a:pPr>
                      <a:r>
                        <a:rPr lang="en-US" sz="1200" kern="0">
                          <a:effectLst/>
                        </a:rPr>
                        <a:t>18</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r>
              <a:tr h="288290">
                <a:tc vMerge="1">
                  <a:tcPr/>
                </a:tc>
                <a:tc vMerge="1">
                  <a:tcPr/>
                </a:tc>
                <a:tc vMerge="1">
                  <a:tcPr/>
                </a:tc>
                <a:tc vMerge="1">
                  <a:tcPr/>
                </a:tc>
                <a:tc>
                  <a:txBody>
                    <a:bodyPr/>
                    <a:lstStyle/>
                    <a:p>
                      <a:pPr algn="ctr">
                        <a:spcAft>
                          <a:spcPts val="0"/>
                        </a:spcAft>
                      </a:pPr>
                      <a:r>
                        <a:rPr lang="zh-CN" sz="1200" kern="0" dirty="0">
                          <a:effectLst/>
                        </a:rPr>
                        <a:t>三边为非整数</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a:txBody>
                    <a:bodyPr/>
                    <a:lstStyle/>
                    <a:p>
                      <a:pPr algn="ctr">
                        <a:spcAft>
                          <a:spcPts val="0"/>
                        </a:spcAft>
                      </a:pPr>
                      <a:r>
                        <a:rPr lang="en-US" sz="1200" kern="0" dirty="0">
                          <a:effectLst/>
                        </a:rPr>
                        <a:t>a</a:t>
                      </a:r>
                      <a:r>
                        <a:rPr lang="zh-CN" sz="1200" kern="0" dirty="0">
                          <a:effectLst/>
                        </a:rPr>
                        <a:t>、</a:t>
                      </a:r>
                      <a:r>
                        <a:rPr lang="en-US" sz="1200" kern="0" dirty="0">
                          <a:effectLst/>
                        </a:rPr>
                        <a:t>b</a:t>
                      </a:r>
                      <a:r>
                        <a:rPr lang="zh-CN" sz="1200" kern="0" dirty="0">
                          <a:effectLst/>
                        </a:rPr>
                        <a:t>、</a:t>
                      </a:r>
                      <a:r>
                        <a:rPr lang="en-US" sz="1200" kern="0" dirty="0">
                          <a:effectLst/>
                        </a:rPr>
                        <a:t>c</a:t>
                      </a:r>
                      <a:r>
                        <a:rPr lang="zh-CN" sz="1200" kern="0" dirty="0">
                          <a:effectLst/>
                        </a:rPr>
                        <a:t>为非整数</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a:txBody>
                    <a:bodyPr/>
                    <a:lstStyle/>
                    <a:p>
                      <a:pPr algn="ctr">
                        <a:spcAft>
                          <a:spcPts val="0"/>
                        </a:spcAft>
                      </a:pPr>
                      <a:r>
                        <a:rPr lang="en-US" sz="1200" kern="0">
                          <a:effectLst/>
                        </a:rPr>
                        <a:t>19</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r>
              <a:tr h="187325">
                <a:tc vMerge="1">
                  <a:tcPr/>
                </a:tc>
                <a:tc vMerge="1">
                  <a:tcPr/>
                </a:tc>
                <a:tc rowSpan="7">
                  <a:txBody>
                    <a:bodyPr/>
                    <a:lstStyle/>
                    <a:p>
                      <a:pPr algn="ctr">
                        <a:spcAft>
                          <a:spcPts val="0"/>
                        </a:spcAft>
                      </a:pPr>
                      <a:r>
                        <a:rPr lang="en-US" sz="1200" kern="0">
                          <a:effectLst/>
                        </a:rPr>
                        <a:t>3</a:t>
                      </a:r>
                      <a:r>
                        <a:rPr lang="zh-CN" sz="1200" kern="0">
                          <a:effectLst/>
                        </a:rPr>
                        <a:t>个数</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rowSpan="7">
                  <a:txBody>
                    <a:bodyPr/>
                    <a:lstStyle/>
                    <a:p>
                      <a:pPr algn="ctr">
                        <a:spcAft>
                          <a:spcPts val="0"/>
                        </a:spcAft>
                      </a:pPr>
                      <a:r>
                        <a:rPr lang="en-US" sz="1200" kern="0" dirty="0">
                          <a:effectLst/>
                        </a:rPr>
                        <a:t>2</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rowSpan="3">
                  <a:txBody>
                    <a:bodyPr/>
                    <a:lstStyle/>
                    <a:p>
                      <a:pPr algn="ctr">
                        <a:spcAft>
                          <a:spcPts val="0"/>
                        </a:spcAft>
                      </a:pPr>
                      <a:r>
                        <a:rPr lang="zh-CN" sz="1200" kern="0">
                          <a:effectLst/>
                        </a:rPr>
                        <a:t>只有一条边</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a:txBody>
                    <a:bodyPr/>
                    <a:lstStyle/>
                    <a:p>
                      <a:pPr algn="ctr">
                        <a:spcAft>
                          <a:spcPts val="0"/>
                        </a:spcAft>
                      </a:pPr>
                      <a:r>
                        <a:rPr lang="zh-CN" sz="1200" kern="0" dirty="0">
                          <a:effectLst/>
                        </a:rPr>
                        <a:t>只给</a:t>
                      </a:r>
                      <a:r>
                        <a:rPr lang="en-US" sz="1200" kern="0" dirty="0">
                          <a:effectLst/>
                        </a:rPr>
                        <a:t>a</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a:txBody>
                    <a:bodyPr/>
                    <a:lstStyle/>
                    <a:p>
                      <a:pPr algn="ctr">
                        <a:spcAft>
                          <a:spcPts val="0"/>
                        </a:spcAft>
                      </a:pPr>
                      <a:r>
                        <a:rPr lang="en-US" sz="1200" kern="0">
                          <a:effectLst/>
                        </a:rPr>
                        <a:t>20</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r>
              <a:tr h="185420">
                <a:tc vMerge="1">
                  <a:tcPr/>
                </a:tc>
                <a:tc vMerge="1">
                  <a:tcPr/>
                </a:tc>
                <a:tc vMerge="1">
                  <a:tcPr/>
                </a:tc>
                <a:tc vMerge="1">
                  <a:tcPr/>
                </a:tc>
                <a:tc vMerge="1">
                  <a:tcPr/>
                </a:tc>
                <a:tc>
                  <a:txBody>
                    <a:bodyPr/>
                    <a:lstStyle/>
                    <a:p>
                      <a:pPr algn="ctr">
                        <a:spcAft>
                          <a:spcPts val="0"/>
                        </a:spcAft>
                      </a:pPr>
                      <a:r>
                        <a:rPr lang="zh-CN" sz="1200" kern="0">
                          <a:effectLst/>
                        </a:rPr>
                        <a:t>只给</a:t>
                      </a:r>
                      <a:r>
                        <a:rPr lang="en-US" sz="1200" kern="0">
                          <a:effectLst/>
                        </a:rPr>
                        <a:t>b</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a:txBody>
                    <a:bodyPr/>
                    <a:lstStyle/>
                    <a:p>
                      <a:pPr algn="ctr">
                        <a:spcAft>
                          <a:spcPts val="0"/>
                        </a:spcAft>
                      </a:pPr>
                      <a:r>
                        <a:rPr lang="en-US" sz="1200" kern="0">
                          <a:effectLst/>
                        </a:rPr>
                        <a:t>21</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r>
              <a:tr h="186690">
                <a:tc vMerge="1">
                  <a:tcPr/>
                </a:tc>
                <a:tc vMerge="1">
                  <a:tcPr/>
                </a:tc>
                <a:tc vMerge="1">
                  <a:tcPr/>
                </a:tc>
                <a:tc vMerge="1">
                  <a:tcPr/>
                </a:tc>
                <a:tc vMerge="1">
                  <a:tcPr/>
                </a:tc>
                <a:tc>
                  <a:txBody>
                    <a:bodyPr/>
                    <a:lstStyle/>
                    <a:p>
                      <a:pPr algn="ctr">
                        <a:spcAft>
                          <a:spcPts val="0"/>
                        </a:spcAft>
                      </a:pPr>
                      <a:r>
                        <a:rPr lang="zh-CN" sz="1200" kern="0">
                          <a:effectLst/>
                        </a:rPr>
                        <a:t>只给</a:t>
                      </a:r>
                      <a:r>
                        <a:rPr lang="en-US" sz="1200" kern="0">
                          <a:effectLst/>
                        </a:rPr>
                        <a:t>c</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a:txBody>
                    <a:bodyPr/>
                    <a:lstStyle/>
                    <a:p>
                      <a:pPr algn="ctr">
                        <a:spcAft>
                          <a:spcPts val="0"/>
                        </a:spcAft>
                      </a:pPr>
                      <a:r>
                        <a:rPr lang="en-US" sz="1200" kern="0">
                          <a:effectLst/>
                        </a:rPr>
                        <a:t>22</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r>
              <a:tr h="248285">
                <a:tc vMerge="1">
                  <a:tcPr/>
                </a:tc>
                <a:tc vMerge="1">
                  <a:tcPr/>
                </a:tc>
                <a:tc vMerge="1">
                  <a:tcPr/>
                </a:tc>
                <a:tc vMerge="1">
                  <a:tcPr/>
                </a:tc>
                <a:tc rowSpan="3">
                  <a:txBody>
                    <a:bodyPr/>
                    <a:lstStyle/>
                    <a:p>
                      <a:pPr algn="ctr">
                        <a:spcAft>
                          <a:spcPts val="0"/>
                        </a:spcAft>
                      </a:pPr>
                      <a:r>
                        <a:rPr lang="zh-CN" sz="1200" kern="0">
                          <a:effectLst/>
                        </a:rPr>
                        <a:t>只有二条边</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a:txBody>
                    <a:bodyPr/>
                    <a:lstStyle/>
                    <a:p>
                      <a:pPr algn="ctr">
                        <a:spcAft>
                          <a:spcPts val="0"/>
                        </a:spcAft>
                      </a:pPr>
                      <a:r>
                        <a:rPr lang="zh-CN" sz="1200" kern="0">
                          <a:effectLst/>
                        </a:rPr>
                        <a:t>只给</a:t>
                      </a:r>
                      <a:r>
                        <a:rPr lang="en-US" sz="1200" kern="0">
                          <a:effectLst/>
                        </a:rPr>
                        <a:t>a</a:t>
                      </a:r>
                      <a:r>
                        <a:rPr lang="zh-CN" sz="1200" kern="0">
                          <a:effectLst/>
                        </a:rPr>
                        <a:t>、</a:t>
                      </a:r>
                      <a:r>
                        <a:rPr lang="en-US" sz="1200" kern="0">
                          <a:effectLst/>
                        </a:rPr>
                        <a:t>b</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a:txBody>
                    <a:bodyPr/>
                    <a:lstStyle/>
                    <a:p>
                      <a:pPr algn="ctr">
                        <a:spcAft>
                          <a:spcPts val="0"/>
                        </a:spcAft>
                      </a:pPr>
                      <a:r>
                        <a:rPr lang="en-US" sz="1200" kern="0">
                          <a:effectLst/>
                        </a:rPr>
                        <a:t>23</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r>
              <a:tr h="248285">
                <a:tc vMerge="1">
                  <a:tcPr/>
                </a:tc>
                <a:tc vMerge="1">
                  <a:tcPr/>
                </a:tc>
                <a:tc vMerge="1">
                  <a:tcPr/>
                </a:tc>
                <a:tc vMerge="1">
                  <a:tcPr/>
                </a:tc>
                <a:tc vMerge="1">
                  <a:tcPr/>
                </a:tc>
                <a:tc>
                  <a:txBody>
                    <a:bodyPr/>
                    <a:lstStyle/>
                    <a:p>
                      <a:pPr algn="ctr">
                        <a:spcAft>
                          <a:spcPts val="0"/>
                        </a:spcAft>
                      </a:pPr>
                      <a:r>
                        <a:rPr lang="zh-CN" sz="1200" kern="0">
                          <a:effectLst/>
                        </a:rPr>
                        <a:t>只给</a:t>
                      </a:r>
                      <a:r>
                        <a:rPr lang="en-US" sz="1200" kern="0">
                          <a:effectLst/>
                        </a:rPr>
                        <a:t>b</a:t>
                      </a:r>
                      <a:r>
                        <a:rPr lang="zh-CN" sz="1200" kern="0">
                          <a:effectLst/>
                        </a:rPr>
                        <a:t>、</a:t>
                      </a:r>
                      <a:r>
                        <a:rPr lang="en-US" sz="1200" kern="0">
                          <a:effectLst/>
                        </a:rPr>
                        <a:t>c</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a:txBody>
                    <a:bodyPr/>
                    <a:lstStyle/>
                    <a:p>
                      <a:pPr algn="ctr">
                        <a:spcAft>
                          <a:spcPts val="0"/>
                        </a:spcAft>
                      </a:pPr>
                      <a:r>
                        <a:rPr lang="en-US" sz="1200" kern="0">
                          <a:effectLst/>
                        </a:rPr>
                        <a:t>24</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r>
              <a:tr h="248285">
                <a:tc vMerge="1">
                  <a:tcPr/>
                </a:tc>
                <a:tc vMerge="1">
                  <a:tcPr/>
                </a:tc>
                <a:tc vMerge="1">
                  <a:tcPr/>
                </a:tc>
                <a:tc vMerge="1">
                  <a:tcPr/>
                </a:tc>
                <a:tc vMerge="1">
                  <a:tcPr/>
                </a:tc>
                <a:tc>
                  <a:txBody>
                    <a:bodyPr/>
                    <a:lstStyle/>
                    <a:p>
                      <a:pPr algn="ctr">
                        <a:spcAft>
                          <a:spcPts val="0"/>
                        </a:spcAft>
                      </a:pPr>
                      <a:r>
                        <a:rPr lang="zh-CN" sz="1200" kern="0">
                          <a:effectLst/>
                        </a:rPr>
                        <a:t>只给</a:t>
                      </a:r>
                      <a:r>
                        <a:rPr lang="en-US" sz="1200" kern="0">
                          <a:effectLst/>
                        </a:rPr>
                        <a:t>a</a:t>
                      </a:r>
                      <a:r>
                        <a:rPr lang="zh-CN" sz="1200" kern="0">
                          <a:effectLst/>
                        </a:rPr>
                        <a:t>、</a:t>
                      </a:r>
                      <a:r>
                        <a:rPr lang="en-US" sz="1200" kern="0">
                          <a:effectLst/>
                        </a:rPr>
                        <a:t>c</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a:txBody>
                    <a:bodyPr/>
                    <a:lstStyle/>
                    <a:p>
                      <a:pPr algn="ctr">
                        <a:spcAft>
                          <a:spcPts val="0"/>
                        </a:spcAft>
                      </a:pPr>
                      <a:r>
                        <a:rPr lang="en-US" sz="1200" kern="0">
                          <a:effectLst/>
                        </a:rPr>
                        <a:t>25</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r>
              <a:tr h="182880">
                <a:tc vMerge="1">
                  <a:tcPr/>
                </a:tc>
                <a:tc vMerge="1">
                  <a:tcPr/>
                </a:tc>
                <a:tc vMerge="1">
                  <a:tcPr/>
                </a:tc>
                <a:tc vMerge="1">
                  <a:tcPr/>
                </a:tc>
                <a:tc gridSpan="2">
                  <a:txBody>
                    <a:bodyPr/>
                    <a:lstStyle/>
                    <a:p>
                      <a:pPr algn="ctr">
                        <a:spcAft>
                          <a:spcPts val="0"/>
                        </a:spcAft>
                      </a:pPr>
                      <a:r>
                        <a:rPr lang="zh-CN" sz="1200" kern="0">
                          <a:effectLst/>
                        </a:rPr>
                        <a:t>多于三条边</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hMerge="1">
                  <a:tcPr/>
                </a:tc>
                <a:tc>
                  <a:txBody>
                    <a:bodyPr/>
                    <a:lstStyle/>
                    <a:p>
                      <a:pPr algn="ctr">
                        <a:spcAft>
                          <a:spcPts val="0"/>
                        </a:spcAft>
                      </a:pPr>
                      <a:r>
                        <a:rPr lang="en-US" sz="1200" kern="0">
                          <a:effectLst/>
                        </a:rPr>
                        <a:t>26</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r>
              <a:tr h="182880">
                <a:tc vMerge="1">
                  <a:tcPr/>
                </a:tc>
                <a:tc vMerge="1">
                  <a:tcPr/>
                </a:tc>
                <a:tc rowSpan="2">
                  <a:txBody>
                    <a:bodyPr/>
                    <a:lstStyle/>
                    <a:p>
                      <a:pPr algn="ctr">
                        <a:spcAft>
                          <a:spcPts val="0"/>
                        </a:spcAft>
                      </a:pPr>
                      <a:r>
                        <a:rPr lang="en-US" sz="1200" kern="0">
                          <a:effectLst/>
                        </a:rPr>
                        <a:t>1&lt;= a &lt;= 100</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rowSpan="2">
                  <a:txBody>
                    <a:bodyPr/>
                    <a:lstStyle/>
                    <a:p>
                      <a:pPr algn="ctr">
                        <a:spcAft>
                          <a:spcPts val="0"/>
                        </a:spcAft>
                      </a:pPr>
                      <a:r>
                        <a:rPr lang="en-US" sz="1200" kern="0">
                          <a:effectLst/>
                        </a:rPr>
                        <a:t>3</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gridSpan="2">
                  <a:txBody>
                    <a:bodyPr/>
                    <a:lstStyle/>
                    <a:p>
                      <a:pPr algn="ctr">
                        <a:spcAft>
                          <a:spcPts val="0"/>
                        </a:spcAft>
                      </a:pPr>
                      <a:r>
                        <a:rPr lang="en-US" sz="1200" kern="0">
                          <a:effectLst/>
                        </a:rPr>
                        <a:t>a&lt;1</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hMerge="1">
                  <a:tcPr/>
                </a:tc>
                <a:tc>
                  <a:txBody>
                    <a:bodyPr/>
                    <a:lstStyle/>
                    <a:p>
                      <a:pPr algn="ctr">
                        <a:spcAft>
                          <a:spcPts val="0"/>
                        </a:spcAft>
                      </a:pPr>
                      <a:r>
                        <a:rPr lang="en-US" sz="1200" kern="0">
                          <a:effectLst/>
                        </a:rPr>
                        <a:t>27</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r>
              <a:tr h="182880">
                <a:tc vMerge="1">
                  <a:tcPr/>
                </a:tc>
                <a:tc vMerge="1">
                  <a:tcPr/>
                </a:tc>
                <a:tc vMerge="1">
                  <a:tcPr/>
                </a:tc>
                <a:tc vMerge="1">
                  <a:tcPr/>
                </a:tc>
                <a:tc gridSpan="2">
                  <a:txBody>
                    <a:bodyPr/>
                    <a:lstStyle/>
                    <a:p>
                      <a:pPr algn="ctr">
                        <a:spcAft>
                          <a:spcPts val="0"/>
                        </a:spcAft>
                      </a:pPr>
                      <a:r>
                        <a:rPr lang="en-US" sz="1200" kern="0">
                          <a:effectLst/>
                        </a:rPr>
                        <a:t>a&gt;100</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hMerge="1">
                  <a:tcPr/>
                </a:tc>
                <a:tc>
                  <a:txBody>
                    <a:bodyPr/>
                    <a:lstStyle/>
                    <a:p>
                      <a:pPr algn="ctr">
                        <a:spcAft>
                          <a:spcPts val="0"/>
                        </a:spcAft>
                      </a:pPr>
                      <a:r>
                        <a:rPr lang="en-US" sz="1200" kern="0">
                          <a:effectLst/>
                        </a:rPr>
                        <a:t>28</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r>
              <a:tr h="182880">
                <a:tc vMerge="1">
                  <a:tcPr/>
                </a:tc>
                <a:tc vMerge="1">
                  <a:tcPr/>
                </a:tc>
                <a:tc rowSpan="2">
                  <a:txBody>
                    <a:bodyPr/>
                    <a:lstStyle/>
                    <a:p>
                      <a:pPr algn="ctr">
                        <a:spcAft>
                          <a:spcPts val="0"/>
                        </a:spcAft>
                      </a:pPr>
                      <a:r>
                        <a:rPr lang="en-US" sz="1200" kern="0">
                          <a:effectLst/>
                        </a:rPr>
                        <a:t>1&lt;= b &lt;= 100</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rowSpan="2">
                  <a:txBody>
                    <a:bodyPr/>
                    <a:lstStyle/>
                    <a:p>
                      <a:pPr algn="ctr">
                        <a:spcAft>
                          <a:spcPts val="0"/>
                        </a:spcAft>
                      </a:pPr>
                      <a:r>
                        <a:rPr lang="en-US" sz="1200" kern="0">
                          <a:effectLst/>
                        </a:rPr>
                        <a:t>4</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gridSpan="2">
                  <a:txBody>
                    <a:bodyPr/>
                    <a:lstStyle/>
                    <a:p>
                      <a:pPr algn="ctr">
                        <a:spcAft>
                          <a:spcPts val="0"/>
                        </a:spcAft>
                      </a:pPr>
                      <a:r>
                        <a:rPr lang="en-US" sz="1200" kern="0">
                          <a:effectLst/>
                        </a:rPr>
                        <a:t>b&lt;1</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hMerge="1">
                  <a:tcPr/>
                </a:tc>
                <a:tc>
                  <a:txBody>
                    <a:bodyPr/>
                    <a:lstStyle/>
                    <a:p>
                      <a:pPr algn="ctr">
                        <a:spcAft>
                          <a:spcPts val="0"/>
                        </a:spcAft>
                      </a:pPr>
                      <a:r>
                        <a:rPr lang="en-US" sz="1200" kern="0">
                          <a:effectLst/>
                        </a:rPr>
                        <a:t>29</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r>
              <a:tr h="182880">
                <a:tc vMerge="1">
                  <a:tcPr/>
                </a:tc>
                <a:tc vMerge="1">
                  <a:tcPr/>
                </a:tc>
                <a:tc vMerge="1">
                  <a:tcPr/>
                </a:tc>
                <a:tc vMerge="1">
                  <a:tcPr/>
                </a:tc>
                <a:tc gridSpan="2">
                  <a:txBody>
                    <a:bodyPr/>
                    <a:lstStyle/>
                    <a:p>
                      <a:pPr algn="ctr">
                        <a:spcAft>
                          <a:spcPts val="0"/>
                        </a:spcAft>
                      </a:pPr>
                      <a:r>
                        <a:rPr lang="en-US" sz="1200" kern="0">
                          <a:effectLst/>
                        </a:rPr>
                        <a:t>b&gt;100</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hMerge="1">
                  <a:tcPr/>
                </a:tc>
                <a:tc>
                  <a:txBody>
                    <a:bodyPr/>
                    <a:lstStyle/>
                    <a:p>
                      <a:pPr algn="ctr">
                        <a:spcAft>
                          <a:spcPts val="0"/>
                        </a:spcAft>
                      </a:pPr>
                      <a:r>
                        <a:rPr lang="en-US" sz="1200" kern="0">
                          <a:effectLst/>
                        </a:rPr>
                        <a:t>30</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r>
              <a:tr h="182880">
                <a:tc vMerge="1">
                  <a:tcPr/>
                </a:tc>
                <a:tc vMerge="1">
                  <a:tcPr/>
                </a:tc>
                <a:tc rowSpan="2">
                  <a:txBody>
                    <a:bodyPr/>
                    <a:lstStyle/>
                    <a:p>
                      <a:pPr algn="ctr">
                        <a:spcAft>
                          <a:spcPts val="0"/>
                        </a:spcAft>
                      </a:pPr>
                      <a:r>
                        <a:rPr lang="en-US" sz="1200" kern="0">
                          <a:effectLst/>
                        </a:rPr>
                        <a:t>1&lt;= c &lt;= 100</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rowSpan="2">
                  <a:txBody>
                    <a:bodyPr/>
                    <a:lstStyle/>
                    <a:p>
                      <a:pPr algn="ctr">
                        <a:spcAft>
                          <a:spcPts val="0"/>
                        </a:spcAft>
                      </a:pPr>
                      <a:r>
                        <a:rPr lang="en-US" sz="1200" kern="0">
                          <a:effectLst/>
                        </a:rPr>
                        <a:t>5</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gridSpan="2">
                  <a:txBody>
                    <a:bodyPr/>
                    <a:lstStyle/>
                    <a:p>
                      <a:pPr algn="ctr">
                        <a:spcAft>
                          <a:spcPts val="0"/>
                        </a:spcAft>
                      </a:pPr>
                      <a:r>
                        <a:rPr lang="en-US" sz="1200" kern="0">
                          <a:effectLst/>
                        </a:rPr>
                        <a:t>c&lt;1</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hMerge="1">
                  <a:tcPr/>
                </a:tc>
                <a:tc>
                  <a:txBody>
                    <a:bodyPr/>
                    <a:lstStyle/>
                    <a:p>
                      <a:pPr algn="ctr">
                        <a:spcAft>
                          <a:spcPts val="0"/>
                        </a:spcAft>
                      </a:pPr>
                      <a:r>
                        <a:rPr lang="en-US" sz="1200" kern="0">
                          <a:effectLst/>
                        </a:rPr>
                        <a:t>31</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r>
              <a:tr h="182880">
                <a:tc vMerge="1">
                  <a:tcPr/>
                </a:tc>
                <a:tc vMerge="1">
                  <a:tcPr/>
                </a:tc>
                <a:tc vMerge="1">
                  <a:tcPr/>
                </a:tc>
                <a:tc vMerge="1">
                  <a:tcPr/>
                </a:tc>
                <a:tc gridSpan="2">
                  <a:txBody>
                    <a:bodyPr/>
                    <a:lstStyle/>
                    <a:p>
                      <a:pPr algn="ctr">
                        <a:spcAft>
                          <a:spcPts val="0"/>
                        </a:spcAft>
                      </a:pPr>
                      <a:r>
                        <a:rPr lang="en-US" sz="1200" kern="0">
                          <a:effectLst/>
                        </a:rPr>
                        <a:t>c&gt;100</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hMerge="1">
                  <a:tcPr/>
                </a:tc>
                <a:tc>
                  <a:txBody>
                    <a:bodyPr/>
                    <a:lstStyle/>
                    <a:p>
                      <a:pPr algn="ctr">
                        <a:spcAft>
                          <a:spcPts val="0"/>
                        </a:spcAft>
                      </a:pPr>
                      <a:r>
                        <a:rPr lang="en-US" sz="1200" kern="0">
                          <a:effectLst/>
                        </a:rPr>
                        <a:t>32</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r>
              <a:tr h="182880">
                <a:tc vMerge="1">
                  <a:tcPr marL="25948" marR="25948" marT="0" marB="0" vert="eaVert" anchor="ctr"/>
                </a:tc>
                <a:tc rowSpan="6">
                  <a:txBody>
                    <a:bodyPr/>
                    <a:lstStyle/>
                    <a:p>
                      <a:pPr algn="ctr">
                        <a:spcAft>
                          <a:spcPts val="0"/>
                        </a:spcAft>
                      </a:pPr>
                      <a:r>
                        <a:rPr lang="zh-CN" sz="1200" kern="0">
                          <a:effectLst/>
                        </a:rPr>
                        <a:t>构成一般三角形</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vert="eaVert" anchor="ctr">
                    <a:solidFill>
                      <a:schemeClr val="bg1">
                        <a:lumMod val="95000"/>
                      </a:schemeClr>
                    </a:solidFill>
                  </a:tcPr>
                </a:tc>
                <a:tc rowSpan="2">
                  <a:txBody>
                    <a:bodyPr/>
                    <a:lstStyle/>
                    <a:p>
                      <a:pPr algn="ctr">
                        <a:spcAft>
                          <a:spcPts val="0"/>
                        </a:spcAft>
                      </a:pPr>
                      <a:r>
                        <a:rPr lang="en-US" sz="1200" kern="0">
                          <a:effectLst/>
                        </a:rPr>
                        <a:t>a&lt;b+c</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rowSpan="2">
                  <a:txBody>
                    <a:bodyPr/>
                    <a:lstStyle/>
                    <a:p>
                      <a:pPr algn="ctr">
                        <a:spcAft>
                          <a:spcPts val="0"/>
                        </a:spcAft>
                      </a:pPr>
                      <a:r>
                        <a:rPr lang="en-US" sz="1200" kern="0">
                          <a:effectLst/>
                        </a:rPr>
                        <a:t>6</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gridSpan="2">
                  <a:txBody>
                    <a:bodyPr/>
                    <a:lstStyle/>
                    <a:p>
                      <a:pPr algn="ctr">
                        <a:spcAft>
                          <a:spcPts val="0"/>
                        </a:spcAft>
                      </a:pPr>
                      <a:r>
                        <a:rPr lang="en-US" sz="1200" kern="0">
                          <a:effectLst/>
                        </a:rPr>
                        <a:t>a&gt;b+c</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hMerge="1">
                  <a:tcPr/>
                </a:tc>
                <a:tc>
                  <a:txBody>
                    <a:bodyPr/>
                    <a:lstStyle/>
                    <a:p>
                      <a:pPr algn="ctr">
                        <a:spcAft>
                          <a:spcPts val="0"/>
                        </a:spcAft>
                      </a:pPr>
                      <a:r>
                        <a:rPr lang="en-US" sz="1200" kern="0">
                          <a:effectLst/>
                        </a:rPr>
                        <a:t>33</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r>
              <a:tr h="182880">
                <a:tc vMerge="1">
                  <a:tcPr/>
                </a:tc>
                <a:tc vMerge="1">
                  <a:tcPr/>
                </a:tc>
                <a:tc vMerge="1">
                  <a:tcPr/>
                </a:tc>
                <a:tc vMerge="1">
                  <a:tcPr/>
                </a:tc>
                <a:tc gridSpan="2">
                  <a:txBody>
                    <a:bodyPr/>
                    <a:lstStyle/>
                    <a:p>
                      <a:pPr algn="ctr">
                        <a:spcAft>
                          <a:spcPts val="0"/>
                        </a:spcAft>
                      </a:pPr>
                      <a:r>
                        <a:rPr lang="en-US" sz="1200" kern="0">
                          <a:effectLst/>
                        </a:rPr>
                        <a:t>a=b+c</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hMerge="1">
                  <a:tcPr/>
                </a:tc>
                <a:tc>
                  <a:txBody>
                    <a:bodyPr/>
                    <a:lstStyle/>
                    <a:p>
                      <a:pPr algn="ctr">
                        <a:spcAft>
                          <a:spcPts val="0"/>
                        </a:spcAft>
                      </a:pPr>
                      <a:r>
                        <a:rPr lang="en-US" sz="1200" kern="0">
                          <a:effectLst/>
                        </a:rPr>
                        <a:t>34</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r>
              <a:tr h="182880">
                <a:tc vMerge="1">
                  <a:tcPr/>
                </a:tc>
                <a:tc vMerge="1">
                  <a:tcPr/>
                </a:tc>
                <a:tc rowSpan="2">
                  <a:txBody>
                    <a:bodyPr/>
                    <a:lstStyle/>
                    <a:p>
                      <a:pPr algn="ctr">
                        <a:spcAft>
                          <a:spcPts val="0"/>
                        </a:spcAft>
                      </a:pPr>
                      <a:r>
                        <a:rPr lang="en-US" sz="1200" kern="0">
                          <a:effectLst/>
                        </a:rPr>
                        <a:t>b&lt;a+c</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rowSpan="2">
                  <a:txBody>
                    <a:bodyPr/>
                    <a:lstStyle/>
                    <a:p>
                      <a:pPr algn="ctr">
                        <a:spcAft>
                          <a:spcPts val="0"/>
                        </a:spcAft>
                      </a:pPr>
                      <a:r>
                        <a:rPr lang="en-US" sz="1200" kern="0">
                          <a:effectLst/>
                        </a:rPr>
                        <a:t>7</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gridSpan="2">
                  <a:txBody>
                    <a:bodyPr/>
                    <a:lstStyle/>
                    <a:p>
                      <a:pPr algn="ctr">
                        <a:spcAft>
                          <a:spcPts val="0"/>
                        </a:spcAft>
                      </a:pPr>
                      <a:r>
                        <a:rPr lang="en-US" sz="1200" kern="0">
                          <a:effectLst/>
                        </a:rPr>
                        <a:t>b&gt;a+c</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hMerge="1">
                  <a:tcPr/>
                </a:tc>
                <a:tc>
                  <a:txBody>
                    <a:bodyPr/>
                    <a:lstStyle/>
                    <a:p>
                      <a:pPr algn="ctr">
                        <a:spcAft>
                          <a:spcPts val="0"/>
                        </a:spcAft>
                      </a:pPr>
                      <a:r>
                        <a:rPr lang="en-US" sz="1200" kern="0">
                          <a:effectLst/>
                        </a:rPr>
                        <a:t>35</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r>
              <a:tr h="182880">
                <a:tc vMerge="1">
                  <a:tcPr/>
                </a:tc>
                <a:tc vMerge="1">
                  <a:tcPr/>
                </a:tc>
                <a:tc vMerge="1">
                  <a:tcPr/>
                </a:tc>
                <a:tc vMerge="1">
                  <a:tcPr/>
                </a:tc>
                <a:tc gridSpan="2">
                  <a:txBody>
                    <a:bodyPr/>
                    <a:lstStyle/>
                    <a:p>
                      <a:pPr algn="ctr">
                        <a:spcAft>
                          <a:spcPts val="0"/>
                        </a:spcAft>
                      </a:pPr>
                      <a:r>
                        <a:rPr lang="en-US" sz="1200" kern="0">
                          <a:effectLst/>
                        </a:rPr>
                        <a:t>b=a+c</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hMerge="1">
                  <a:tcPr/>
                </a:tc>
                <a:tc>
                  <a:txBody>
                    <a:bodyPr/>
                    <a:lstStyle/>
                    <a:p>
                      <a:pPr algn="ctr">
                        <a:spcAft>
                          <a:spcPts val="0"/>
                        </a:spcAft>
                      </a:pPr>
                      <a:r>
                        <a:rPr lang="en-US" sz="1200" kern="0">
                          <a:effectLst/>
                        </a:rPr>
                        <a:t>36</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r>
              <a:tr h="182880">
                <a:tc vMerge="1">
                  <a:tcPr/>
                </a:tc>
                <a:tc vMerge="1">
                  <a:tcPr/>
                </a:tc>
                <a:tc rowSpan="2">
                  <a:txBody>
                    <a:bodyPr/>
                    <a:lstStyle/>
                    <a:p>
                      <a:pPr algn="ctr">
                        <a:spcAft>
                          <a:spcPts val="0"/>
                        </a:spcAft>
                      </a:pPr>
                      <a:r>
                        <a:rPr lang="en-US" sz="1200" kern="0">
                          <a:effectLst/>
                        </a:rPr>
                        <a:t>c&lt;a+b</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rowSpan="2">
                  <a:txBody>
                    <a:bodyPr/>
                    <a:lstStyle/>
                    <a:p>
                      <a:pPr algn="ctr">
                        <a:spcAft>
                          <a:spcPts val="0"/>
                        </a:spcAft>
                      </a:pPr>
                      <a:r>
                        <a:rPr lang="en-US" sz="1200" kern="0">
                          <a:effectLst/>
                        </a:rPr>
                        <a:t>8</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gridSpan="2">
                  <a:txBody>
                    <a:bodyPr/>
                    <a:lstStyle/>
                    <a:p>
                      <a:pPr algn="ctr">
                        <a:spcAft>
                          <a:spcPts val="0"/>
                        </a:spcAft>
                      </a:pPr>
                      <a:r>
                        <a:rPr lang="en-US" sz="1200" kern="0">
                          <a:effectLst/>
                        </a:rPr>
                        <a:t>c&gt;a+b</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hMerge="1">
                  <a:tcPr/>
                </a:tc>
                <a:tc>
                  <a:txBody>
                    <a:bodyPr/>
                    <a:lstStyle/>
                    <a:p>
                      <a:pPr algn="ctr">
                        <a:spcAft>
                          <a:spcPts val="0"/>
                        </a:spcAft>
                      </a:pPr>
                      <a:r>
                        <a:rPr lang="en-US" sz="1200" kern="0">
                          <a:effectLst/>
                        </a:rPr>
                        <a:t>37</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r>
              <a:tr h="187325">
                <a:tc vMerge="1">
                  <a:tcPr/>
                </a:tc>
                <a:tc vMerge="1">
                  <a:tcPr/>
                </a:tc>
                <a:tc vMerge="1">
                  <a:tcPr/>
                </a:tc>
                <a:tc vMerge="1">
                  <a:tcPr/>
                </a:tc>
                <a:tc gridSpan="2">
                  <a:txBody>
                    <a:bodyPr/>
                    <a:lstStyle/>
                    <a:p>
                      <a:pPr algn="ctr">
                        <a:spcAft>
                          <a:spcPts val="0"/>
                        </a:spcAft>
                      </a:pPr>
                      <a:r>
                        <a:rPr lang="en-US" sz="1200" kern="0">
                          <a:effectLst/>
                        </a:rPr>
                        <a:t>c=a+b</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hMerge="1">
                  <a:tcPr/>
                </a:tc>
                <a:tc>
                  <a:txBody>
                    <a:bodyPr/>
                    <a:lstStyle/>
                    <a:p>
                      <a:pPr algn="ctr">
                        <a:spcAft>
                          <a:spcPts val="0"/>
                        </a:spcAft>
                      </a:pPr>
                      <a:r>
                        <a:rPr lang="en-US" sz="1200" kern="0">
                          <a:effectLst/>
                        </a:rPr>
                        <a:t>38</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r>
              <a:tr h="254000">
                <a:tc rowSpan="4">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zh-CN" sz="1400" b="1" kern="0" dirty="0" smtClean="0">
                          <a:effectLst/>
                        </a:rPr>
                        <a:t>输 出 条 件</a:t>
                      </a:r>
                      <a:endParaRPr lang="zh-CN" altLang="zh-CN" sz="1600" b="1" kern="100" dirty="0" smtClean="0">
                        <a:effectLst/>
                        <a:latin typeface="Calibri" panose="020F0502020204030204" pitchFamily="34" charset="0"/>
                        <a:ea typeface="宋体" panose="02010600030101010101" pitchFamily="2" charset="-122"/>
                        <a:cs typeface="Times New Roman" panose="02020603050405020304" pitchFamily="18" charset="0"/>
                      </a:endParaRPr>
                    </a:p>
                    <a:p>
                      <a:pPr algn="ctr">
                        <a:spcAft>
                          <a:spcPts val="0"/>
                        </a:spcAft>
                      </a:pPr>
                      <a:endParaRPr lang="zh-CN" sz="1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vert="eaVert" anchor="ctr">
                    <a:solidFill>
                      <a:schemeClr val="bg1">
                        <a:lumMod val="95000"/>
                      </a:schemeClr>
                    </a:solidFill>
                  </a:tcPr>
                </a:tc>
                <a:tc rowSpan="3">
                  <a:txBody>
                    <a:bodyPr/>
                    <a:lstStyle/>
                    <a:p>
                      <a:pPr algn="ctr">
                        <a:spcAft>
                          <a:spcPts val="0"/>
                        </a:spcAft>
                      </a:pPr>
                      <a:r>
                        <a:rPr lang="zh-CN" sz="1200" kern="0" dirty="0">
                          <a:effectLst/>
                        </a:rPr>
                        <a:t>等腰三角形</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a:txBody>
                    <a:bodyPr/>
                    <a:lstStyle/>
                    <a:p>
                      <a:pPr algn="ctr">
                        <a:spcAft>
                          <a:spcPts val="0"/>
                        </a:spcAft>
                      </a:pPr>
                      <a:r>
                        <a:rPr lang="zh-CN" sz="1200" kern="0">
                          <a:effectLst/>
                        </a:rPr>
                        <a:t>构成一般三角形，且</a:t>
                      </a:r>
                      <a:r>
                        <a:rPr lang="en-US" sz="1200" kern="0">
                          <a:effectLst/>
                        </a:rPr>
                        <a:t>a=b</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a:txBody>
                    <a:bodyPr/>
                    <a:lstStyle/>
                    <a:p>
                      <a:pPr algn="ctr">
                        <a:spcAft>
                          <a:spcPts val="0"/>
                        </a:spcAft>
                      </a:pPr>
                      <a:r>
                        <a:rPr lang="en-US" sz="1200" kern="0">
                          <a:effectLst/>
                        </a:rPr>
                        <a:t>9</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rowSpan="4" gridSpan="3">
                  <a:txBody>
                    <a:bodyPr/>
                    <a:lstStyle/>
                    <a:p>
                      <a:pPr algn="ctr">
                        <a:spcAft>
                          <a:spcPts val="0"/>
                        </a:spcAft>
                      </a:pPr>
                      <a:r>
                        <a:rPr lang="en-US" sz="1200" kern="0">
                          <a:effectLst/>
                        </a:rPr>
                        <a:t> </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rowSpan="4" hMerge="1">
                  <a:tcPr/>
                </a:tc>
                <a:tc rowSpan="4" hMerge="1">
                  <a:tcPr/>
                </a:tc>
              </a:tr>
              <a:tr h="281940">
                <a:tc vMerge="1">
                  <a:tcPr/>
                </a:tc>
                <a:tc vMerge="1">
                  <a:tcPr/>
                </a:tc>
                <a:tc>
                  <a:txBody>
                    <a:bodyPr/>
                    <a:lstStyle/>
                    <a:p>
                      <a:pPr algn="ctr">
                        <a:spcAft>
                          <a:spcPts val="0"/>
                        </a:spcAft>
                      </a:pPr>
                      <a:r>
                        <a:rPr lang="zh-CN" sz="1200" kern="0">
                          <a:effectLst/>
                        </a:rPr>
                        <a:t>构成一般三角形，且</a:t>
                      </a:r>
                      <a:r>
                        <a:rPr lang="en-US" sz="1200" kern="0">
                          <a:effectLst/>
                        </a:rPr>
                        <a:t>b=c</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a:txBody>
                    <a:bodyPr/>
                    <a:lstStyle/>
                    <a:p>
                      <a:pPr algn="ctr">
                        <a:spcAft>
                          <a:spcPts val="0"/>
                        </a:spcAft>
                      </a:pPr>
                      <a:r>
                        <a:rPr lang="en-US" sz="1200" kern="0">
                          <a:effectLst/>
                        </a:rPr>
                        <a:t>10</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vMerge="1" gridSpan="3">
                  <a:tcPr/>
                </a:tc>
                <a:tc vMerge="1" hMerge="1">
                  <a:tcPr/>
                </a:tc>
                <a:tc vMerge="1" hMerge="1">
                  <a:tcPr/>
                </a:tc>
              </a:tr>
              <a:tr h="280670">
                <a:tc vMerge="1">
                  <a:tcPr/>
                </a:tc>
                <a:tc vMerge="1">
                  <a:tcPr/>
                </a:tc>
                <a:tc>
                  <a:txBody>
                    <a:bodyPr/>
                    <a:lstStyle/>
                    <a:p>
                      <a:pPr algn="ctr">
                        <a:spcAft>
                          <a:spcPts val="0"/>
                        </a:spcAft>
                      </a:pPr>
                      <a:r>
                        <a:rPr lang="zh-CN" sz="1200" kern="0">
                          <a:effectLst/>
                        </a:rPr>
                        <a:t>构成一般三角形，且</a:t>
                      </a:r>
                      <a:r>
                        <a:rPr lang="en-US" sz="1200" kern="0">
                          <a:effectLst/>
                        </a:rPr>
                        <a:t>a=c</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a:txBody>
                    <a:bodyPr/>
                    <a:lstStyle/>
                    <a:p>
                      <a:pPr algn="ctr">
                        <a:spcAft>
                          <a:spcPts val="0"/>
                        </a:spcAft>
                      </a:pPr>
                      <a:r>
                        <a:rPr lang="en-US" sz="1200" kern="0">
                          <a:effectLst/>
                        </a:rPr>
                        <a:t>11</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vMerge="1" gridSpan="3">
                  <a:tcPr/>
                </a:tc>
                <a:tc vMerge="1" hMerge="1">
                  <a:tcPr/>
                </a:tc>
                <a:tc vMerge="1" hMerge="1">
                  <a:tcPr/>
                </a:tc>
              </a:tr>
              <a:tr h="280670">
                <a:tc vMerge="1">
                  <a:tcPr/>
                </a:tc>
                <a:tc>
                  <a:txBody>
                    <a:bodyPr/>
                    <a:lstStyle/>
                    <a:p>
                      <a:pPr algn="ctr">
                        <a:spcAft>
                          <a:spcPts val="0"/>
                        </a:spcAft>
                      </a:pPr>
                      <a:r>
                        <a:rPr lang="zh-CN" sz="1200" kern="0">
                          <a:effectLst/>
                        </a:rPr>
                        <a:t>等边三角形</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a:txBody>
                    <a:bodyPr/>
                    <a:lstStyle/>
                    <a:p>
                      <a:pPr algn="ctr">
                        <a:spcAft>
                          <a:spcPts val="0"/>
                        </a:spcAft>
                      </a:pPr>
                      <a:r>
                        <a:rPr lang="zh-CN" sz="1200" kern="0">
                          <a:effectLst/>
                        </a:rPr>
                        <a:t>构成一般三角形，且</a:t>
                      </a:r>
                      <a:r>
                        <a:rPr lang="en-US" sz="1200" kern="0">
                          <a:effectLst/>
                        </a:rPr>
                        <a:t>a=b=c</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a:txBody>
                    <a:bodyPr/>
                    <a:lstStyle/>
                    <a:p>
                      <a:pPr algn="ctr">
                        <a:spcAft>
                          <a:spcPts val="0"/>
                        </a:spcAft>
                      </a:pPr>
                      <a:r>
                        <a:rPr lang="en-US" sz="1200" kern="0" dirty="0">
                          <a:effectLst/>
                        </a:rPr>
                        <a:t>12</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25948" marR="25948" marT="0" marB="0" anchor="ctr">
                    <a:solidFill>
                      <a:schemeClr val="bg1">
                        <a:lumMod val="95000"/>
                      </a:schemeClr>
                    </a:solidFill>
                  </a:tcPr>
                </a:tc>
                <a:tc vMerge="1" gridSpan="3">
                  <a:tcPr/>
                </a:tc>
                <a:tc vMerge="1" hMerge="1">
                  <a:tcPr/>
                </a:tc>
                <a:tc vMerge="1" hMerge="1">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内容占位符 1"/>
          <p:cNvSpPr>
            <a:spLocks noGrp="1"/>
          </p:cNvSpPr>
          <p:nvPr>
            <p:ph idx="1"/>
          </p:nvPr>
        </p:nvSpPr>
        <p:spPr/>
        <p:txBody>
          <a:bodyPr/>
          <a:lstStyle/>
          <a:p>
            <a:r>
              <a:rPr lang="zh-CN" altLang="zh-CN" b="1" dirty="0"/>
              <a:t>黑盒子测试</a:t>
            </a:r>
            <a:r>
              <a:rPr lang="zh-CN" altLang="zh-CN" dirty="0"/>
              <a:t>是指不基于内部设计和代码的任何知识，而基于需求和功能性的测试，黑盒测试也称功能测试或数据驱动测试</a:t>
            </a:r>
            <a:r>
              <a:rPr lang="zh-CN" altLang="zh-CN" dirty="0" smtClean="0"/>
              <a:t>。</a:t>
            </a:r>
            <a:endParaRPr lang="zh-CN" altLang="zh-CN" dirty="0"/>
          </a:p>
          <a:p>
            <a:endParaRPr lang="zh-CN" altLang="en-US" dirty="0" smtClean="0"/>
          </a:p>
        </p:txBody>
      </p:sp>
      <p:sp>
        <p:nvSpPr>
          <p:cNvPr id="8195" name="标题 2"/>
          <p:cNvSpPr>
            <a:spLocks noGrp="1"/>
          </p:cNvSpPr>
          <p:nvPr>
            <p:ph type="title"/>
          </p:nvPr>
        </p:nvSpPr>
        <p:spPr/>
        <p:txBody>
          <a:bodyPr/>
          <a:lstStyle/>
          <a:p>
            <a:r>
              <a:rPr lang="en-US" altLang="zh-CN" dirty="0"/>
              <a:t>4.1 </a:t>
            </a:r>
            <a:r>
              <a:rPr lang="zh-CN" altLang="zh-CN" dirty="0"/>
              <a:t>黑盒子测试方法概述</a:t>
            </a:r>
            <a:endParaRPr lang="zh-CN" altLang="en-US" dirty="0" smtClean="0"/>
          </a:p>
        </p:txBody>
      </p:sp>
      <p:sp>
        <p:nvSpPr>
          <p:cNvPr id="2" name="Rectangle 2"/>
          <p:cNvSpPr>
            <a:spLocks noChangeArrowheads="1"/>
          </p:cNvSpPr>
          <p:nvPr/>
        </p:nvSpPr>
        <p:spPr bwMode="auto">
          <a:xfrm>
            <a:off x="2843808" y="254424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aphicFrame>
        <p:nvGraphicFramePr>
          <p:cNvPr id="3" name="对象 2"/>
          <p:cNvGraphicFramePr>
            <a:graphicFrameLocks noChangeAspect="1"/>
          </p:cNvGraphicFramePr>
          <p:nvPr/>
        </p:nvGraphicFramePr>
        <p:xfrm>
          <a:off x="2843808" y="2461254"/>
          <a:ext cx="3888432" cy="3108007"/>
        </p:xfrm>
        <a:graphic>
          <a:graphicData uri="http://schemas.openxmlformats.org/presentationml/2006/ole">
            <mc:AlternateContent xmlns:mc="http://schemas.openxmlformats.org/markup-compatibility/2006">
              <mc:Choice xmlns:v="urn:schemas-microsoft-com:vml" Requires="v">
                <p:oleObj spid="_x0000_s1044" name="Picture" r:id="rId1" imgW="3013075" imgH="2409190" progId="Word.Picture.8">
                  <p:embed/>
                </p:oleObj>
              </mc:Choice>
              <mc:Fallback>
                <p:oleObj name="Picture" r:id="rId1" imgW="3013075" imgH="2409190" progId="Word.Picture.8">
                  <p:embed/>
                  <p:pic>
                    <p:nvPicPr>
                      <p:cNvPr id="0" name="Object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3808" y="2461254"/>
                        <a:ext cx="3888432" cy="3108007"/>
                      </a:xfrm>
                      <a:prstGeom prst="rect">
                        <a:avLst/>
                      </a:prstGeom>
                      <a:noFill/>
                    </p:spPr>
                  </p:pic>
                </p:oleObj>
              </mc:Fallback>
            </mc:AlternateContent>
          </a:graphicData>
        </a:graphic>
      </p:graphicFrame>
      <p:sp>
        <p:nvSpPr>
          <p:cNvPr id="4" name="Rectangle 3"/>
          <p:cNvSpPr>
            <a:spLocks noChangeArrowheads="1"/>
          </p:cNvSpPr>
          <p:nvPr/>
        </p:nvSpPr>
        <p:spPr bwMode="auto">
          <a:xfrm>
            <a:off x="3995936" y="5452194"/>
            <a:ext cx="211949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0" fontAlgn="base" latinLnBrk="0" hangingPunct="0">
              <a:lnSpc>
                <a:spcPct val="100000"/>
              </a:lnSpc>
              <a:spcBef>
                <a:spcPct val="0"/>
              </a:spcBef>
              <a:spcAft>
                <a:spcPct val="0"/>
              </a:spcAft>
              <a:buClrTx/>
              <a:buSzTx/>
              <a:buFontTx/>
              <a:buNone/>
            </a:pPr>
            <a:r>
              <a:rPr kumimoji="0" lang="zh-CN" sz="20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图</a:t>
            </a:r>
            <a:r>
              <a:rPr kumimoji="0" lang="en-US" altLang="zh-CN" sz="20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4-1 </a:t>
            </a:r>
            <a:r>
              <a:rPr kumimoji="0" lang="zh-CN" altLang="en-US" sz="20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黑盒子测试</a:t>
            </a:r>
            <a:endParaRPr kumimoji="0" lang="zh-CN" altLang="en-US" sz="4800" b="0" i="0" u="none" strike="noStrike" cap="none" normalizeH="0" baseline="0" dirty="0" smtClean="0">
              <a:ln>
                <a:noFill/>
              </a:ln>
              <a:solidFill>
                <a:schemeClr val="tx1"/>
              </a:solidFill>
              <a:effectLst/>
              <a:latin typeface="Arial" panose="020B0604020202020204"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zh-CN" dirty="0"/>
              <a:t>第一、覆盖有效等价类的测试用例</a:t>
            </a:r>
            <a:r>
              <a:rPr lang="zh-CN" altLang="zh-CN" dirty="0" smtClean="0"/>
              <a:t>：</a:t>
            </a:r>
            <a:endParaRPr lang="zh-CN" altLang="en-US" dirty="0"/>
          </a:p>
        </p:txBody>
      </p:sp>
      <p:graphicFrame>
        <p:nvGraphicFramePr>
          <p:cNvPr id="4" name="表格 3"/>
          <p:cNvGraphicFramePr>
            <a:graphicFrameLocks noGrp="1"/>
          </p:cNvGraphicFramePr>
          <p:nvPr>
            <p:custDataLst>
              <p:tags r:id="rId1"/>
            </p:custDataLst>
          </p:nvPr>
        </p:nvGraphicFramePr>
        <p:xfrm>
          <a:off x="1691680" y="1916681"/>
          <a:ext cx="6109851" cy="2527990"/>
        </p:xfrm>
        <a:graphic>
          <a:graphicData uri="http://schemas.openxmlformats.org/drawingml/2006/table">
            <a:tbl>
              <a:tblPr>
                <a:tableStyleId>{5C22544A-7EE6-4342-B048-85BDC9FD1C3A}</a:tableStyleId>
              </a:tblPr>
              <a:tblGrid>
                <a:gridCol w="689431"/>
                <a:gridCol w="2326364"/>
                <a:gridCol w="1513954"/>
                <a:gridCol w="1580102"/>
              </a:tblGrid>
              <a:tr h="408062">
                <a:tc>
                  <a:txBody>
                    <a:bodyPr/>
                    <a:lstStyle/>
                    <a:p>
                      <a:pPr algn="ctr">
                        <a:spcAft>
                          <a:spcPts val="0"/>
                        </a:spcAft>
                      </a:pPr>
                      <a:r>
                        <a:rPr lang="zh-CN" sz="1600" kern="0">
                          <a:effectLst/>
                        </a:rPr>
                        <a:t>步骤</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ctr">
                        <a:spcAft>
                          <a:spcPts val="0"/>
                        </a:spcAft>
                      </a:pPr>
                      <a:r>
                        <a:rPr lang="zh-CN" sz="1600" kern="0">
                          <a:effectLst/>
                        </a:rPr>
                        <a:t>目标覆盖的有效等价类</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ctr">
                        <a:spcAft>
                          <a:spcPts val="0"/>
                        </a:spcAft>
                      </a:pPr>
                      <a:r>
                        <a:rPr lang="zh-CN" sz="1600" kern="0">
                          <a:effectLst/>
                        </a:rPr>
                        <a:t>测试输入</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ctr">
                        <a:spcAft>
                          <a:spcPts val="0"/>
                        </a:spcAft>
                      </a:pPr>
                      <a:r>
                        <a:rPr lang="zh-CN" sz="1600" kern="0">
                          <a:effectLst/>
                        </a:rPr>
                        <a:t>预期结果</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r>
              <a:tr h="408062">
                <a:tc>
                  <a:txBody>
                    <a:bodyPr/>
                    <a:lstStyle/>
                    <a:p>
                      <a:pPr algn="ctr">
                        <a:spcAft>
                          <a:spcPts val="0"/>
                        </a:spcAft>
                      </a:pPr>
                      <a:r>
                        <a:rPr lang="en-US" sz="1600" kern="0">
                          <a:effectLst/>
                        </a:rPr>
                        <a:t>1</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ctr">
                        <a:spcAft>
                          <a:spcPts val="0"/>
                        </a:spcAft>
                      </a:pPr>
                      <a:r>
                        <a:rPr lang="en-US" sz="1600" kern="0">
                          <a:effectLst/>
                        </a:rPr>
                        <a:t>1</a:t>
                      </a:r>
                      <a:r>
                        <a:rPr lang="zh-CN" sz="1600" kern="0">
                          <a:effectLst/>
                        </a:rPr>
                        <a:t>、</a:t>
                      </a:r>
                      <a:r>
                        <a:rPr lang="en-US" sz="1600" kern="0">
                          <a:effectLst/>
                        </a:rPr>
                        <a:t>2</a:t>
                      </a:r>
                      <a:r>
                        <a:rPr lang="zh-CN" sz="1600" kern="0">
                          <a:effectLst/>
                        </a:rPr>
                        <a:t>、</a:t>
                      </a:r>
                      <a:r>
                        <a:rPr lang="en-US" sz="1600" kern="0">
                          <a:effectLst/>
                        </a:rPr>
                        <a:t>3</a:t>
                      </a:r>
                      <a:r>
                        <a:rPr lang="zh-CN" sz="1600" kern="0">
                          <a:effectLst/>
                        </a:rPr>
                        <a:t>、</a:t>
                      </a:r>
                      <a:r>
                        <a:rPr lang="en-US" sz="1600" kern="0">
                          <a:effectLst/>
                        </a:rPr>
                        <a:t>4</a:t>
                      </a:r>
                      <a:r>
                        <a:rPr lang="zh-CN" sz="1600" kern="0">
                          <a:effectLst/>
                        </a:rPr>
                        <a:t>、</a:t>
                      </a:r>
                      <a:r>
                        <a:rPr lang="en-US" sz="1600" kern="0">
                          <a:effectLst/>
                        </a:rPr>
                        <a:t>5</a:t>
                      </a:r>
                      <a:r>
                        <a:rPr lang="zh-CN" sz="1600" kern="0">
                          <a:effectLst/>
                        </a:rPr>
                        <a:t>、</a:t>
                      </a:r>
                      <a:r>
                        <a:rPr lang="en-US" sz="1600" kern="0">
                          <a:effectLst/>
                        </a:rPr>
                        <a:t>6</a:t>
                      </a:r>
                      <a:r>
                        <a:rPr lang="zh-CN" sz="1600" kern="0">
                          <a:effectLst/>
                        </a:rPr>
                        <a:t>、</a:t>
                      </a:r>
                      <a:r>
                        <a:rPr lang="en-US" sz="1600" kern="0">
                          <a:effectLst/>
                        </a:rPr>
                        <a:t>7</a:t>
                      </a:r>
                      <a:r>
                        <a:rPr lang="zh-CN" sz="1600" kern="0">
                          <a:effectLst/>
                        </a:rPr>
                        <a:t>、</a:t>
                      </a:r>
                      <a:r>
                        <a:rPr lang="en-US" sz="1600" kern="0">
                          <a:effectLst/>
                        </a:rPr>
                        <a:t>8</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ctr">
                        <a:spcAft>
                          <a:spcPts val="0"/>
                        </a:spcAft>
                      </a:pPr>
                      <a:r>
                        <a:rPr lang="en-US" sz="1600" kern="0">
                          <a:effectLst/>
                        </a:rPr>
                        <a:t>a=3 b=4 c=5</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ctr">
                        <a:spcAft>
                          <a:spcPts val="0"/>
                        </a:spcAft>
                      </a:pPr>
                      <a:r>
                        <a:rPr lang="zh-CN" sz="1600" kern="0">
                          <a:effectLst/>
                        </a:rPr>
                        <a:t>一般三角形</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r>
              <a:tr h="408062">
                <a:tc>
                  <a:txBody>
                    <a:bodyPr/>
                    <a:lstStyle/>
                    <a:p>
                      <a:pPr algn="ctr">
                        <a:spcAft>
                          <a:spcPts val="0"/>
                        </a:spcAft>
                      </a:pPr>
                      <a:r>
                        <a:rPr lang="en-US" sz="1600" kern="0">
                          <a:effectLst/>
                        </a:rPr>
                        <a:t>2</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ctr">
                        <a:spcAft>
                          <a:spcPts val="0"/>
                        </a:spcAft>
                      </a:pPr>
                      <a:r>
                        <a:rPr lang="en-US" sz="1600" kern="0">
                          <a:effectLst/>
                        </a:rPr>
                        <a:t>9</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ctr">
                        <a:spcAft>
                          <a:spcPts val="0"/>
                        </a:spcAft>
                      </a:pPr>
                      <a:r>
                        <a:rPr lang="en-US" sz="1600" kern="0">
                          <a:effectLst/>
                        </a:rPr>
                        <a:t>a=4 b=4 c=5</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ctr">
                        <a:spcAft>
                          <a:spcPts val="0"/>
                        </a:spcAft>
                      </a:pPr>
                      <a:r>
                        <a:rPr lang="zh-CN" sz="1600" kern="0">
                          <a:effectLst/>
                        </a:rPr>
                        <a:t>等腰三角形</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r>
              <a:tr h="408062">
                <a:tc>
                  <a:txBody>
                    <a:bodyPr/>
                    <a:lstStyle/>
                    <a:p>
                      <a:pPr algn="ctr">
                        <a:spcAft>
                          <a:spcPts val="0"/>
                        </a:spcAft>
                      </a:pPr>
                      <a:r>
                        <a:rPr lang="en-US" sz="1600" kern="0">
                          <a:effectLst/>
                        </a:rPr>
                        <a:t>3</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ctr">
                        <a:spcAft>
                          <a:spcPts val="0"/>
                        </a:spcAft>
                      </a:pPr>
                      <a:r>
                        <a:rPr lang="en-US" sz="1600" kern="0">
                          <a:effectLst/>
                        </a:rPr>
                        <a:t>10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ctr">
                        <a:spcAft>
                          <a:spcPts val="0"/>
                        </a:spcAft>
                      </a:pPr>
                      <a:r>
                        <a:rPr lang="en-US" sz="1600" kern="0">
                          <a:effectLst/>
                        </a:rPr>
                        <a:t>a=5 b=4 c=4</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ctr">
                        <a:spcAft>
                          <a:spcPts val="0"/>
                        </a:spcAft>
                      </a:pPr>
                      <a:r>
                        <a:rPr lang="zh-CN" sz="1600" kern="0">
                          <a:effectLst/>
                        </a:rPr>
                        <a:t>等腰三角形</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r>
              <a:tr h="408062">
                <a:tc>
                  <a:txBody>
                    <a:bodyPr/>
                    <a:lstStyle/>
                    <a:p>
                      <a:pPr algn="ctr">
                        <a:spcAft>
                          <a:spcPts val="0"/>
                        </a:spcAft>
                      </a:pPr>
                      <a:r>
                        <a:rPr lang="en-US" sz="1600" kern="0">
                          <a:effectLst/>
                        </a:rPr>
                        <a:t>4</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ctr">
                        <a:spcAft>
                          <a:spcPts val="0"/>
                        </a:spcAft>
                      </a:pPr>
                      <a:r>
                        <a:rPr lang="en-US" sz="1600" kern="0">
                          <a:effectLst/>
                        </a:rPr>
                        <a:t>11</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ctr">
                        <a:spcAft>
                          <a:spcPts val="0"/>
                        </a:spcAft>
                      </a:pPr>
                      <a:r>
                        <a:rPr lang="en-US" sz="1600" kern="0">
                          <a:effectLst/>
                        </a:rPr>
                        <a:t>a=4 b=5 c=4</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ctr">
                        <a:spcAft>
                          <a:spcPts val="0"/>
                        </a:spcAft>
                      </a:pPr>
                      <a:r>
                        <a:rPr lang="zh-CN" sz="1600" kern="0">
                          <a:effectLst/>
                        </a:rPr>
                        <a:t>等腰三角形</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r>
              <a:tr h="408062">
                <a:tc>
                  <a:txBody>
                    <a:bodyPr/>
                    <a:lstStyle/>
                    <a:p>
                      <a:pPr algn="ctr">
                        <a:spcAft>
                          <a:spcPts val="0"/>
                        </a:spcAft>
                      </a:pPr>
                      <a:r>
                        <a:rPr lang="en-US" sz="1600" kern="0">
                          <a:effectLst/>
                        </a:rPr>
                        <a:t>5</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ctr">
                        <a:spcAft>
                          <a:spcPts val="0"/>
                        </a:spcAft>
                      </a:pPr>
                      <a:r>
                        <a:rPr lang="en-US" sz="1600" kern="0">
                          <a:effectLst/>
                        </a:rPr>
                        <a:t>12</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ctr">
                        <a:spcAft>
                          <a:spcPts val="0"/>
                        </a:spcAft>
                      </a:pPr>
                      <a:r>
                        <a:rPr lang="en-US" sz="1600" kern="0">
                          <a:effectLst/>
                        </a:rPr>
                        <a:t>a=5 b=5 c=5</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ctr">
                        <a:spcAft>
                          <a:spcPts val="0"/>
                        </a:spcAft>
                      </a:pPr>
                      <a:r>
                        <a:rPr lang="zh-CN" sz="1600" kern="0" dirty="0">
                          <a:effectLst/>
                        </a:rPr>
                        <a:t>等边三角形</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zh-CN" dirty="0"/>
              <a:t>第二、覆盖无效等价类的测试用例</a:t>
            </a:r>
            <a:r>
              <a:rPr lang="zh-CN" altLang="zh-CN" dirty="0" smtClean="0"/>
              <a:t>：</a:t>
            </a:r>
            <a:endParaRPr lang="zh-CN" altLang="en-US" dirty="0"/>
          </a:p>
        </p:txBody>
      </p:sp>
      <p:graphicFrame>
        <p:nvGraphicFramePr>
          <p:cNvPr id="4" name="表格 3"/>
          <p:cNvGraphicFramePr>
            <a:graphicFrameLocks noGrp="1"/>
          </p:cNvGraphicFramePr>
          <p:nvPr>
            <p:custDataLst>
              <p:tags r:id="rId1"/>
            </p:custDataLst>
          </p:nvPr>
        </p:nvGraphicFramePr>
        <p:xfrm>
          <a:off x="1331640" y="836718"/>
          <a:ext cx="6696744" cy="6024860"/>
        </p:xfrm>
        <a:graphic>
          <a:graphicData uri="http://schemas.openxmlformats.org/drawingml/2006/table">
            <a:tbl>
              <a:tblPr>
                <a:tableStyleId>{5C22544A-7EE6-4342-B048-85BDC9FD1C3A}</a:tableStyleId>
              </a:tblPr>
              <a:tblGrid>
                <a:gridCol w="623436"/>
                <a:gridCol w="1140369"/>
                <a:gridCol w="2135269"/>
                <a:gridCol w="2797670"/>
              </a:tblGrid>
              <a:tr h="335280">
                <a:tc>
                  <a:txBody>
                    <a:bodyPr/>
                    <a:lstStyle/>
                    <a:p>
                      <a:pPr algn="ctr">
                        <a:spcAft>
                          <a:spcPts val="0"/>
                        </a:spcAft>
                      </a:pPr>
                      <a:r>
                        <a:rPr lang="zh-CN" sz="1100" b="1" kern="0">
                          <a:effectLst/>
                        </a:rPr>
                        <a:t>步骤</a:t>
                      </a:r>
                      <a:endParaRPr lang="zh-CN" sz="1100" b="1" kern="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ctr">
                        <a:spcAft>
                          <a:spcPts val="0"/>
                        </a:spcAft>
                      </a:pPr>
                      <a:r>
                        <a:rPr lang="zh-CN" sz="1100" b="1" kern="0">
                          <a:effectLst/>
                        </a:rPr>
                        <a:t>目标覆盖的无效等价类</a:t>
                      </a:r>
                      <a:endParaRPr lang="zh-CN" sz="1100" b="1" kern="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ctr">
                        <a:spcAft>
                          <a:spcPts val="0"/>
                        </a:spcAft>
                      </a:pPr>
                      <a:r>
                        <a:rPr lang="zh-CN" sz="1100" b="1" kern="0">
                          <a:effectLst/>
                        </a:rPr>
                        <a:t>测试输入</a:t>
                      </a:r>
                      <a:endParaRPr lang="zh-CN" sz="1100" b="1" kern="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ctr">
                        <a:spcAft>
                          <a:spcPts val="0"/>
                        </a:spcAft>
                      </a:pPr>
                      <a:r>
                        <a:rPr lang="zh-CN" sz="1100" b="1" kern="0">
                          <a:effectLst/>
                        </a:rPr>
                        <a:t>预期结果</a:t>
                      </a:r>
                      <a:endParaRPr lang="zh-CN" sz="1100" b="1" kern="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r>
              <a:tr h="218830">
                <a:tc>
                  <a:txBody>
                    <a:bodyPr/>
                    <a:lstStyle/>
                    <a:p>
                      <a:pPr algn="ctr">
                        <a:spcAft>
                          <a:spcPts val="0"/>
                        </a:spcAft>
                      </a:pPr>
                      <a:r>
                        <a:rPr lang="en-US" sz="1100" kern="0">
                          <a:effectLst/>
                        </a:rPr>
                        <a:t>1</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ctr">
                        <a:spcAft>
                          <a:spcPts val="0"/>
                        </a:spcAft>
                      </a:pPr>
                      <a:r>
                        <a:rPr lang="en-US" sz="1100" kern="0">
                          <a:effectLst/>
                        </a:rPr>
                        <a:t>13</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en-US" sz="1100" kern="0">
                          <a:effectLst/>
                        </a:rPr>
                        <a:t>a=3.5 b=4 c=5</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en-US" sz="1100" kern="0">
                          <a:effectLst/>
                        </a:rPr>
                        <a:t>a</a:t>
                      </a:r>
                      <a:r>
                        <a:rPr lang="zh-CN" sz="1100" kern="0">
                          <a:effectLst/>
                        </a:rPr>
                        <a:t>的取值不在允许取值的范围内</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r>
              <a:tr h="218830">
                <a:tc>
                  <a:txBody>
                    <a:bodyPr/>
                    <a:lstStyle/>
                    <a:p>
                      <a:pPr algn="ctr">
                        <a:spcAft>
                          <a:spcPts val="0"/>
                        </a:spcAft>
                      </a:pPr>
                      <a:r>
                        <a:rPr lang="en-US" sz="1100" kern="0">
                          <a:effectLst/>
                        </a:rPr>
                        <a:t>2</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ctr">
                        <a:spcAft>
                          <a:spcPts val="0"/>
                        </a:spcAft>
                      </a:pPr>
                      <a:r>
                        <a:rPr lang="en-US" sz="1100" kern="0">
                          <a:effectLst/>
                        </a:rPr>
                        <a:t>14</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en-US" sz="1100" kern="0">
                          <a:effectLst/>
                        </a:rPr>
                        <a:t>a=3 b=4.5 c=5</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en-US" sz="1100" kern="0">
                          <a:effectLst/>
                        </a:rPr>
                        <a:t>b</a:t>
                      </a:r>
                      <a:r>
                        <a:rPr lang="zh-CN" sz="1100" kern="0">
                          <a:effectLst/>
                        </a:rPr>
                        <a:t>的取值不在允许取值的范围内</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r>
              <a:tr h="218830">
                <a:tc>
                  <a:txBody>
                    <a:bodyPr/>
                    <a:lstStyle/>
                    <a:p>
                      <a:pPr algn="ctr">
                        <a:spcAft>
                          <a:spcPts val="0"/>
                        </a:spcAft>
                      </a:pPr>
                      <a:r>
                        <a:rPr lang="en-US" sz="1100" kern="0">
                          <a:effectLst/>
                        </a:rPr>
                        <a:t>3</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ctr">
                        <a:spcAft>
                          <a:spcPts val="0"/>
                        </a:spcAft>
                      </a:pPr>
                      <a:r>
                        <a:rPr lang="en-US" sz="1100" kern="0">
                          <a:effectLst/>
                        </a:rPr>
                        <a:t>15</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en-US" sz="1100" kern="0">
                          <a:effectLst/>
                        </a:rPr>
                        <a:t>a=3 b=4 c=5.5</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en-US" sz="1100" kern="0">
                          <a:effectLst/>
                        </a:rPr>
                        <a:t>c</a:t>
                      </a:r>
                      <a:r>
                        <a:rPr lang="zh-CN" sz="1100" kern="0">
                          <a:effectLst/>
                        </a:rPr>
                        <a:t>的取值不在允许取值的范围内</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r>
              <a:tr h="218830">
                <a:tc>
                  <a:txBody>
                    <a:bodyPr/>
                    <a:lstStyle/>
                    <a:p>
                      <a:pPr algn="ctr">
                        <a:spcAft>
                          <a:spcPts val="0"/>
                        </a:spcAft>
                      </a:pPr>
                      <a:r>
                        <a:rPr lang="en-US" sz="1100" kern="0">
                          <a:effectLst/>
                        </a:rPr>
                        <a:t>4</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ctr">
                        <a:spcAft>
                          <a:spcPts val="0"/>
                        </a:spcAft>
                      </a:pPr>
                      <a:r>
                        <a:rPr lang="en-US" sz="1100" kern="0">
                          <a:effectLst/>
                        </a:rPr>
                        <a:t>16</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en-US" sz="1100" kern="0">
                          <a:effectLst/>
                        </a:rPr>
                        <a:t>a=3.5 b=4.5 c=5</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en-US" sz="1100" kern="0">
                          <a:effectLst/>
                        </a:rPr>
                        <a:t>a</a:t>
                      </a:r>
                      <a:r>
                        <a:rPr lang="zh-CN" sz="1100" kern="0">
                          <a:effectLst/>
                        </a:rPr>
                        <a:t>、</a:t>
                      </a:r>
                      <a:r>
                        <a:rPr lang="en-US" sz="1100" kern="0">
                          <a:effectLst/>
                        </a:rPr>
                        <a:t>b</a:t>
                      </a:r>
                      <a:r>
                        <a:rPr lang="zh-CN" sz="1100" kern="0">
                          <a:effectLst/>
                        </a:rPr>
                        <a:t>的取值不在允许取值的范围内</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r>
              <a:tr h="218830">
                <a:tc>
                  <a:txBody>
                    <a:bodyPr/>
                    <a:lstStyle/>
                    <a:p>
                      <a:pPr algn="ctr">
                        <a:spcAft>
                          <a:spcPts val="0"/>
                        </a:spcAft>
                      </a:pPr>
                      <a:r>
                        <a:rPr lang="en-US" sz="1100" kern="0">
                          <a:effectLst/>
                        </a:rPr>
                        <a:t>5</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ctr">
                        <a:spcAft>
                          <a:spcPts val="0"/>
                        </a:spcAft>
                      </a:pPr>
                      <a:r>
                        <a:rPr lang="en-US" sz="1100" kern="0">
                          <a:effectLst/>
                        </a:rPr>
                        <a:t>17</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en-US" sz="1100" kern="0">
                          <a:effectLst/>
                        </a:rPr>
                        <a:t>a=3 b=4.5 c=5.5</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en-US" sz="1100" kern="0">
                          <a:effectLst/>
                        </a:rPr>
                        <a:t>b</a:t>
                      </a:r>
                      <a:r>
                        <a:rPr lang="zh-CN" sz="1100" kern="0">
                          <a:effectLst/>
                        </a:rPr>
                        <a:t>、</a:t>
                      </a:r>
                      <a:r>
                        <a:rPr lang="en-US" sz="1100" kern="0">
                          <a:effectLst/>
                        </a:rPr>
                        <a:t>c</a:t>
                      </a:r>
                      <a:r>
                        <a:rPr lang="zh-CN" sz="1100" kern="0">
                          <a:effectLst/>
                        </a:rPr>
                        <a:t>的取值不在允许取值的范围内</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r>
              <a:tr h="218830">
                <a:tc>
                  <a:txBody>
                    <a:bodyPr/>
                    <a:lstStyle/>
                    <a:p>
                      <a:pPr algn="ctr">
                        <a:spcAft>
                          <a:spcPts val="0"/>
                        </a:spcAft>
                      </a:pPr>
                      <a:r>
                        <a:rPr lang="en-US" sz="1100" kern="0">
                          <a:effectLst/>
                        </a:rPr>
                        <a:t>6</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ctr">
                        <a:spcAft>
                          <a:spcPts val="0"/>
                        </a:spcAft>
                      </a:pPr>
                      <a:r>
                        <a:rPr lang="en-US" sz="1100" kern="0">
                          <a:effectLst/>
                        </a:rPr>
                        <a:t>18</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en-US" sz="1100" kern="0">
                          <a:effectLst/>
                        </a:rPr>
                        <a:t>a=3.5 b=4 c=5.5</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en-US" sz="1100" kern="0">
                          <a:effectLst/>
                        </a:rPr>
                        <a:t>a</a:t>
                      </a:r>
                      <a:r>
                        <a:rPr lang="zh-CN" sz="1100" kern="0">
                          <a:effectLst/>
                        </a:rPr>
                        <a:t>、</a:t>
                      </a:r>
                      <a:r>
                        <a:rPr lang="en-US" sz="1100" kern="0">
                          <a:effectLst/>
                        </a:rPr>
                        <a:t>c</a:t>
                      </a:r>
                      <a:r>
                        <a:rPr lang="zh-CN" sz="1100" kern="0">
                          <a:effectLst/>
                        </a:rPr>
                        <a:t>的取值不在允许取值的范围内</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r>
              <a:tr h="218830">
                <a:tc>
                  <a:txBody>
                    <a:bodyPr/>
                    <a:lstStyle/>
                    <a:p>
                      <a:pPr algn="ctr">
                        <a:spcAft>
                          <a:spcPts val="0"/>
                        </a:spcAft>
                      </a:pPr>
                      <a:r>
                        <a:rPr lang="en-US" sz="1100" kern="0">
                          <a:effectLst/>
                        </a:rPr>
                        <a:t>7</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ctr">
                        <a:spcAft>
                          <a:spcPts val="0"/>
                        </a:spcAft>
                      </a:pPr>
                      <a:r>
                        <a:rPr lang="en-US" sz="1100" kern="0">
                          <a:effectLst/>
                        </a:rPr>
                        <a:t>19</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en-US" sz="1100" kern="0">
                          <a:effectLst/>
                        </a:rPr>
                        <a:t>a=3.5 b=4.5 c=5.5</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en-US" sz="1100" kern="0">
                          <a:effectLst/>
                        </a:rPr>
                        <a:t>a</a:t>
                      </a:r>
                      <a:r>
                        <a:rPr lang="zh-CN" sz="1100" kern="0">
                          <a:effectLst/>
                        </a:rPr>
                        <a:t>、</a:t>
                      </a:r>
                      <a:r>
                        <a:rPr lang="en-US" sz="1100" kern="0">
                          <a:effectLst/>
                        </a:rPr>
                        <a:t>b</a:t>
                      </a:r>
                      <a:r>
                        <a:rPr lang="zh-CN" sz="1100" kern="0">
                          <a:effectLst/>
                        </a:rPr>
                        <a:t>、</a:t>
                      </a:r>
                      <a:r>
                        <a:rPr lang="en-US" sz="1100" kern="0">
                          <a:effectLst/>
                        </a:rPr>
                        <a:t>c</a:t>
                      </a:r>
                      <a:r>
                        <a:rPr lang="zh-CN" sz="1100" kern="0">
                          <a:effectLst/>
                        </a:rPr>
                        <a:t>的取值不在允许取值的范围内</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r>
              <a:tr h="218830">
                <a:tc>
                  <a:txBody>
                    <a:bodyPr/>
                    <a:lstStyle/>
                    <a:p>
                      <a:pPr algn="ctr">
                        <a:spcAft>
                          <a:spcPts val="0"/>
                        </a:spcAft>
                      </a:pPr>
                      <a:r>
                        <a:rPr lang="en-US" sz="1100" kern="0">
                          <a:effectLst/>
                        </a:rPr>
                        <a:t>8</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ctr">
                        <a:spcAft>
                          <a:spcPts val="0"/>
                        </a:spcAft>
                      </a:pPr>
                      <a:r>
                        <a:rPr lang="en-US" sz="1100" kern="0">
                          <a:effectLst/>
                        </a:rPr>
                        <a:t>20</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en-US" sz="1100" kern="0">
                          <a:effectLst/>
                        </a:rPr>
                        <a:t>a=3 b</a:t>
                      </a:r>
                      <a:r>
                        <a:rPr lang="zh-CN" sz="1100" kern="0">
                          <a:effectLst/>
                        </a:rPr>
                        <a:t>（为空）</a:t>
                      </a:r>
                      <a:r>
                        <a:rPr lang="en-US" sz="1100" kern="0">
                          <a:effectLst/>
                        </a:rPr>
                        <a:t> c</a:t>
                      </a:r>
                      <a:r>
                        <a:rPr lang="zh-CN" sz="1100" kern="0">
                          <a:effectLst/>
                        </a:rPr>
                        <a:t>（为空）</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en-US" sz="1100" kern="0">
                          <a:effectLst/>
                        </a:rPr>
                        <a:t>b</a:t>
                      </a:r>
                      <a:r>
                        <a:rPr lang="zh-CN" sz="1100" kern="0">
                          <a:effectLst/>
                        </a:rPr>
                        <a:t>、</a:t>
                      </a:r>
                      <a:r>
                        <a:rPr lang="en-US" sz="1100" kern="0">
                          <a:effectLst/>
                        </a:rPr>
                        <a:t>c</a:t>
                      </a:r>
                      <a:r>
                        <a:rPr lang="zh-CN" sz="1100" kern="0">
                          <a:effectLst/>
                        </a:rPr>
                        <a:t>的取值不在允许取值的范围内</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r>
              <a:tr h="218830">
                <a:tc>
                  <a:txBody>
                    <a:bodyPr/>
                    <a:lstStyle/>
                    <a:p>
                      <a:pPr algn="ctr">
                        <a:spcAft>
                          <a:spcPts val="0"/>
                        </a:spcAft>
                      </a:pPr>
                      <a:r>
                        <a:rPr lang="en-US" sz="1100" kern="0">
                          <a:effectLst/>
                        </a:rPr>
                        <a:t>9</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ctr">
                        <a:spcAft>
                          <a:spcPts val="0"/>
                        </a:spcAft>
                      </a:pPr>
                      <a:r>
                        <a:rPr lang="en-US" sz="1100" kern="0">
                          <a:effectLst/>
                        </a:rPr>
                        <a:t>21</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en-US" sz="1100" kern="0">
                          <a:effectLst/>
                        </a:rPr>
                        <a:t>a</a:t>
                      </a:r>
                      <a:r>
                        <a:rPr lang="zh-CN" sz="1100" kern="0">
                          <a:effectLst/>
                        </a:rPr>
                        <a:t>（为空）</a:t>
                      </a:r>
                      <a:r>
                        <a:rPr lang="en-US" sz="1100" kern="0">
                          <a:effectLst/>
                        </a:rPr>
                        <a:t> b=4 c</a:t>
                      </a:r>
                      <a:r>
                        <a:rPr lang="zh-CN" sz="1100" kern="0">
                          <a:effectLst/>
                        </a:rPr>
                        <a:t>（为空）</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en-US" sz="1100" kern="0">
                          <a:effectLst/>
                        </a:rPr>
                        <a:t>a</a:t>
                      </a:r>
                      <a:r>
                        <a:rPr lang="zh-CN" sz="1100" kern="0">
                          <a:effectLst/>
                        </a:rPr>
                        <a:t>、</a:t>
                      </a:r>
                      <a:r>
                        <a:rPr lang="en-US" sz="1100" kern="0">
                          <a:effectLst/>
                        </a:rPr>
                        <a:t>c</a:t>
                      </a:r>
                      <a:r>
                        <a:rPr lang="zh-CN" sz="1100" kern="0">
                          <a:effectLst/>
                        </a:rPr>
                        <a:t>的取值不在允许取值的范围内</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r>
              <a:tr h="218830">
                <a:tc>
                  <a:txBody>
                    <a:bodyPr/>
                    <a:lstStyle/>
                    <a:p>
                      <a:pPr algn="ctr">
                        <a:spcAft>
                          <a:spcPts val="0"/>
                        </a:spcAft>
                      </a:pPr>
                      <a:r>
                        <a:rPr lang="en-US" sz="1100" kern="0">
                          <a:effectLst/>
                        </a:rPr>
                        <a:t>10</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ctr">
                        <a:spcAft>
                          <a:spcPts val="0"/>
                        </a:spcAft>
                      </a:pPr>
                      <a:r>
                        <a:rPr lang="en-US" sz="1100" kern="0">
                          <a:effectLst/>
                        </a:rPr>
                        <a:t>22</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en-US" sz="1100" kern="0">
                          <a:effectLst/>
                        </a:rPr>
                        <a:t>a</a:t>
                      </a:r>
                      <a:r>
                        <a:rPr lang="zh-CN" sz="1100" kern="0">
                          <a:effectLst/>
                        </a:rPr>
                        <a:t>（为空）</a:t>
                      </a:r>
                      <a:r>
                        <a:rPr lang="en-US" sz="1100" kern="0">
                          <a:effectLst/>
                        </a:rPr>
                        <a:t> b</a:t>
                      </a:r>
                      <a:r>
                        <a:rPr lang="zh-CN" sz="1100" kern="0">
                          <a:effectLst/>
                        </a:rPr>
                        <a:t>（为空）</a:t>
                      </a:r>
                      <a:r>
                        <a:rPr lang="en-US" sz="1100" kern="0">
                          <a:effectLst/>
                        </a:rPr>
                        <a:t> c=5</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en-US" sz="1100" kern="0">
                          <a:effectLst/>
                        </a:rPr>
                        <a:t>a</a:t>
                      </a:r>
                      <a:r>
                        <a:rPr lang="zh-CN" sz="1100" kern="0">
                          <a:effectLst/>
                        </a:rPr>
                        <a:t>、</a:t>
                      </a:r>
                      <a:r>
                        <a:rPr lang="en-US" sz="1100" kern="0">
                          <a:effectLst/>
                        </a:rPr>
                        <a:t>b</a:t>
                      </a:r>
                      <a:r>
                        <a:rPr lang="zh-CN" sz="1100" kern="0">
                          <a:effectLst/>
                        </a:rPr>
                        <a:t>的取值不在允许取值的范围内</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r>
              <a:tr h="218830">
                <a:tc>
                  <a:txBody>
                    <a:bodyPr/>
                    <a:lstStyle/>
                    <a:p>
                      <a:pPr algn="ctr">
                        <a:spcAft>
                          <a:spcPts val="0"/>
                        </a:spcAft>
                      </a:pPr>
                      <a:r>
                        <a:rPr lang="en-US" sz="1100" kern="0">
                          <a:effectLst/>
                        </a:rPr>
                        <a:t>11</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ctr">
                        <a:spcAft>
                          <a:spcPts val="0"/>
                        </a:spcAft>
                      </a:pPr>
                      <a:r>
                        <a:rPr lang="en-US" sz="1100" kern="0">
                          <a:effectLst/>
                        </a:rPr>
                        <a:t>23</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en-US" sz="1100" kern="0">
                          <a:effectLst/>
                        </a:rPr>
                        <a:t>a=3 b=4 c</a:t>
                      </a:r>
                      <a:r>
                        <a:rPr lang="zh-CN" sz="1100" kern="0">
                          <a:effectLst/>
                        </a:rPr>
                        <a:t>（为空）</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en-US" sz="1100" kern="0">
                          <a:effectLst/>
                        </a:rPr>
                        <a:t>c</a:t>
                      </a:r>
                      <a:r>
                        <a:rPr lang="zh-CN" sz="1100" kern="0">
                          <a:effectLst/>
                        </a:rPr>
                        <a:t>的取值不在允许取值的范围内</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r>
              <a:tr h="218830">
                <a:tc>
                  <a:txBody>
                    <a:bodyPr/>
                    <a:lstStyle/>
                    <a:p>
                      <a:pPr algn="ctr">
                        <a:spcAft>
                          <a:spcPts val="0"/>
                        </a:spcAft>
                      </a:pPr>
                      <a:r>
                        <a:rPr lang="en-US" sz="1100" kern="0">
                          <a:effectLst/>
                        </a:rPr>
                        <a:t>12</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ctr">
                        <a:spcAft>
                          <a:spcPts val="0"/>
                        </a:spcAft>
                      </a:pPr>
                      <a:r>
                        <a:rPr lang="en-US" sz="1100" kern="0">
                          <a:effectLst/>
                        </a:rPr>
                        <a:t>24</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en-US" sz="1100" kern="0">
                          <a:effectLst/>
                        </a:rPr>
                        <a:t>a</a:t>
                      </a:r>
                      <a:r>
                        <a:rPr lang="zh-CN" sz="1100" kern="0">
                          <a:effectLst/>
                        </a:rPr>
                        <a:t>（为空）</a:t>
                      </a:r>
                      <a:r>
                        <a:rPr lang="en-US" sz="1100" kern="0">
                          <a:effectLst/>
                        </a:rPr>
                        <a:t> b=4 c=5</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en-US" sz="1100" kern="0">
                          <a:effectLst/>
                        </a:rPr>
                        <a:t>a</a:t>
                      </a:r>
                      <a:r>
                        <a:rPr lang="zh-CN" sz="1100" kern="0">
                          <a:effectLst/>
                        </a:rPr>
                        <a:t>的取值不在允许取值的范围内</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r>
              <a:tr h="218830">
                <a:tc>
                  <a:txBody>
                    <a:bodyPr/>
                    <a:lstStyle/>
                    <a:p>
                      <a:pPr algn="ctr">
                        <a:spcAft>
                          <a:spcPts val="0"/>
                        </a:spcAft>
                      </a:pPr>
                      <a:r>
                        <a:rPr lang="en-US" sz="1100" kern="0">
                          <a:effectLst/>
                        </a:rPr>
                        <a:t>13</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ctr">
                        <a:spcAft>
                          <a:spcPts val="0"/>
                        </a:spcAft>
                      </a:pPr>
                      <a:r>
                        <a:rPr lang="en-US" sz="1100" kern="0">
                          <a:effectLst/>
                        </a:rPr>
                        <a:t>25</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en-US" sz="1100" kern="0">
                          <a:effectLst/>
                        </a:rPr>
                        <a:t>a=3 b</a:t>
                      </a:r>
                      <a:r>
                        <a:rPr lang="zh-CN" sz="1100" kern="0">
                          <a:effectLst/>
                        </a:rPr>
                        <a:t>（为空）</a:t>
                      </a:r>
                      <a:r>
                        <a:rPr lang="en-US" sz="1100" kern="0">
                          <a:effectLst/>
                        </a:rPr>
                        <a:t> c=5</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en-US" sz="1100" kern="0">
                          <a:effectLst/>
                        </a:rPr>
                        <a:t>b</a:t>
                      </a:r>
                      <a:r>
                        <a:rPr lang="zh-CN" sz="1100" kern="0">
                          <a:effectLst/>
                        </a:rPr>
                        <a:t>的取值不在允许取值的范围内</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r>
              <a:tr h="218830">
                <a:tc>
                  <a:txBody>
                    <a:bodyPr/>
                    <a:lstStyle/>
                    <a:p>
                      <a:pPr algn="ctr">
                        <a:spcAft>
                          <a:spcPts val="0"/>
                        </a:spcAft>
                      </a:pPr>
                      <a:r>
                        <a:rPr lang="en-US" sz="1100" kern="0">
                          <a:effectLst/>
                        </a:rPr>
                        <a:t>14</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ctr">
                        <a:spcAft>
                          <a:spcPts val="0"/>
                        </a:spcAft>
                      </a:pPr>
                      <a:r>
                        <a:rPr lang="en-US" sz="1100" kern="0">
                          <a:effectLst/>
                        </a:rPr>
                        <a:t>26</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en-US" sz="1100" kern="0">
                          <a:effectLst/>
                        </a:rPr>
                        <a:t>a=3 b=4 c=5 d=6</a:t>
                      </a:r>
                      <a:r>
                        <a:rPr lang="zh-CN" sz="1100" kern="0">
                          <a:effectLst/>
                        </a:rPr>
                        <a:t>（多一边）</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zh-CN" sz="1100" kern="0">
                          <a:effectLst/>
                        </a:rPr>
                        <a:t>边数不符合三角形的规定</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r>
              <a:tr h="218830">
                <a:tc>
                  <a:txBody>
                    <a:bodyPr/>
                    <a:lstStyle/>
                    <a:p>
                      <a:pPr algn="ctr">
                        <a:spcAft>
                          <a:spcPts val="0"/>
                        </a:spcAft>
                      </a:pPr>
                      <a:r>
                        <a:rPr lang="en-US" sz="1100" kern="0">
                          <a:effectLst/>
                        </a:rPr>
                        <a:t>15</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ctr">
                        <a:spcAft>
                          <a:spcPts val="0"/>
                        </a:spcAft>
                      </a:pPr>
                      <a:r>
                        <a:rPr lang="en-US" sz="1100" kern="0">
                          <a:effectLst/>
                        </a:rPr>
                        <a:t>27</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en-US" sz="1100" kern="0">
                          <a:effectLst/>
                        </a:rPr>
                        <a:t>a=0 b=4 c=5</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en-US" sz="1100" kern="0">
                          <a:effectLst/>
                        </a:rPr>
                        <a:t>a</a:t>
                      </a:r>
                      <a:r>
                        <a:rPr lang="zh-CN" sz="1100" kern="0">
                          <a:effectLst/>
                        </a:rPr>
                        <a:t>的取值不在允许取值的范围内</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r>
              <a:tr h="218830">
                <a:tc>
                  <a:txBody>
                    <a:bodyPr/>
                    <a:lstStyle/>
                    <a:p>
                      <a:pPr algn="ctr">
                        <a:spcAft>
                          <a:spcPts val="0"/>
                        </a:spcAft>
                      </a:pPr>
                      <a:r>
                        <a:rPr lang="en-US" sz="1100" kern="0">
                          <a:effectLst/>
                        </a:rPr>
                        <a:t>16</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ctr">
                        <a:spcAft>
                          <a:spcPts val="0"/>
                        </a:spcAft>
                      </a:pPr>
                      <a:r>
                        <a:rPr lang="en-US" sz="1100" kern="0">
                          <a:effectLst/>
                        </a:rPr>
                        <a:t>28</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en-US" sz="1100" kern="0">
                          <a:effectLst/>
                        </a:rPr>
                        <a:t>a=101 b=50 c=60</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en-US" sz="1100" kern="0">
                          <a:effectLst/>
                        </a:rPr>
                        <a:t>a</a:t>
                      </a:r>
                      <a:r>
                        <a:rPr lang="zh-CN" sz="1100" kern="0">
                          <a:effectLst/>
                        </a:rPr>
                        <a:t>的取值不在允许取值的范围内</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r>
              <a:tr h="218830">
                <a:tc>
                  <a:txBody>
                    <a:bodyPr/>
                    <a:lstStyle/>
                    <a:p>
                      <a:pPr algn="ctr">
                        <a:spcAft>
                          <a:spcPts val="0"/>
                        </a:spcAft>
                      </a:pPr>
                      <a:r>
                        <a:rPr lang="en-US" sz="1100" kern="0">
                          <a:effectLst/>
                        </a:rPr>
                        <a:t>17</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ctr">
                        <a:spcAft>
                          <a:spcPts val="0"/>
                        </a:spcAft>
                      </a:pPr>
                      <a:r>
                        <a:rPr lang="en-US" sz="1100" kern="0">
                          <a:effectLst/>
                        </a:rPr>
                        <a:t>29</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en-US" sz="1100" kern="0">
                          <a:effectLst/>
                        </a:rPr>
                        <a:t>a=3 b=0 c=5</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en-US" sz="1100" kern="0">
                          <a:effectLst/>
                        </a:rPr>
                        <a:t>b</a:t>
                      </a:r>
                      <a:r>
                        <a:rPr lang="zh-CN" sz="1100" kern="0">
                          <a:effectLst/>
                        </a:rPr>
                        <a:t>的取值不在允许取值的范围内</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r>
              <a:tr h="218830">
                <a:tc>
                  <a:txBody>
                    <a:bodyPr/>
                    <a:lstStyle/>
                    <a:p>
                      <a:pPr algn="ctr">
                        <a:spcAft>
                          <a:spcPts val="0"/>
                        </a:spcAft>
                      </a:pPr>
                      <a:r>
                        <a:rPr lang="en-US" sz="1100" kern="0">
                          <a:effectLst/>
                        </a:rPr>
                        <a:t>18</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ctr">
                        <a:spcAft>
                          <a:spcPts val="0"/>
                        </a:spcAft>
                      </a:pPr>
                      <a:r>
                        <a:rPr lang="en-US" sz="1100" kern="0">
                          <a:effectLst/>
                        </a:rPr>
                        <a:t>30</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en-US" sz="1100" kern="0">
                          <a:effectLst/>
                        </a:rPr>
                        <a:t>a=50 b=101 c=60</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en-US" sz="1100" kern="0">
                          <a:effectLst/>
                        </a:rPr>
                        <a:t>b</a:t>
                      </a:r>
                      <a:r>
                        <a:rPr lang="zh-CN" sz="1100" kern="0">
                          <a:effectLst/>
                        </a:rPr>
                        <a:t>的取值不在允许取值的范围内</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r>
              <a:tr h="218830">
                <a:tc>
                  <a:txBody>
                    <a:bodyPr/>
                    <a:lstStyle/>
                    <a:p>
                      <a:pPr algn="ctr">
                        <a:spcAft>
                          <a:spcPts val="0"/>
                        </a:spcAft>
                      </a:pPr>
                      <a:r>
                        <a:rPr lang="en-US" sz="1100" kern="0">
                          <a:effectLst/>
                        </a:rPr>
                        <a:t>19</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ctr">
                        <a:spcAft>
                          <a:spcPts val="0"/>
                        </a:spcAft>
                      </a:pPr>
                      <a:r>
                        <a:rPr lang="en-US" sz="1100" kern="0">
                          <a:effectLst/>
                        </a:rPr>
                        <a:t>31</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en-US" sz="1100" kern="0">
                          <a:effectLst/>
                        </a:rPr>
                        <a:t>a=3 b=4 c=0</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en-US" sz="1100" kern="0">
                          <a:effectLst/>
                        </a:rPr>
                        <a:t>c</a:t>
                      </a:r>
                      <a:r>
                        <a:rPr lang="zh-CN" sz="1100" kern="0">
                          <a:effectLst/>
                        </a:rPr>
                        <a:t>的取值不在允许取值的范围内</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r>
              <a:tr h="218830">
                <a:tc>
                  <a:txBody>
                    <a:bodyPr/>
                    <a:lstStyle/>
                    <a:p>
                      <a:pPr algn="ctr">
                        <a:spcAft>
                          <a:spcPts val="0"/>
                        </a:spcAft>
                      </a:pPr>
                      <a:r>
                        <a:rPr lang="en-US" sz="1100" kern="0">
                          <a:effectLst/>
                        </a:rPr>
                        <a:t>20</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ctr">
                        <a:spcAft>
                          <a:spcPts val="0"/>
                        </a:spcAft>
                      </a:pPr>
                      <a:r>
                        <a:rPr lang="en-US" sz="1100" kern="0">
                          <a:effectLst/>
                        </a:rPr>
                        <a:t>32</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en-US" sz="1100" kern="0">
                          <a:effectLst/>
                        </a:rPr>
                        <a:t>a=50 b=60 c=101</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en-US" sz="1100" kern="0">
                          <a:effectLst/>
                        </a:rPr>
                        <a:t>c</a:t>
                      </a:r>
                      <a:r>
                        <a:rPr lang="zh-CN" sz="1100" kern="0">
                          <a:effectLst/>
                        </a:rPr>
                        <a:t>的取值不在允许取值的范围内</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r>
              <a:tr h="218830">
                <a:tc>
                  <a:txBody>
                    <a:bodyPr/>
                    <a:lstStyle/>
                    <a:p>
                      <a:pPr algn="ctr">
                        <a:spcAft>
                          <a:spcPts val="0"/>
                        </a:spcAft>
                      </a:pPr>
                      <a:r>
                        <a:rPr lang="en-US" sz="1100" kern="0">
                          <a:effectLst/>
                        </a:rPr>
                        <a:t>21</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ctr">
                        <a:spcAft>
                          <a:spcPts val="0"/>
                        </a:spcAft>
                      </a:pPr>
                      <a:r>
                        <a:rPr lang="en-US" sz="1100" kern="0">
                          <a:effectLst/>
                        </a:rPr>
                        <a:t>33</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en-US" sz="1100" kern="0">
                          <a:effectLst/>
                        </a:rPr>
                        <a:t>a=10 b=4 c=5</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zh-CN" sz="1100" kern="0">
                          <a:effectLst/>
                        </a:rPr>
                        <a:t>不能构成三角形</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r>
              <a:tr h="218830">
                <a:tc>
                  <a:txBody>
                    <a:bodyPr/>
                    <a:lstStyle/>
                    <a:p>
                      <a:pPr algn="ctr">
                        <a:spcAft>
                          <a:spcPts val="0"/>
                        </a:spcAft>
                      </a:pPr>
                      <a:r>
                        <a:rPr lang="en-US" sz="1100" kern="0">
                          <a:effectLst/>
                        </a:rPr>
                        <a:t>22</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ctr">
                        <a:spcAft>
                          <a:spcPts val="0"/>
                        </a:spcAft>
                      </a:pPr>
                      <a:r>
                        <a:rPr lang="en-US" sz="1100" kern="0">
                          <a:effectLst/>
                        </a:rPr>
                        <a:t>34</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en-US" sz="1100" kern="0">
                          <a:effectLst/>
                        </a:rPr>
                        <a:t>a=9 b=4 c=5</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zh-CN" sz="1100" kern="0">
                          <a:effectLst/>
                        </a:rPr>
                        <a:t>不能构成三角形</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r>
              <a:tr h="218830">
                <a:tc>
                  <a:txBody>
                    <a:bodyPr/>
                    <a:lstStyle/>
                    <a:p>
                      <a:pPr algn="ctr">
                        <a:spcAft>
                          <a:spcPts val="0"/>
                        </a:spcAft>
                      </a:pPr>
                      <a:r>
                        <a:rPr lang="en-US" sz="1100" kern="0">
                          <a:effectLst/>
                        </a:rPr>
                        <a:t>23</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ctr">
                        <a:spcAft>
                          <a:spcPts val="0"/>
                        </a:spcAft>
                      </a:pPr>
                      <a:r>
                        <a:rPr lang="en-US" sz="1100" kern="0">
                          <a:effectLst/>
                        </a:rPr>
                        <a:t>35</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en-US" sz="1100" kern="0">
                          <a:effectLst/>
                        </a:rPr>
                        <a:t>a=3 b=9 c=5</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zh-CN" sz="1100" kern="0">
                          <a:effectLst/>
                        </a:rPr>
                        <a:t>不能构成三角形</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r>
              <a:tr h="218830">
                <a:tc>
                  <a:txBody>
                    <a:bodyPr/>
                    <a:lstStyle/>
                    <a:p>
                      <a:pPr algn="ctr">
                        <a:spcAft>
                          <a:spcPts val="0"/>
                        </a:spcAft>
                      </a:pPr>
                      <a:r>
                        <a:rPr lang="en-US" sz="1100" kern="0">
                          <a:effectLst/>
                        </a:rPr>
                        <a:t>24</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ctr">
                        <a:spcAft>
                          <a:spcPts val="0"/>
                        </a:spcAft>
                      </a:pPr>
                      <a:r>
                        <a:rPr lang="en-US" sz="1100" kern="0">
                          <a:effectLst/>
                        </a:rPr>
                        <a:t>36</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en-US" sz="1100" kern="0">
                          <a:effectLst/>
                        </a:rPr>
                        <a:t>a=3 b=8 c=5</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zh-CN" sz="1100" kern="0">
                          <a:effectLst/>
                        </a:rPr>
                        <a:t>不能构成三角形</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r>
              <a:tr h="218830">
                <a:tc>
                  <a:txBody>
                    <a:bodyPr/>
                    <a:lstStyle/>
                    <a:p>
                      <a:pPr algn="ctr">
                        <a:spcAft>
                          <a:spcPts val="0"/>
                        </a:spcAft>
                      </a:pPr>
                      <a:r>
                        <a:rPr lang="en-US" sz="1100" kern="0">
                          <a:effectLst/>
                        </a:rPr>
                        <a:t>25</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ctr">
                        <a:spcAft>
                          <a:spcPts val="0"/>
                        </a:spcAft>
                      </a:pPr>
                      <a:r>
                        <a:rPr lang="en-US" sz="1100" kern="0">
                          <a:effectLst/>
                        </a:rPr>
                        <a:t>37</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en-US" sz="1100" kern="0">
                          <a:effectLst/>
                        </a:rPr>
                        <a:t>a=3 b=4 c=8</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zh-CN" sz="1100" kern="0">
                          <a:effectLst/>
                        </a:rPr>
                        <a:t>不能构成三角形</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r>
              <a:tr h="218830">
                <a:tc>
                  <a:txBody>
                    <a:bodyPr/>
                    <a:lstStyle/>
                    <a:p>
                      <a:pPr algn="ctr">
                        <a:spcAft>
                          <a:spcPts val="0"/>
                        </a:spcAft>
                      </a:pPr>
                      <a:r>
                        <a:rPr lang="en-US" sz="1100" kern="0">
                          <a:effectLst/>
                        </a:rPr>
                        <a:t>26</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ctr">
                        <a:spcAft>
                          <a:spcPts val="0"/>
                        </a:spcAft>
                      </a:pPr>
                      <a:r>
                        <a:rPr lang="en-US" sz="1100" kern="0">
                          <a:effectLst/>
                        </a:rPr>
                        <a:t>38</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en-US" sz="1100" kern="0">
                          <a:effectLst/>
                        </a:rPr>
                        <a:t>a=3 b=4 c=7</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c>
                  <a:txBody>
                    <a:bodyPr/>
                    <a:lstStyle/>
                    <a:p>
                      <a:pPr algn="just">
                        <a:spcAft>
                          <a:spcPts val="0"/>
                        </a:spcAft>
                      </a:pPr>
                      <a:r>
                        <a:rPr lang="zh-CN" sz="1100" kern="0" dirty="0">
                          <a:effectLst/>
                        </a:rPr>
                        <a:t>不能构成三角形</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bg1">
                        <a:lumMod val="95000"/>
                      </a:schemeClr>
                    </a:solidFill>
                  </a:tcP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40000"/>
              </a:lnSpc>
            </a:pPr>
            <a:r>
              <a:rPr lang="zh-CN" altLang="en-US" sz="2400" dirty="0"/>
              <a:t>第一步：划分等价类</a:t>
            </a:r>
            <a:endParaRPr lang="en-US" altLang="zh-CN" sz="2400" dirty="0" smtClean="0"/>
          </a:p>
          <a:p>
            <a:pPr>
              <a:lnSpc>
                <a:spcPct val="140000"/>
              </a:lnSpc>
            </a:pPr>
            <a:r>
              <a:rPr lang="zh-CN" altLang="en-US" sz="2400" dirty="0" smtClean="0"/>
              <a:t>根据</a:t>
            </a:r>
            <a:r>
              <a:rPr lang="zh-CN" altLang="en-US" sz="2400" dirty="0"/>
              <a:t>三角形有</a:t>
            </a:r>
            <a:r>
              <a:rPr lang="en-US" altLang="zh-CN" sz="2400" dirty="0"/>
              <a:t>4</a:t>
            </a:r>
            <a:r>
              <a:rPr lang="zh-CN" altLang="en-US" sz="2400" dirty="0"/>
              <a:t>种可能输出：等边三角形、等腰三角形、一般三角形和非三角形。可以确定以下输出域等价类：</a:t>
            </a:r>
            <a:endParaRPr lang="zh-CN" altLang="en-US" sz="2400" dirty="0"/>
          </a:p>
          <a:p>
            <a:pPr lvl="1">
              <a:lnSpc>
                <a:spcPct val="140000"/>
              </a:lnSpc>
            </a:pPr>
            <a:r>
              <a:rPr lang="zh-CN" altLang="en-US" sz="2000" dirty="0"/>
              <a:t>①</a:t>
            </a:r>
            <a:r>
              <a:rPr lang="en-US" altLang="zh-CN" sz="2000" dirty="0" smtClean="0"/>
              <a:t>= </a:t>
            </a:r>
            <a:r>
              <a:rPr lang="en-US" altLang="zh-CN" sz="2000" dirty="0"/>
              <a:t>{&lt;</a:t>
            </a:r>
            <a:r>
              <a:rPr lang="en-US" altLang="zh-CN" sz="2000" dirty="0" err="1"/>
              <a:t>a,b,c</a:t>
            </a:r>
            <a:r>
              <a:rPr lang="en-US" altLang="zh-CN" sz="2000" dirty="0"/>
              <a:t>&gt; </a:t>
            </a:r>
            <a:r>
              <a:rPr lang="zh-CN" altLang="en-US" sz="2000" dirty="0"/>
              <a:t>：边为</a:t>
            </a:r>
            <a:r>
              <a:rPr lang="en-US" altLang="zh-CN" sz="2000" dirty="0" err="1"/>
              <a:t>a,b,c</a:t>
            </a:r>
            <a:r>
              <a:rPr lang="zh-CN" altLang="en-US" sz="2000" dirty="0"/>
              <a:t>的等边三角形</a:t>
            </a:r>
            <a:r>
              <a:rPr lang="en-US" altLang="zh-CN" sz="2000" dirty="0"/>
              <a:t>}</a:t>
            </a:r>
            <a:endParaRPr lang="en-US" altLang="zh-CN" sz="2000" dirty="0"/>
          </a:p>
          <a:p>
            <a:pPr lvl="1">
              <a:lnSpc>
                <a:spcPct val="140000"/>
              </a:lnSpc>
            </a:pPr>
            <a:r>
              <a:rPr lang="zh-CN" altLang="en-US" sz="2000" dirty="0" smtClean="0"/>
              <a:t>②</a:t>
            </a:r>
            <a:r>
              <a:rPr lang="en-US" altLang="zh-CN" sz="2000" dirty="0" smtClean="0"/>
              <a:t>= </a:t>
            </a:r>
            <a:r>
              <a:rPr lang="en-US" altLang="zh-CN" sz="2000" dirty="0"/>
              <a:t>{&lt;</a:t>
            </a:r>
            <a:r>
              <a:rPr lang="en-US" altLang="zh-CN" sz="2000" dirty="0" err="1"/>
              <a:t>a,b,c</a:t>
            </a:r>
            <a:r>
              <a:rPr lang="en-US" altLang="zh-CN" sz="2000" dirty="0"/>
              <a:t>&gt; </a:t>
            </a:r>
            <a:r>
              <a:rPr lang="zh-CN" altLang="en-US" sz="2000" dirty="0"/>
              <a:t>：边为</a:t>
            </a:r>
            <a:r>
              <a:rPr lang="en-US" altLang="zh-CN" sz="2000" dirty="0" err="1"/>
              <a:t>a,b,c</a:t>
            </a:r>
            <a:r>
              <a:rPr lang="zh-CN" altLang="en-US" sz="2000" dirty="0"/>
              <a:t>的等腰三角形</a:t>
            </a:r>
            <a:r>
              <a:rPr lang="en-US" altLang="zh-CN" sz="2000" dirty="0"/>
              <a:t>}</a:t>
            </a:r>
            <a:endParaRPr lang="en-US" altLang="zh-CN" sz="2000" dirty="0"/>
          </a:p>
          <a:p>
            <a:pPr lvl="1">
              <a:lnSpc>
                <a:spcPct val="140000"/>
              </a:lnSpc>
            </a:pPr>
            <a:r>
              <a:rPr lang="zh-CN" altLang="en-US" sz="2000" dirty="0" smtClean="0"/>
              <a:t>③</a:t>
            </a:r>
            <a:r>
              <a:rPr lang="en-US" altLang="zh-CN" sz="2000" dirty="0" smtClean="0"/>
              <a:t>= </a:t>
            </a:r>
            <a:r>
              <a:rPr lang="en-US" altLang="zh-CN" sz="2000" dirty="0"/>
              <a:t>{&lt;</a:t>
            </a:r>
            <a:r>
              <a:rPr lang="en-US" altLang="zh-CN" sz="2000" dirty="0" err="1"/>
              <a:t>a,b,c</a:t>
            </a:r>
            <a:r>
              <a:rPr lang="en-US" altLang="zh-CN" sz="2000" dirty="0"/>
              <a:t>&gt; </a:t>
            </a:r>
            <a:r>
              <a:rPr lang="zh-CN" altLang="en-US" sz="2000" dirty="0"/>
              <a:t>：边为</a:t>
            </a:r>
            <a:r>
              <a:rPr lang="en-US" altLang="zh-CN" sz="2000" dirty="0" err="1"/>
              <a:t>a,b,c</a:t>
            </a:r>
            <a:r>
              <a:rPr lang="zh-CN" altLang="en-US" sz="2000" dirty="0"/>
              <a:t>的一般三角形</a:t>
            </a:r>
            <a:r>
              <a:rPr lang="en-US" altLang="zh-CN" sz="2000" dirty="0"/>
              <a:t>}</a:t>
            </a:r>
            <a:endParaRPr lang="en-US" altLang="zh-CN" sz="2000" dirty="0"/>
          </a:p>
          <a:p>
            <a:pPr lvl="1">
              <a:lnSpc>
                <a:spcPct val="140000"/>
              </a:lnSpc>
            </a:pPr>
            <a:r>
              <a:rPr lang="zh-CN" altLang="en-US" sz="2000" dirty="0" smtClean="0"/>
              <a:t>④</a:t>
            </a:r>
            <a:r>
              <a:rPr lang="en-US" altLang="zh-CN" sz="2000" dirty="0" smtClean="0"/>
              <a:t>= </a:t>
            </a:r>
            <a:r>
              <a:rPr lang="en-US" altLang="zh-CN" sz="2000" dirty="0"/>
              <a:t>{&lt;</a:t>
            </a:r>
            <a:r>
              <a:rPr lang="en-US" altLang="zh-CN" sz="2000" dirty="0" err="1"/>
              <a:t>a,b,c</a:t>
            </a:r>
            <a:r>
              <a:rPr lang="en-US" altLang="zh-CN" sz="2000" dirty="0"/>
              <a:t>&gt; </a:t>
            </a:r>
            <a:r>
              <a:rPr lang="zh-CN" altLang="en-US" sz="2000" dirty="0"/>
              <a:t>：边为</a:t>
            </a:r>
            <a:r>
              <a:rPr lang="en-US" altLang="zh-CN" sz="2000" dirty="0" err="1"/>
              <a:t>a,b,c</a:t>
            </a:r>
            <a:r>
              <a:rPr lang="zh-CN" altLang="en-US" sz="2000" dirty="0"/>
              <a:t>不能构成边三角形</a:t>
            </a:r>
            <a:r>
              <a:rPr lang="en-US" altLang="zh-CN" sz="2000" dirty="0"/>
              <a:t>}</a:t>
            </a:r>
            <a:endParaRPr lang="en-US" altLang="zh-CN" sz="2000" dirty="0"/>
          </a:p>
          <a:p>
            <a:endParaRPr lang="en-US" altLang="zh-CN" sz="2000" dirty="0"/>
          </a:p>
        </p:txBody>
      </p:sp>
      <p:sp>
        <p:nvSpPr>
          <p:cNvPr id="3" name="标题 2"/>
          <p:cNvSpPr>
            <a:spLocks noGrp="1"/>
          </p:cNvSpPr>
          <p:nvPr>
            <p:ph type="title"/>
          </p:nvPr>
        </p:nvSpPr>
        <p:spPr/>
        <p:txBody>
          <a:bodyPr/>
          <a:lstStyle/>
          <a:p>
            <a:r>
              <a:rPr lang="zh-CN" altLang="en-US" dirty="0" smtClean="0"/>
              <a:t>根据</a:t>
            </a:r>
            <a:r>
              <a:rPr lang="zh-CN" altLang="en-US" dirty="0"/>
              <a:t>输出域进行等价类划分测试</a:t>
            </a: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a:t>第二步：覆盖有效等价类</a:t>
            </a:r>
            <a:endParaRPr lang="en-US" altLang="zh-CN" dirty="0" smtClean="0"/>
          </a:p>
          <a:p>
            <a:r>
              <a:rPr lang="zh-CN" altLang="en-US" dirty="0" smtClean="0"/>
              <a:t>标准</a:t>
            </a:r>
            <a:r>
              <a:rPr lang="zh-CN" altLang="en-US" dirty="0"/>
              <a:t>等价类的测试用例：</a:t>
            </a:r>
            <a:endParaRPr lang="zh-CN" altLang="en-US" dirty="0"/>
          </a:p>
          <a:p>
            <a:endParaRPr lang="zh-CN" altLang="en-US" dirty="0"/>
          </a:p>
        </p:txBody>
      </p:sp>
      <p:graphicFrame>
        <p:nvGraphicFramePr>
          <p:cNvPr id="4" name="Group 135"/>
          <p:cNvGraphicFramePr/>
          <p:nvPr/>
        </p:nvGraphicFramePr>
        <p:xfrm>
          <a:off x="827584" y="2276872"/>
          <a:ext cx="7853362" cy="2843213"/>
        </p:xfrm>
        <a:graphic>
          <a:graphicData uri="http://schemas.openxmlformats.org/drawingml/2006/table">
            <a:tbl>
              <a:tblPr/>
              <a:tblGrid>
                <a:gridCol w="1670050"/>
                <a:gridCol w="1668462"/>
                <a:gridCol w="1670050"/>
                <a:gridCol w="2844800"/>
              </a:tblGrid>
              <a:tr h="568325">
                <a:tc>
                  <a:txBody>
                    <a:body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en-US" altLang="zh-CN" sz="18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a</a:t>
                      </a:r>
                      <a:endParaRPr kumimoji="1" lang="en-US" altLang="zh-CN" sz="3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en-US" altLang="zh-CN" sz="1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b</a:t>
                      </a:r>
                      <a:endParaRPr kumimoji="1" lang="en-US" altLang="zh-CN" sz="3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en-US" altLang="zh-CN" sz="1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c</a:t>
                      </a:r>
                      <a:endParaRPr kumimoji="1" lang="en-US" altLang="zh-CN" sz="3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zh-CN" altLang="en-US" sz="1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预期输出</a:t>
                      </a:r>
                      <a:endParaRPr kumimoji="1" lang="zh-CN" altLang="en-US" sz="3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solidFill>
                  </a:tcPr>
                </a:tc>
              </a:tr>
              <a:tr h="568325">
                <a:tc>
                  <a:txBody>
                    <a:body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en-US" altLang="zh-CN" sz="18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5</a:t>
                      </a:r>
                      <a:endParaRPr kumimoji="1" lang="en-US" altLang="zh-CN" sz="3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en-US" altLang="zh-CN" sz="1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5</a:t>
                      </a:r>
                      <a:endParaRPr kumimoji="1" lang="en-US" altLang="zh-CN" sz="3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en-US" altLang="zh-CN" sz="1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5</a:t>
                      </a:r>
                      <a:endParaRPr kumimoji="1" lang="en-US" altLang="zh-CN" sz="3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zh-CN" altLang="en-US" sz="1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等边三角形</a:t>
                      </a:r>
                      <a:endParaRPr kumimoji="1" lang="zh-CN" altLang="en-US" sz="3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69913">
                <a:tc>
                  <a:txBody>
                    <a:body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en-US" altLang="zh-CN" sz="18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2</a:t>
                      </a:r>
                      <a:endParaRPr kumimoji="1" lang="en-US" altLang="zh-CN" sz="3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en-US" altLang="zh-CN" sz="18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2</a:t>
                      </a:r>
                      <a:endParaRPr kumimoji="1" lang="en-US" altLang="zh-CN" sz="3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en-US" altLang="zh-CN" sz="18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3</a:t>
                      </a:r>
                      <a:endParaRPr kumimoji="1" lang="en-US" altLang="zh-CN" sz="3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zh-CN" altLang="en-US" sz="1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等腰三角形</a:t>
                      </a:r>
                      <a:endParaRPr kumimoji="1" lang="zh-CN" altLang="en-US" sz="3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68325">
                <a:tc>
                  <a:txBody>
                    <a:body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en-US" altLang="zh-CN" sz="1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3</a:t>
                      </a:r>
                      <a:endParaRPr kumimoji="1" lang="en-US" altLang="zh-CN" sz="3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en-US" altLang="zh-CN" sz="1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4</a:t>
                      </a:r>
                      <a:endParaRPr kumimoji="1" lang="en-US" altLang="zh-CN" sz="3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en-US" altLang="zh-CN" sz="18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5</a:t>
                      </a:r>
                      <a:endParaRPr kumimoji="1" lang="en-US" altLang="zh-CN" sz="3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zh-CN" altLang="en-US" sz="18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一般三角形</a:t>
                      </a:r>
                      <a:endParaRPr kumimoji="1" lang="zh-CN" altLang="en-US" sz="3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68325">
                <a:tc>
                  <a:txBody>
                    <a:body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en-US" altLang="zh-CN" sz="1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4</a:t>
                      </a:r>
                      <a:endParaRPr kumimoji="1" lang="en-US" altLang="zh-CN" sz="3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en-US" altLang="zh-CN" sz="1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1</a:t>
                      </a:r>
                      <a:endParaRPr kumimoji="1" lang="en-US" altLang="zh-CN" sz="3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en-US" altLang="zh-CN" sz="1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2</a:t>
                      </a:r>
                      <a:endParaRPr kumimoji="1" lang="en-US" altLang="zh-CN" sz="3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zh-CN" altLang="en-US" sz="18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非三角形</a:t>
                      </a:r>
                      <a:endParaRPr kumimoji="1" lang="zh-CN" altLang="en-US" sz="3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00050" y="1166813"/>
            <a:ext cx="8564438" cy="5033962"/>
          </a:xfrm>
        </p:spPr>
        <p:txBody>
          <a:bodyPr/>
          <a:lstStyle/>
          <a:p>
            <a:pPr>
              <a:lnSpc>
                <a:spcPts val="2800"/>
              </a:lnSpc>
              <a:spcAft>
                <a:spcPts val="0"/>
              </a:spcAft>
            </a:pPr>
            <a:r>
              <a:rPr lang="zh-CN" altLang="en-US" sz="2000" dirty="0"/>
              <a:t>美国的一位步枪销售商在</a:t>
            </a:r>
            <a:r>
              <a:rPr lang="en-US" altLang="zh-CN" sz="2000" dirty="0"/>
              <a:t>A</a:t>
            </a:r>
            <a:r>
              <a:rPr lang="zh-CN" altLang="en-US" sz="2000" dirty="0"/>
              <a:t>州销售生产商在</a:t>
            </a:r>
            <a:r>
              <a:rPr lang="en-US" altLang="zh-CN" sz="2000" dirty="0"/>
              <a:t>B</a:t>
            </a:r>
            <a:r>
              <a:rPr lang="zh-CN" altLang="en-US" sz="2000" dirty="0"/>
              <a:t>州生产的步枪（由枪机、枪托和枪管构成）。枪机</a:t>
            </a:r>
            <a:r>
              <a:rPr lang="en-US" altLang="zh-CN" sz="2000" dirty="0"/>
              <a:t>45</a:t>
            </a:r>
            <a:r>
              <a:rPr lang="zh-CN" altLang="en-US" sz="2000" dirty="0"/>
              <a:t>美元</a:t>
            </a:r>
            <a:r>
              <a:rPr lang="en-US" altLang="zh-CN" sz="2000" dirty="0"/>
              <a:t>/</a:t>
            </a:r>
            <a:r>
              <a:rPr lang="zh-CN" altLang="en-US" sz="2000" dirty="0"/>
              <a:t>只，枪托</a:t>
            </a:r>
            <a:r>
              <a:rPr lang="en-US" altLang="zh-CN" sz="2000" dirty="0"/>
              <a:t>30</a:t>
            </a:r>
            <a:r>
              <a:rPr lang="zh-CN" altLang="en-US" sz="2000" dirty="0"/>
              <a:t>美元</a:t>
            </a:r>
            <a:r>
              <a:rPr lang="en-US" altLang="zh-CN" sz="2000" dirty="0"/>
              <a:t>/</a:t>
            </a:r>
            <a:r>
              <a:rPr lang="zh-CN" altLang="en-US" sz="2000" dirty="0"/>
              <a:t>只，枪管</a:t>
            </a:r>
            <a:r>
              <a:rPr lang="en-US" altLang="zh-CN" sz="2000" dirty="0"/>
              <a:t>25</a:t>
            </a:r>
            <a:r>
              <a:rPr lang="zh-CN" altLang="en-US" sz="2000" dirty="0"/>
              <a:t>美元</a:t>
            </a:r>
            <a:r>
              <a:rPr lang="en-US" altLang="zh-CN" sz="2000" dirty="0"/>
              <a:t>/</a:t>
            </a:r>
            <a:r>
              <a:rPr lang="zh-CN" altLang="en-US" sz="2000" dirty="0"/>
              <a:t>只。</a:t>
            </a:r>
            <a:endParaRPr lang="zh-CN" altLang="en-US" sz="2000" dirty="0"/>
          </a:p>
          <a:p>
            <a:pPr>
              <a:lnSpc>
                <a:spcPts val="2800"/>
              </a:lnSpc>
              <a:spcAft>
                <a:spcPts val="0"/>
              </a:spcAft>
            </a:pPr>
            <a:r>
              <a:rPr lang="zh-CN" altLang="en-US" sz="2000" dirty="0"/>
              <a:t>销售商每月至少要售出一支完整的步枪；生产商一个月最多只能生产</a:t>
            </a:r>
            <a:r>
              <a:rPr lang="en-US" altLang="zh-CN" sz="2000" dirty="0"/>
              <a:t>70</a:t>
            </a:r>
            <a:r>
              <a:rPr lang="zh-CN" altLang="en-US" sz="2000" dirty="0"/>
              <a:t>只枪机，</a:t>
            </a:r>
            <a:r>
              <a:rPr lang="en-US" altLang="zh-CN" sz="2000" dirty="0"/>
              <a:t>80</a:t>
            </a:r>
            <a:r>
              <a:rPr lang="zh-CN" altLang="en-US" sz="2000" dirty="0"/>
              <a:t>只枪托和</a:t>
            </a:r>
            <a:r>
              <a:rPr lang="en-US" altLang="zh-CN" sz="2000" dirty="0"/>
              <a:t>90</a:t>
            </a:r>
            <a:r>
              <a:rPr lang="zh-CN" altLang="en-US" sz="2000" dirty="0"/>
              <a:t>只枪管。</a:t>
            </a:r>
            <a:endParaRPr lang="zh-CN" altLang="en-US" sz="2000" dirty="0"/>
          </a:p>
          <a:p>
            <a:pPr>
              <a:lnSpc>
                <a:spcPts val="2800"/>
              </a:lnSpc>
              <a:spcAft>
                <a:spcPts val="0"/>
              </a:spcAft>
            </a:pPr>
            <a:r>
              <a:rPr lang="zh-CN" altLang="en-US" sz="2000" dirty="0"/>
              <a:t>销售商在</a:t>
            </a:r>
            <a:r>
              <a:rPr lang="en-US" altLang="zh-CN" sz="2000" dirty="0"/>
              <a:t>A</a:t>
            </a:r>
            <a:r>
              <a:rPr lang="zh-CN" altLang="en-US" sz="2000" dirty="0" smtClean="0"/>
              <a:t>州每个月都</a:t>
            </a:r>
            <a:r>
              <a:rPr lang="zh-CN" altLang="en-US" sz="2000" dirty="0"/>
              <a:t>给生产商发一封电报报告该镇销售的枪机、枪托和枪管的</a:t>
            </a:r>
            <a:r>
              <a:rPr lang="zh-CN" altLang="en-US" sz="2000" dirty="0" smtClean="0"/>
              <a:t>数量，</a:t>
            </a:r>
            <a:r>
              <a:rPr lang="zh-CN" altLang="en-US" sz="2000" dirty="0"/>
              <a:t>让生产商根据当月的销售量给销售商佣金：</a:t>
            </a:r>
            <a:endParaRPr lang="zh-CN" altLang="en-US" sz="2000" dirty="0"/>
          </a:p>
          <a:p>
            <a:pPr lvl="1">
              <a:lnSpc>
                <a:spcPts val="2800"/>
              </a:lnSpc>
              <a:spcAft>
                <a:spcPts val="0"/>
              </a:spcAft>
            </a:pPr>
            <a:r>
              <a:rPr lang="zh-CN" altLang="en-US" sz="1800" dirty="0"/>
              <a:t>销售额 </a:t>
            </a:r>
            <a:r>
              <a:rPr lang="en-US" altLang="zh-CN" sz="1800" dirty="0"/>
              <a:t>&lt;= 1,000</a:t>
            </a:r>
            <a:r>
              <a:rPr lang="zh-CN" altLang="en-US" sz="1800" dirty="0"/>
              <a:t>美元                     的部分   为</a:t>
            </a:r>
            <a:r>
              <a:rPr lang="en-US" altLang="zh-CN" sz="1800" dirty="0"/>
              <a:t>10</a:t>
            </a:r>
            <a:r>
              <a:rPr lang="zh-CN" altLang="en-US" sz="1800" dirty="0"/>
              <a:t>％；</a:t>
            </a:r>
            <a:endParaRPr lang="zh-CN" altLang="en-US" sz="1800" dirty="0"/>
          </a:p>
          <a:p>
            <a:pPr lvl="1">
              <a:lnSpc>
                <a:spcPts val="2800"/>
              </a:lnSpc>
              <a:spcAft>
                <a:spcPts val="0"/>
              </a:spcAft>
            </a:pPr>
            <a:r>
              <a:rPr lang="en-US" altLang="zh-CN" sz="1800" dirty="0"/>
              <a:t>1,000</a:t>
            </a:r>
            <a:r>
              <a:rPr lang="zh-CN" altLang="en-US" sz="1800" dirty="0"/>
              <a:t>美元 </a:t>
            </a:r>
            <a:r>
              <a:rPr lang="en-US" altLang="zh-CN" sz="1800" dirty="0"/>
              <a:t>&lt; </a:t>
            </a:r>
            <a:r>
              <a:rPr lang="zh-CN" altLang="en-US" sz="1800" dirty="0"/>
              <a:t>销售额 </a:t>
            </a:r>
            <a:r>
              <a:rPr lang="en-US" altLang="zh-CN" sz="1800" dirty="0"/>
              <a:t>&lt;= 1,800</a:t>
            </a:r>
            <a:r>
              <a:rPr lang="zh-CN" altLang="en-US" sz="1800" dirty="0"/>
              <a:t>美元的部分  为</a:t>
            </a:r>
            <a:r>
              <a:rPr lang="en-US" altLang="zh-CN" sz="1800" dirty="0"/>
              <a:t>15</a:t>
            </a:r>
            <a:r>
              <a:rPr lang="zh-CN" altLang="en-US" sz="1800" dirty="0"/>
              <a:t>％；</a:t>
            </a:r>
            <a:endParaRPr lang="zh-CN" altLang="en-US" sz="1800" dirty="0"/>
          </a:p>
          <a:p>
            <a:pPr lvl="1">
              <a:lnSpc>
                <a:spcPts val="2800"/>
              </a:lnSpc>
              <a:spcAft>
                <a:spcPts val="0"/>
              </a:spcAft>
            </a:pPr>
            <a:r>
              <a:rPr lang="en-US" altLang="zh-CN" sz="1800" dirty="0"/>
              <a:t>1,800</a:t>
            </a:r>
            <a:r>
              <a:rPr lang="zh-CN" altLang="en-US" sz="1800" dirty="0"/>
              <a:t>美元 </a:t>
            </a:r>
            <a:r>
              <a:rPr lang="en-US" altLang="zh-CN" sz="1800" dirty="0"/>
              <a:t>&lt; </a:t>
            </a:r>
            <a:r>
              <a:rPr lang="zh-CN" altLang="en-US" sz="1800" dirty="0"/>
              <a:t>销售额                       的部分  为</a:t>
            </a:r>
            <a:r>
              <a:rPr lang="en-US" altLang="zh-CN" sz="1800" dirty="0"/>
              <a:t>20</a:t>
            </a:r>
            <a:r>
              <a:rPr lang="zh-CN" altLang="en-US" sz="1800" dirty="0"/>
              <a:t>％；</a:t>
            </a:r>
            <a:endParaRPr lang="zh-CN" altLang="en-US" sz="1800" dirty="0"/>
          </a:p>
          <a:p>
            <a:pPr>
              <a:lnSpc>
                <a:spcPts val="2800"/>
              </a:lnSpc>
              <a:spcAft>
                <a:spcPts val="0"/>
              </a:spcAft>
            </a:pPr>
            <a:r>
              <a:rPr lang="zh-CN" altLang="en-US" sz="2000" dirty="0"/>
              <a:t>雇佣金程序将生成该月份的销售报告，汇总出销售的枪机、枪托和枪管的数量，并计算销售商的总销售额以及雇佣金。</a:t>
            </a:r>
            <a:endParaRPr lang="zh-CN" altLang="en-US" sz="2000" dirty="0"/>
          </a:p>
          <a:p>
            <a:endParaRPr lang="zh-CN" altLang="en-US" sz="2000" dirty="0"/>
          </a:p>
        </p:txBody>
      </p:sp>
      <p:sp>
        <p:nvSpPr>
          <p:cNvPr id="3" name="标题 2"/>
          <p:cNvSpPr>
            <a:spLocks noGrp="1"/>
          </p:cNvSpPr>
          <p:nvPr>
            <p:ph type="title"/>
          </p:nvPr>
        </p:nvSpPr>
        <p:spPr/>
        <p:txBody>
          <a:bodyPr/>
          <a:lstStyle/>
          <a:p>
            <a:r>
              <a:rPr lang="zh-CN" altLang="en-US" dirty="0" smtClean="0">
                <a:latin typeface="Times New Roman" panose="02020603050405020304" pitchFamily="18" charset="0"/>
              </a:rPr>
              <a:t>经典案例二</a:t>
            </a:r>
            <a:r>
              <a:rPr lang="en-US" altLang="zh-CN" dirty="0" smtClean="0">
                <a:latin typeface="Times New Roman" panose="02020603050405020304" pitchFamily="18" charset="0"/>
              </a:rPr>
              <a:t>——</a:t>
            </a:r>
            <a:r>
              <a:rPr lang="zh-CN" altLang="en-US" dirty="0"/>
              <a:t>雇佣金问题</a:t>
            </a:r>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ts val="2400"/>
              </a:lnSpc>
            </a:pPr>
            <a:r>
              <a:rPr lang="zh-CN" altLang="en-US" sz="2400" dirty="0"/>
              <a:t>根据输入的定义域，划分的有效等价类：</a:t>
            </a:r>
            <a:endParaRPr lang="zh-CN" altLang="en-US" sz="2400" dirty="0"/>
          </a:p>
          <a:p>
            <a:pPr lvl="1">
              <a:lnSpc>
                <a:spcPts val="2400"/>
              </a:lnSpc>
            </a:pPr>
            <a:r>
              <a:rPr lang="zh-CN" altLang="en-US" sz="2000" dirty="0" smtClean="0"/>
              <a:t>①</a:t>
            </a:r>
            <a:r>
              <a:rPr lang="en-US" altLang="zh-CN" sz="2000" dirty="0" smtClean="0"/>
              <a:t> </a:t>
            </a:r>
            <a:r>
              <a:rPr lang="en-US" altLang="zh-CN" sz="2000" dirty="0"/>
              <a:t>= { </a:t>
            </a:r>
            <a:r>
              <a:rPr lang="zh-CN" altLang="en-US" sz="2000" dirty="0"/>
              <a:t>枪机</a:t>
            </a:r>
            <a:r>
              <a:rPr lang="en-US" altLang="zh-CN" sz="2000" dirty="0"/>
              <a:t>: 1 &lt;= </a:t>
            </a:r>
            <a:r>
              <a:rPr lang="zh-CN" altLang="en-US" sz="2000" dirty="0"/>
              <a:t>枪机数 </a:t>
            </a:r>
            <a:r>
              <a:rPr lang="en-US" altLang="zh-CN" sz="2000" dirty="0"/>
              <a:t>&lt;= 70 }</a:t>
            </a:r>
            <a:endParaRPr lang="en-US" altLang="zh-CN" sz="2000" dirty="0"/>
          </a:p>
          <a:p>
            <a:pPr lvl="1">
              <a:lnSpc>
                <a:spcPts val="2400"/>
              </a:lnSpc>
            </a:pPr>
            <a:r>
              <a:rPr lang="zh-CN" altLang="en-US" sz="2000" dirty="0" smtClean="0"/>
              <a:t>②</a:t>
            </a:r>
            <a:r>
              <a:rPr lang="en-US" altLang="zh-CN" sz="2000" dirty="0" smtClean="0"/>
              <a:t> </a:t>
            </a:r>
            <a:r>
              <a:rPr lang="en-US" altLang="zh-CN" sz="2000" dirty="0"/>
              <a:t>= { </a:t>
            </a:r>
            <a:r>
              <a:rPr lang="zh-CN" altLang="en-US" sz="2000" dirty="0"/>
              <a:t>枪托</a:t>
            </a:r>
            <a:r>
              <a:rPr lang="en-US" altLang="zh-CN" sz="2000" dirty="0"/>
              <a:t>: 1 &lt;= </a:t>
            </a:r>
            <a:r>
              <a:rPr lang="zh-CN" altLang="en-US" sz="2000" dirty="0"/>
              <a:t>枪托数 </a:t>
            </a:r>
            <a:r>
              <a:rPr lang="en-US" altLang="zh-CN" sz="2000" dirty="0"/>
              <a:t>&lt;= 80 }</a:t>
            </a:r>
            <a:endParaRPr lang="en-US" altLang="zh-CN" sz="2000" dirty="0"/>
          </a:p>
          <a:p>
            <a:pPr lvl="1">
              <a:lnSpc>
                <a:spcPts val="2400"/>
              </a:lnSpc>
            </a:pPr>
            <a:r>
              <a:rPr lang="zh-CN" altLang="en-US" sz="2000" dirty="0"/>
              <a:t>③ </a:t>
            </a:r>
            <a:r>
              <a:rPr lang="en-US" altLang="zh-CN" sz="2000" dirty="0" smtClean="0"/>
              <a:t>= </a:t>
            </a:r>
            <a:r>
              <a:rPr lang="en-US" altLang="zh-CN" sz="2000" dirty="0"/>
              <a:t>{ </a:t>
            </a:r>
            <a:r>
              <a:rPr lang="zh-CN" altLang="en-US" sz="2000" dirty="0"/>
              <a:t>枪管</a:t>
            </a:r>
            <a:r>
              <a:rPr lang="en-US" altLang="zh-CN" sz="2000" dirty="0"/>
              <a:t>: 1 &lt;= </a:t>
            </a:r>
            <a:r>
              <a:rPr lang="zh-CN" altLang="en-US" sz="2000" dirty="0"/>
              <a:t>枪管数 </a:t>
            </a:r>
            <a:r>
              <a:rPr lang="en-US" altLang="zh-CN" sz="2000" dirty="0"/>
              <a:t>&lt;= 70 }</a:t>
            </a:r>
            <a:endParaRPr lang="en-US" altLang="zh-CN" sz="2000" dirty="0"/>
          </a:p>
          <a:p>
            <a:pPr>
              <a:lnSpc>
                <a:spcPts val="2400"/>
              </a:lnSpc>
            </a:pPr>
            <a:r>
              <a:rPr lang="zh-CN" altLang="en-US" sz="2400" dirty="0"/>
              <a:t>无效等价类：</a:t>
            </a:r>
            <a:endParaRPr lang="zh-CN" altLang="en-US" sz="2400" dirty="0"/>
          </a:p>
          <a:p>
            <a:pPr lvl="1">
              <a:lnSpc>
                <a:spcPts val="2400"/>
              </a:lnSpc>
            </a:pPr>
            <a:r>
              <a:rPr lang="zh-CN" altLang="en-US" sz="2000" dirty="0"/>
              <a:t>④ </a:t>
            </a:r>
            <a:r>
              <a:rPr lang="en-US" altLang="zh-CN" sz="2000" dirty="0" smtClean="0"/>
              <a:t> </a:t>
            </a:r>
            <a:r>
              <a:rPr lang="en-US" altLang="zh-CN" sz="2000" dirty="0"/>
              <a:t>= { </a:t>
            </a:r>
            <a:r>
              <a:rPr lang="zh-CN" altLang="en-US" sz="2000" dirty="0"/>
              <a:t>枪机</a:t>
            </a:r>
            <a:r>
              <a:rPr lang="en-US" altLang="zh-CN" sz="2000" dirty="0"/>
              <a:t>: </a:t>
            </a:r>
            <a:r>
              <a:rPr lang="zh-CN" altLang="en-US" sz="2000" dirty="0"/>
              <a:t>枪机</a:t>
            </a:r>
            <a:r>
              <a:rPr lang="zh-CN" altLang="en-US" sz="2000" dirty="0" smtClean="0"/>
              <a:t>数</a:t>
            </a:r>
            <a:r>
              <a:rPr lang="en-US" altLang="zh-CN" sz="2000" dirty="0"/>
              <a:t> </a:t>
            </a:r>
            <a:r>
              <a:rPr lang="en-US" altLang="zh-CN" sz="2000" dirty="0" smtClean="0"/>
              <a:t>&lt; 1 </a:t>
            </a:r>
            <a:r>
              <a:rPr lang="en-US" altLang="zh-CN" sz="2000" dirty="0"/>
              <a:t>}</a:t>
            </a:r>
            <a:endParaRPr lang="en-US" altLang="zh-CN" sz="2000" dirty="0"/>
          </a:p>
          <a:p>
            <a:pPr lvl="1">
              <a:lnSpc>
                <a:spcPts val="2400"/>
              </a:lnSpc>
            </a:pPr>
            <a:r>
              <a:rPr lang="zh-CN" altLang="en-US" sz="2000" dirty="0" smtClean="0"/>
              <a:t>⑤ </a:t>
            </a:r>
            <a:r>
              <a:rPr lang="en-US" altLang="zh-CN" sz="2000" dirty="0" smtClean="0"/>
              <a:t>= </a:t>
            </a:r>
            <a:r>
              <a:rPr lang="en-US" altLang="zh-CN" sz="2000" dirty="0"/>
              <a:t>{ </a:t>
            </a:r>
            <a:r>
              <a:rPr lang="zh-CN" altLang="en-US" sz="2000" dirty="0"/>
              <a:t>枪机</a:t>
            </a:r>
            <a:r>
              <a:rPr lang="en-US" altLang="zh-CN" sz="2000" dirty="0"/>
              <a:t>: </a:t>
            </a:r>
            <a:r>
              <a:rPr lang="zh-CN" altLang="en-US" sz="2000" dirty="0"/>
              <a:t>枪机数 </a:t>
            </a:r>
            <a:r>
              <a:rPr lang="en-US" altLang="zh-CN" sz="2000" dirty="0"/>
              <a:t>&gt; 70 }</a:t>
            </a:r>
            <a:endParaRPr lang="en-US" altLang="zh-CN" sz="2000" dirty="0"/>
          </a:p>
          <a:p>
            <a:pPr lvl="1">
              <a:lnSpc>
                <a:spcPts val="2400"/>
              </a:lnSpc>
            </a:pPr>
            <a:r>
              <a:rPr lang="zh-CN" altLang="en-US" sz="2000" dirty="0" smtClean="0"/>
              <a:t>⑥</a:t>
            </a:r>
            <a:r>
              <a:rPr lang="en-US" altLang="zh-CN" sz="2000" dirty="0" smtClean="0"/>
              <a:t> </a:t>
            </a:r>
            <a:r>
              <a:rPr lang="en-US" altLang="zh-CN" sz="2000" dirty="0"/>
              <a:t>= { </a:t>
            </a:r>
            <a:r>
              <a:rPr lang="zh-CN" altLang="en-US" sz="2000" dirty="0"/>
              <a:t>枪托</a:t>
            </a:r>
            <a:r>
              <a:rPr lang="en-US" altLang="zh-CN" sz="2000" dirty="0"/>
              <a:t>: </a:t>
            </a:r>
            <a:r>
              <a:rPr lang="zh-CN" altLang="en-US" sz="2000" dirty="0"/>
              <a:t>枪托数 </a:t>
            </a:r>
            <a:r>
              <a:rPr lang="en-US" altLang="zh-CN" sz="2000" dirty="0"/>
              <a:t>&lt; 1  }</a:t>
            </a:r>
            <a:endParaRPr lang="en-US" altLang="zh-CN" sz="2000" dirty="0"/>
          </a:p>
          <a:p>
            <a:pPr lvl="1">
              <a:lnSpc>
                <a:spcPts val="2400"/>
              </a:lnSpc>
            </a:pPr>
            <a:r>
              <a:rPr lang="zh-CN" altLang="en-US" sz="2000" dirty="0" smtClean="0"/>
              <a:t>⑦</a:t>
            </a:r>
            <a:r>
              <a:rPr lang="en-US" altLang="zh-CN" sz="2000" dirty="0" smtClean="0"/>
              <a:t> </a:t>
            </a:r>
            <a:r>
              <a:rPr lang="en-US" altLang="zh-CN" sz="2000" dirty="0"/>
              <a:t>= { </a:t>
            </a:r>
            <a:r>
              <a:rPr lang="zh-CN" altLang="en-US" sz="2000" dirty="0"/>
              <a:t>枪托</a:t>
            </a:r>
            <a:r>
              <a:rPr lang="en-US" altLang="zh-CN" sz="2000" dirty="0"/>
              <a:t>: </a:t>
            </a:r>
            <a:r>
              <a:rPr lang="zh-CN" altLang="en-US" sz="2000" dirty="0"/>
              <a:t>枪托数 </a:t>
            </a:r>
            <a:r>
              <a:rPr lang="en-US" altLang="zh-CN" sz="2000" dirty="0"/>
              <a:t>&gt; 80 }</a:t>
            </a:r>
            <a:endParaRPr lang="en-US" altLang="zh-CN" sz="2000" dirty="0"/>
          </a:p>
          <a:p>
            <a:pPr lvl="1">
              <a:lnSpc>
                <a:spcPts val="2400"/>
              </a:lnSpc>
            </a:pPr>
            <a:r>
              <a:rPr lang="zh-CN" altLang="en-US" sz="2000" dirty="0" smtClean="0"/>
              <a:t>⑧</a:t>
            </a:r>
            <a:r>
              <a:rPr lang="en-US" altLang="zh-CN" sz="2000" dirty="0" smtClean="0"/>
              <a:t> </a:t>
            </a:r>
            <a:r>
              <a:rPr lang="en-US" altLang="zh-CN" sz="2000" dirty="0"/>
              <a:t>= { </a:t>
            </a:r>
            <a:r>
              <a:rPr lang="zh-CN" altLang="en-US" sz="2000" dirty="0"/>
              <a:t>枪管</a:t>
            </a:r>
            <a:r>
              <a:rPr lang="en-US" altLang="zh-CN" sz="2000" dirty="0"/>
              <a:t>: </a:t>
            </a:r>
            <a:r>
              <a:rPr lang="zh-CN" altLang="en-US" sz="2000" dirty="0"/>
              <a:t>枪管数 </a:t>
            </a:r>
            <a:r>
              <a:rPr lang="en-US" altLang="zh-CN" sz="2000" dirty="0"/>
              <a:t>&lt; 1 }</a:t>
            </a:r>
            <a:endParaRPr lang="en-US" altLang="zh-CN" sz="2000" dirty="0"/>
          </a:p>
          <a:p>
            <a:pPr lvl="1">
              <a:lnSpc>
                <a:spcPts val="2400"/>
              </a:lnSpc>
            </a:pPr>
            <a:r>
              <a:rPr lang="zh-CN" altLang="en-US" sz="2000" dirty="0" smtClean="0"/>
              <a:t>⑨</a:t>
            </a:r>
            <a:r>
              <a:rPr lang="en-US" altLang="zh-CN" sz="2000" dirty="0" smtClean="0"/>
              <a:t> </a:t>
            </a:r>
            <a:r>
              <a:rPr lang="en-US" altLang="zh-CN" sz="2000" dirty="0"/>
              <a:t>= { </a:t>
            </a:r>
            <a:r>
              <a:rPr lang="zh-CN" altLang="en-US" sz="2000" dirty="0"/>
              <a:t>枪管</a:t>
            </a:r>
            <a:r>
              <a:rPr lang="en-US" altLang="zh-CN" sz="2000" dirty="0"/>
              <a:t>: </a:t>
            </a:r>
            <a:r>
              <a:rPr lang="zh-CN" altLang="en-US" sz="2000" dirty="0"/>
              <a:t>枪管数 </a:t>
            </a:r>
            <a:r>
              <a:rPr lang="en-US" altLang="zh-CN" sz="2000" dirty="0"/>
              <a:t>&gt; 90 }</a:t>
            </a:r>
            <a:endParaRPr lang="en-US" altLang="zh-CN" sz="2000" dirty="0"/>
          </a:p>
          <a:p>
            <a:endParaRPr lang="zh-CN" altLang="en-US" dirty="0"/>
          </a:p>
        </p:txBody>
      </p:sp>
      <p:sp>
        <p:nvSpPr>
          <p:cNvPr id="3" name="标题 2"/>
          <p:cNvSpPr>
            <a:spLocks noGrp="1"/>
          </p:cNvSpPr>
          <p:nvPr>
            <p:ph type="title"/>
          </p:nvPr>
        </p:nvSpPr>
        <p:spPr/>
        <p:txBody>
          <a:bodyPr/>
          <a:lstStyle/>
          <a:p>
            <a:r>
              <a:rPr lang="zh-CN" altLang="en-US" dirty="0" smtClean="0"/>
              <a:t>第一步：划分等价类</a:t>
            </a:r>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a:t>标准等价类的测试用例：</a:t>
            </a:r>
            <a:endParaRPr lang="zh-CN" altLang="en-US" dirty="0"/>
          </a:p>
          <a:p>
            <a:pPr lvl="1"/>
            <a:r>
              <a:rPr lang="zh-CN" altLang="en-US" dirty="0"/>
              <a:t>枪机＝</a:t>
            </a:r>
            <a:r>
              <a:rPr lang="en-US" altLang="zh-CN" dirty="0"/>
              <a:t>4</a:t>
            </a:r>
            <a:r>
              <a:rPr lang="zh-CN" altLang="en-US" dirty="0"/>
              <a:t>，枪托＝</a:t>
            </a:r>
            <a:r>
              <a:rPr lang="en-US" altLang="zh-CN" dirty="0"/>
              <a:t>5</a:t>
            </a:r>
            <a:r>
              <a:rPr lang="zh-CN" altLang="en-US" dirty="0"/>
              <a:t>，枪管＝</a:t>
            </a:r>
            <a:r>
              <a:rPr lang="en-US" altLang="zh-CN" dirty="0"/>
              <a:t>9</a:t>
            </a:r>
            <a:r>
              <a:rPr lang="zh-CN" altLang="en-US" dirty="0" smtClean="0"/>
              <a:t>；</a:t>
            </a:r>
            <a:endParaRPr lang="en-US" altLang="zh-CN" dirty="0" smtClean="0"/>
          </a:p>
          <a:p>
            <a:pPr lvl="1"/>
            <a:r>
              <a:rPr lang="zh-CN" altLang="en-US" dirty="0" smtClean="0"/>
              <a:t>覆盖了①、②、③等价类。</a:t>
            </a:r>
            <a:endParaRPr lang="zh-CN" altLang="en-US" dirty="0"/>
          </a:p>
          <a:p>
            <a:endParaRPr lang="zh-CN" altLang="en-US" dirty="0"/>
          </a:p>
        </p:txBody>
      </p:sp>
      <p:sp>
        <p:nvSpPr>
          <p:cNvPr id="3" name="标题 2"/>
          <p:cNvSpPr>
            <a:spLocks noGrp="1"/>
          </p:cNvSpPr>
          <p:nvPr>
            <p:ph type="title"/>
          </p:nvPr>
        </p:nvSpPr>
        <p:spPr/>
        <p:txBody>
          <a:bodyPr/>
          <a:lstStyle/>
          <a:p>
            <a:r>
              <a:rPr lang="zh-CN" altLang="en-US" dirty="0" smtClean="0"/>
              <a:t>第二步：覆盖有效等价类</a:t>
            </a: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a:t>健壮等价类的测试用例：</a:t>
            </a:r>
            <a:endParaRPr lang="zh-CN" altLang="en-US" dirty="0"/>
          </a:p>
          <a:p>
            <a:endParaRPr lang="zh-CN" altLang="en-US" dirty="0"/>
          </a:p>
        </p:txBody>
      </p:sp>
      <p:sp>
        <p:nvSpPr>
          <p:cNvPr id="3" name="标题 2"/>
          <p:cNvSpPr>
            <a:spLocks noGrp="1"/>
          </p:cNvSpPr>
          <p:nvPr>
            <p:ph type="title"/>
          </p:nvPr>
        </p:nvSpPr>
        <p:spPr/>
        <p:txBody>
          <a:bodyPr/>
          <a:lstStyle/>
          <a:p>
            <a:r>
              <a:rPr lang="zh-CN" altLang="en-US" dirty="0" smtClean="0"/>
              <a:t>第三步：覆盖无效等价类</a:t>
            </a:r>
            <a:endParaRPr lang="zh-CN" altLang="en-US" dirty="0"/>
          </a:p>
        </p:txBody>
      </p:sp>
      <p:graphicFrame>
        <p:nvGraphicFramePr>
          <p:cNvPr id="5" name="Group 212"/>
          <p:cNvGraphicFramePr/>
          <p:nvPr/>
        </p:nvGraphicFramePr>
        <p:xfrm>
          <a:off x="771833" y="2060848"/>
          <a:ext cx="8120647" cy="3573465"/>
        </p:xfrm>
        <a:graphic>
          <a:graphicData uri="http://schemas.openxmlformats.org/drawingml/2006/table">
            <a:tbl>
              <a:tblPr/>
              <a:tblGrid>
                <a:gridCol w="1265261"/>
                <a:gridCol w="1191340"/>
                <a:gridCol w="1116881"/>
                <a:gridCol w="2606056"/>
                <a:gridCol w="1941109"/>
              </a:tblGrid>
              <a:tr h="446088">
                <a:tc>
                  <a:txBody>
                    <a:bodyPr/>
                    <a:lstStyle>
                      <a:lvl1pPr marL="342900" indent="-342900">
                        <a:spcBef>
                          <a:spcPct val="20000"/>
                        </a:spcBef>
                        <a:buClr>
                          <a:srgbClr val="CCFF33"/>
                        </a:buClr>
                        <a:buSzPct val="70000"/>
                        <a:buFont typeface="Wingdings" panose="05000000000000000000" pitchFamily="2" charset="2"/>
                        <a:defRPr kumimoji="1"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defRPr kumimoji="1" sz="2400">
                          <a:solidFill>
                            <a:schemeClr val="tx1"/>
                          </a:solidFill>
                          <a:latin typeface="Arial" panose="020B0604020202020204" pitchFamily="34" charset="0"/>
                          <a:ea typeface="宋体" panose="02010600030101010101" pitchFamily="2" charset="-122"/>
                        </a:defRPr>
                      </a:lvl2pPr>
                      <a:lvl3pPr marL="1143000" indent="-228600">
                        <a:spcBef>
                          <a:spcPct val="20000"/>
                        </a:spcBef>
                        <a:buClr>
                          <a:srgbClr val="0099CC"/>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zh-CN" altLang="en-US" sz="16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枪机</a:t>
                      </a:r>
                      <a:endParaRPr kumimoji="1" lang="zh-CN" altLang="en-US" sz="32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solidFill>
                  </a:tcPr>
                </a:tc>
                <a:tc>
                  <a:txBody>
                    <a:bodyPr/>
                    <a:lstStyle>
                      <a:lvl1pPr marL="342900" indent="-342900">
                        <a:spcBef>
                          <a:spcPct val="20000"/>
                        </a:spcBef>
                        <a:buClr>
                          <a:srgbClr val="CCFF33"/>
                        </a:buClr>
                        <a:buSzPct val="70000"/>
                        <a:buFont typeface="Wingdings" panose="05000000000000000000" pitchFamily="2" charset="2"/>
                        <a:defRPr kumimoji="1"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defRPr kumimoji="1" sz="2400">
                          <a:solidFill>
                            <a:schemeClr val="tx1"/>
                          </a:solidFill>
                          <a:latin typeface="Arial" panose="020B0604020202020204" pitchFamily="34" charset="0"/>
                          <a:ea typeface="宋体" panose="02010600030101010101" pitchFamily="2" charset="-122"/>
                        </a:defRPr>
                      </a:lvl2pPr>
                      <a:lvl3pPr marL="1143000" indent="-228600">
                        <a:spcBef>
                          <a:spcPct val="20000"/>
                        </a:spcBef>
                        <a:buClr>
                          <a:srgbClr val="0099CC"/>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zh-CN" altLang="en-US" sz="16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枪托</a:t>
                      </a:r>
                      <a:endParaRPr kumimoji="1" lang="zh-CN" altLang="en-US" sz="3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solidFill>
                  </a:tcPr>
                </a:tc>
                <a:tc>
                  <a:txBody>
                    <a:bodyPr/>
                    <a:lstStyle>
                      <a:lvl1pPr marL="342900" indent="-342900">
                        <a:spcBef>
                          <a:spcPct val="20000"/>
                        </a:spcBef>
                        <a:buClr>
                          <a:srgbClr val="CCFF33"/>
                        </a:buClr>
                        <a:buSzPct val="70000"/>
                        <a:buFont typeface="Wingdings" panose="05000000000000000000" pitchFamily="2" charset="2"/>
                        <a:defRPr kumimoji="1"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defRPr kumimoji="1" sz="2400">
                          <a:solidFill>
                            <a:schemeClr val="tx1"/>
                          </a:solidFill>
                          <a:latin typeface="Arial" panose="020B0604020202020204" pitchFamily="34" charset="0"/>
                          <a:ea typeface="宋体" panose="02010600030101010101" pitchFamily="2" charset="-122"/>
                        </a:defRPr>
                      </a:lvl2pPr>
                      <a:lvl3pPr marL="1143000" indent="-228600">
                        <a:spcBef>
                          <a:spcPct val="20000"/>
                        </a:spcBef>
                        <a:buClr>
                          <a:srgbClr val="0099CC"/>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zh-CN" altLang="en-US" sz="16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枪管</a:t>
                      </a:r>
                      <a:endParaRPr kumimoji="1" lang="zh-CN" altLang="en-US" sz="32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solidFill>
                  </a:tcPr>
                </a:tc>
                <a:tc>
                  <a:txBody>
                    <a:bodyPr/>
                    <a:lstStyle>
                      <a:lvl1pPr marL="342900" indent="-342900">
                        <a:spcBef>
                          <a:spcPct val="20000"/>
                        </a:spcBef>
                        <a:buClr>
                          <a:srgbClr val="CCFF33"/>
                        </a:buClr>
                        <a:buSzPct val="70000"/>
                        <a:buFont typeface="Wingdings" panose="05000000000000000000" pitchFamily="2" charset="2"/>
                        <a:defRPr kumimoji="1"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defRPr kumimoji="1" sz="2400">
                          <a:solidFill>
                            <a:schemeClr val="tx1"/>
                          </a:solidFill>
                          <a:latin typeface="Arial" panose="020B0604020202020204" pitchFamily="34" charset="0"/>
                          <a:ea typeface="宋体" panose="02010600030101010101" pitchFamily="2" charset="-122"/>
                        </a:defRPr>
                      </a:lvl2pPr>
                      <a:lvl3pPr marL="1143000" indent="-228600">
                        <a:spcBef>
                          <a:spcPct val="20000"/>
                        </a:spcBef>
                        <a:buClr>
                          <a:srgbClr val="0099CC"/>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zh-CN" altLang="en-US" sz="16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预期输出</a:t>
                      </a:r>
                      <a:endParaRPr kumimoji="1" lang="zh-CN" altLang="en-US" sz="32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solid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zh-CN" altLang="en-US" sz="1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覆盖等级类编号</a:t>
                      </a:r>
                      <a:endParaRPr kumimoji="1" lang="zh-CN" altLang="en-US" sz="1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solidFill>
                  </a:tcPr>
                </a:tc>
              </a:tr>
              <a:tr h="447675">
                <a:tc>
                  <a:txBody>
                    <a:bodyPr/>
                    <a:lstStyle>
                      <a:lvl1pPr marL="342900" indent="-342900">
                        <a:spcBef>
                          <a:spcPct val="20000"/>
                        </a:spcBef>
                        <a:buClr>
                          <a:srgbClr val="CCFF33"/>
                        </a:buClr>
                        <a:buSzPct val="70000"/>
                        <a:buFont typeface="Wingdings" panose="05000000000000000000" pitchFamily="2" charset="2"/>
                        <a:defRPr kumimoji="1"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defRPr kumimoji="1" sz="2400">
                          <a:solidFill>
                            <a:schemeClr val="tx1"/>
                          </a:solidFill>
                          <a:latin typeface="Arial" panose="020B0604020202020204" pitchFamily="34" charset="0"/>
                          <a:ea typeface="宋体" panose="02010600030101010101" pitchFamily="2" charset="-122"/>
                        </a:defRPr>
                      </a:lvl2pPr>
                      <a:lvl3pPr marL="1143000" indent="-228600">
                        <a:spcBef>
                          <a:spcPct val="20000"/>
                        </a:spcBef>
                        <a:buClr>
                          <a:srgbClr val="0099CC"/>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en-US" altLang="zh-CN" sz="16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4</a:t>
                      </a:r>
                      <a:endParaRPr kumimoji="1" lang="en-US" altLang="zh-CN" sz="3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rgbClr val="CCFF33"/>
                        </a:buClr>
                        <a:buSzPct val="70000"/>
                        <a:buFont typeface="Wingdings" panose="05000000000000000000" pitchFamily="2" charset="2"/>
                        <a:defRPr kumimoji="1"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defRPr kumimoji="1" sz="2400">
                          <a:solidFill>
                            <a:schemeClr val="tx1"/>
                          </a:solidFill>
                          <a:latin typeface="Arial" panose="020B0604020202020204" pitchFamily="34" charset="0"/>
                          <a:ea typeface="宋体" panose="02010600030101010101" pitchFamily="2" charset="-122"/>
                        </a:defRPr>
                      </a:lvl2pPr>
                      <a:lvl3pPr marL="1143000" indent="-228600">
                        <a:spcBef>
                          <a:spcPct val="20000"/>
                        </a:spcBef>
                        <a:buClr>
                          <a:srgbClr val="0099CC"/>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en-US" altLang="zh-CN" sz="16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5</a:t>
                      </a:r>
                      <a:endParaRPr kumimoji="1" lang="en-US" altLang="zh-CN" sz="3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rgbClr val="CCFF33"/>
                        </a:buClr>
                        <a:buSzPct val="70000"/>
                        <a:buFont typeface="Wingdings" panose="05000000000000000000" pitchFamily="2" charset="2"/>
                        <a:defRPr kumimoji="1"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defRPr kumimoji="1" sz="2400">
                          <a:solidFill>
                            <a:schemeClr val="tx1"/>
                          </a:solidFill>
                          <a:latin typeface="Arial" panose="020B0604020202020204" pitchFamily="34" charset="0"/>
                          <a:ea typeface="宋体" panose="02010600030101010101" pitchFamily="2" charset="-122"/>
                        </a:defRPr>
                      </a:lvl2pPr>
                      <a:lvl3pPr marL="1143000" indent="-228600">
                        <a:spcBef>
                          <a:spcPct val="20000"/>
                        </a:spcBef>
                        <a:buClr>
                          <a:srgbClr val="0099CC"/>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en-US" altLang="zh-CN" sz="16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9</a:t>
                      </a:r>
                      <a:endParaRPr kumimoji="1" lang="en-US" altLang="zh-CN" sz="3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rgbClr val="CCFF33"/>
                        </a:buClr>
                        <a:buSzPct val="70000"/>
                        <a:buFont typeface="Wingdings" panose="05000000000000000000" pitchFamily="2" charset="2"/>
                        <a:defRPr kumimoji="1"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defRPr kumimoji="1" sz="2400">
                          <a:solidFill>
                            <a:schemeClr val="tx1"/>
                          </a:solidFill>
                          <a:latin typeface="Arial" panose="020B0604020202020204" pitchFamily="34" charset="0"/>
                          <a:ea typeface="宋体" panose="02010600030101010101" pitchFamily="2" charset="-122"/>
                        </a:defRPr>
                      </a:lvl2pPr>
                      <a:lvl3pPr marL="1143000" indent="-228600">
                        <a:spcBef>
                          <a:spcPct val="20000"/>
                        </a:spcBef>
                        <a:buClr>
                          <a:srgbClr val="0099CC"/>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en-US" altLang="zh-CN" sz="16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55.5</a:t>
                      </a:r>
                      <a:endParaRPr kumimoji="1" lang="en-US" altLang="zh-CN" sz="32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zh-CN" altLang="en-US" sz="20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①②③</a:t>
                      </a:r>
                      <a:endParaRPr kumimoji="1" lang="en-US" altLang="zh-CN" sz="20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46088">
                <a:tc>
                  <a:txBody>
                    <a:bodyPr/>
                    <a:lstStyle>
                      <a:lvl1pPr marL="342900" indent="-342900">
                        <a:spcBef>
                          <a:spcPct val="20000"/>
                        </a:spcBef>
                        <a:buClr>
                          <a:srgbClr val="CCFF33"/>
                        </a:buClr>
                        <a:buSzPct val="70000"/>
                        <a:buFont typeface="Wingdings" panose="05000000000000000000" pitchFamily="2" charset="2"/>
                        <a:defRPr kumimoji="1"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defRPr kumimoji="1" sz="2400">
                          <a:solidFill>
                            <a:schemeClr val="tx1"/>
                          </a:solidFill>
                          <a:latin typeface="Arial" panose="020B0604020202020204" pitchFamily="34" charset="0"/>
                          <a:ea typeface="宋体" panose="02010600030101010101" pitchFamily="2" charset="-122"/>
                        </a:defRPr>
                      </a:lvl2pPr>
                      <a:lvl3pPr marL="1143000" indent="-228600">
                        <a:spcBef>
                          <a:spcPct val="20000"/>
                        </a:spcBef>
                        <a:buClr>
                          <a:srgbClr val="0099CC"/>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en-US" altLang="zh-CN" sz="16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-1</a:t>
                      </a:r>
                      <a:endParaRPr kumimoji="1" lang="en-US" altLang="zh-CN" sz="3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rgbClr val="CCFF33"/>
                        </a:buClr>
                        <a:buSzPct val="70000"/>
                        <a:buFont typeface="Wingdings" panose="05000000000000000000" pitchFamily="2" charset="2"/>
                        <a:defRPr kumimoji="1"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defRPr kumimoji="1" sz="2400">
                          <a:solidFill>
                            <a:schemeClr val="tx1"/>
                          </a:solidFill>
                          <a:latin typeface="Arial" panose="020B0604020202020204" pitchFamily="34" charset="0"/>
                          <a:ea typeface="宋体" panose="02010600030101010101" pitchFamily="2" charset="-122"/>
                        </a:defRPr>
                      </a:lvl2pPr>
                      <a:lvl3pPr marL="1143000" indent="-228600">
                        <a:spcBef>
                          <a:spcPct val="20000"/>
                        </a:spcBef>
                        <a:buClr>
                          <a:srgbClr val="0099CC"/>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en-US" altLang="zh-CN" sz="16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45</a:t>
                      </a:r>
                      <a:endParaRPr kumimoji="1" lang="en-US" altLang="zh-CN" sz="3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rgbClr val="CCFF33"/>
                        </a:buClr>
                        <a:buSzPct val="70000"/>
                        <a:buFont typeface="Wingdings" panose="05000000000000000000" pitchFamily="2" charset="2"/>
                        <a:defRPr kumimoji="1"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defRPr kumimoji="1" sz="2400">
                          <a:solidFill>
                            <a:schemeClr val="tx1"/>
                          </a:solidFill>
                          <a:latin typeface="Arial" panose="020B0604020202020204" pitchFamily="34" charset="0"/>
                          <a:ea typeface="宋体" panose="02010600030101010101" pitchFamily="2" charset="-122"/>
                        </a:defRPr>
                      </a:lvl2pPr>
                      <a:lvl3pPr marL="1143000" indent="-228600">
                        <a:spcBef>
                          <a:spcPct val="20000"/>
                        </a:spcBef>
                        <a:buClr>
                          <a:srgbClr val="0099CC"/>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en-US" altLang="zh-CN" sz="16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55</a:t>
                      </a:r>
                      <a:endParaRPr kumimoji="1" lang="en-US" altLang="zh-CN" sz="3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rgbClr val="CCFF33"/>
                        </a:buClr>
                        <a:buSzPct val="70000"/>
                        <a:buFont typeface="Wingdings" panose="05000000000000000000" pitchFamily="2" charset="2"/>
                        <a:defRPr kumimoji="1"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defRPr kumimoji="1" sz="2400">
                          <a:solidFill>
                            <a:schemeClr val="tx1"/>
                          </a:solidFill>
                          <a:latin typeface="Arial" panose="020B0604020202020204" pitchFamily="34" charset="0"/>
                          <a:ea typeface="宋体" panose="02010600030101010101" pitchFamily="2" charset="-122"/>
                        </a:defRPr>
                      </a:lvl2pPr>
                      <a:lvl3pPr marL="1143000" indent="-228600">
                        <a:spcBef>
                          <a:spcPct val="20000"/>
                        </a:spcBef>
                        <a:buClr>
                          <a:srgbClr val="0099CC"/>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zh-CN" altLang="en-US" sz="16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枪机数不在运行范围</a:t>
                      </a:r>
                      <a:endParaRPr kumimoji="1" lang="zh-CN" altLang="en-US" sz="32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zh-CN" altLang="en-US" sz="20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④</a:t>
                      </a:r>
                      <a:endParaRPr kumimoji="1" lang="zh-CN" altLang="en-US" sz="20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47675">
                <a:tc>
                  <a:txBody>
                    <a:bodyPr/>
                    <a:lstStyle>
                      <a:lvl1pPr marL="342900" indent="-342900">
                        <a:spcBef>
                          <a:spcPct val="20000"/>
                        </a:spcBef>
                        <a:buClr>
                          <a:srgbClr val="CCFF33"/>
                        </a:buClr>
                        <a:buSzPct val="70000"/>
                        <a:buFont typeface="Wingdings" panose="05000000000000000000" pitchFamily="2" charset="2"/>
                        <a:defRPr kumimoji="1"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defRPr kumimoji="1" sz="2400">
                          <a:solidFill>
                            <a:schemeClr val="tx1"/>
                          </a:solidFill>
                          <a:latin typeface="Arial" panose="020B0604020202020204" pitchFamily="34" charset="0"/>
                          <a:ea typeface="宋体" panose="02010600030101010101" pitchFamily="2" charset="-122"/>
                        </a:defRPr>
                      </a:lvl2pPr>
                      <a:lvl3pPr marL="1143000" indent="-228600">
                        <a:spcBef>
                          <a:spcPct val="20000"/>
                        </a:spcBef>
                        <a:buClr>
                          <a:srgbClr val="0099CC"/>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en-US" altLang="zh-CN" sz="16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71</a:t>
                      </a:r>
                      <a:endParaRPr kumimoji="1" lang="en-US" altLang="zh-CN" sz="3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rgbClr val="CCFF33"/>
                        </a:buClr>
                        <a:buSzPct val="70000"/>
                        <a:buFont typeface="Wingdings" panose="05000000000000000000" pitchFamily="2" charset="2"/>
                        <a:defRPr kumimoji="1"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defRPr kumimoji="1" sz="2400">
                          <a:solidFill>
                            <a:schemeClr val="tx1"/>
                          </a:solidFill>
                          <a:latin typeface="Arial" panose="020B0604020202020204" pitchFamily="34" charset="0"/>
                          <a:ea typeface="宋体" panose="02010600030101010101" pitchFamily="2" charset="-122"/>
                        </a:defRPr>
                      </a:lvl2pPr>
                      <a:lvl3pPr marL="1143000" indent="-228600">
                        <a:spcBef>
                          <a:spcPct val="20000"/>
                        </a:spcBef>
                        <a:buClr>
                          <a:srgbClr val="0099CC"/>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en-US" altLang="zh-CN" sz="16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45</a:t>
                      </a:r>
                      <a:endParaRPr kumimoji="1" lang="en-US" altLang="zh-CN" sz="3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rgbClr val="CCFF33"/>
                        </a:buClr>
                        <a:buSzPct val="70000"/>
                        <a:buFont typeface="Wingdings" panose="05000000000000000000" pitchFamily="2" charset="2"/>
                        <a:defRPr kumimoji="1"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defRPr kumimoji="1" sz="2400">
                          <a:solidFill>
                            <a:schemeClr val="tx1"/>
                          </a:solidFill>
                          <a:latin typeface="Arial" panose="020B0604020202020204" pitchFamily="34" charset="0"/>
                          <a:ea typeface="宋体" panose="02010600030101010101" pitchFamily="2" charset="-122"/>
                        </a:defRPr>
                      </a:lvl2pPr>
                      <a:lvl3pPr marL="1143000" indent="-228600">
                        <a:spcBef>
                          <a:spcPct val="20000"/>
                        </a:spcBef>
                        <a:buClr>
                          <a:srgbClr val="0099CC"/>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en-US" altLang="zh-CN" sz="16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55</a:t>
                      </a:r>
                      <a:endParaRPr kumimoji="1" lang="en-US" altLang="zh-CN" sz="3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rgbClr val="CCFF33"/>
                        </a:buClr>
                        <a:buSzPct val="70000"/>
                        <a:buFont typeface="Wingdings" panose="05000000000000000000" pitchFamily="2" charset="2"/>
                        <a:defRPr kumimoji="1"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defRPr kumimoji="1" sz="2400">
                          <a:solidFill>
                            <a:schemeClr val="tx1"/>
                          </a:solidFill>
                          <a:latin typeface="Arial" panose="020B0604020202020204" pitchFamily="34" charset="0"/>
                          <a:ea typeface="宋体" panose="02010600030101010101" pitchFamily="2" charset="-122"/>
                        </a:defRPr>
                      </a:lvl2pPr>
                      <a:lvl3pPr marL="1143000" indent="-228600">
                        <a:spcBef>
                          <a:spcPct val="20000"/>
                        </a:spcBef>
                        <a:buClr>
                          <a:srgbClr val="0099CC"/>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zh-CN" altLang="en-US" sz="16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枪机数不在运行范围</a:t>
                      </a:r>
                      <a:endParaRPr kumimoji="1" lang="zh-CN" altLang="en-US" sz="32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zh-CN" altLang="en-US" sz="20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⑤</a:t>
                      </a:r>
                      <a:endParaRPr kumimoji="1" lang="zh-CN" altLang="en-US" sz="20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46088">
                <a:tc>
                  <a:txBody>
                    <a:bodyPr/>
                    <a:lstStyle>
                      <a:lvl1pPr marL="342900" indent="-342900">
                        <a:spcBef>
                          <a:spcPct val="20000"/>
                        </a:spcBef>
                        <a:buClr>
                          <a:srgbClr val="CCFF33"/>
                        </a:buClr>
                        <a:buSzPct val="70000"/>
                        <a:buFont typeface="Wingdings" panose="05000000000000000000" pitchFamily="2" charset="2"/>
                        <a:defRPr kumimoji="1"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defRPr kumimoji="1" sz="2400">
                          <a:solidFill>
                            <a:schemeClr val="tx1"/>
                          </a:solidFill>
                          <a:latin typeface="Arial" panose="020B0604020202020204" pitchFamily="34" charset="0"/>
                          <a:ea typeface="宋体" panose="02010600030101010101" pitchFamily="2" charset="-122"/>
                        </a:defRPr>
                      </a:lvl2pPr>
                      <a:lvl3pPr marL="1143000" indent="-228600">
                        <a:spcBef>
                          <a:spcPct val="20000"/>
                        </a:spcBef>
                        <a:buClr>
                          <a:srgbClr val="0099CC"/>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en-US" altLang="zh-CN" sz="16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35</a:t>
                      </a:r>
                      <a:endParaRPr kumimoji="1" lang="en-US" altLang="zh-CN" sz="3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rgbClr val="CCFF33"/>
                        </a:buClr>
                        <a:buSzPct val="70000"/>
                        <a:buFont typeface="Wingdings" panose="05000000000000000000" pitchFamily="2" charset="2"/>
                        <a:defRPr kumimoji="1"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defRPr kumimoji="1" sz="2400">
                          <a:solidFill>
                            <a:schemeClr val="tx1"/>
                          </a:solidFill>
                          <a:latin typeface="Arial" panose="020B0604020202020204" pitchFamily="34" charset="0"/>
                          <a:ea typeface="宋体" panose="02010600030101010101" pitchFamily="2" charset="-122"/>
                        </a:defRPr>
                      </a:lvl2pPr>
                      <a:lvl3pPr marL="1143000" indent="-228600">
                        <a:spcBef>
                          <a:spcPct val="20000"/>
                        </a:spcBef>
                        <a:buClr>
                          <a:srgbClr val="0099CC"/>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en-US" altLang="zh-CN" sz="16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-1</a:t>
                      </a:r>
                      <a:endParaRPr kumimoji="1" lang="en-US" altLang="zh-CN" sz="3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rgbClr val="CCFF33"/>
                        </a:buClr>
                        <a:buSzPct val="70000"/>
                        <a:buFont typeface="Wingdings" panose="05000000000000000000" pitchFamily="2" charset="2"/>
                        <a:defRPr kumimoji="1"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defRPr kumimoji="1" sz="2400">
                          <a:solidFill>
                            <a:schemeClr val="tx1"/>
                          </a:solidFill>
                          <a:latin typeface="Arial" panose="020B0604020202020204" pitchFamily="34" charset="0"/>
                          <a:ea typeface="宋体" panose="02010600030101010101" pitchFamily="2" charset="-122"/>
                        </a:defRPr>
                      </a:lvl2pPr>
                      <a:lvl3pPr marL="1143000" indent="-228600">
                        <a:spcBef>
                          <a:spcPct val="20000"/>
                        </a:spcBef>
                        <a:buClr>
                          <a:srgbClr val="0099CC"/>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en-US" altLang="zh-CN" sz="16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55</a:t>
                      </a:r>
                      <a:endParaRPr kumimoji="1" lang="en-US" altLang="zh-CN" sz="3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rgbClr val="CCFF33"/>
                        </a:buClr>
                        <a:buSzPct val="70000"/>
                        <a:buFont typeface="Wingdings" panose="05000000000000000000" pitchFamily="2" charset="2"/>
                        <a:defRPr kumimoji="1"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defRPr kumimoji="1" sz="2400">
                          <a:solidFill>
                            <a:schemeClr val="tx1"/>
                          </a:solidFill>
                          <a:latin typeface="Arial" panose="020B0604020202020204" pitchFamily="34" charset="0"/>
                          <a:ea typeface="宋体" panose="02010600030101010101" pitchFamily="2" charset="-122"/>
                        </a:defRPr>
                      </a:lvl2pPr>
                      <a:lvl3pPr marL="1143000" indent="-228600">
                        <a:spcBef>
                          <a:spcPct val="20000"/>
                        </a:spcBef>
                        <a:buClr>
                          <a:srgbClr val="0099CC"/>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zh-CN" altLang="en-US" sz="16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枪托数不在运行范围</a:t>
                      </a:r>
                      <a:endParaRPr kumimoji="1" lang="zh-CN" altLang="en-US" sz="32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zh-CN" altLang="en-US" sz="20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⑥</a:t>
                      </a:r>
                      <a:endParaRPr kumimoji="1" lang="zh-CN" altLang="en-US" sz="20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46088">
                <a:tc>
                  <a:txBody>
                    <a:bodyPr/>
                    <a:lstStyle>
                      <a:lvl1pPr marL="342900" indent="-342900">
                        <a:spcBef>
                          <a:spcPct val="20000"/>
                        </a:spcBef>
                        <a:buClr>
                          <a:srgbClr val="CCFF33"/>
                        </a:buClr>
                        <a:buSzPct val="70000"/>
                        <a:buFont typeface="Wingdings" panose="05000000000000000000" pitchFamily="2" charset="2"/>
                        <a:defRPr kumimoji="1"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defRPr kumimoji="1" sz="2400">
                          <a:solidFill>
                            <a:schemeClr val="tx1"/>
                          </a:solidFill>
                          <a:latin typeface="Arial" panose="020B0604020202020204" pitchFamily="34" charset="0"/>
                          <a:ea typeface="宋体" panose="02010600030101010101" pitchFamily="2" charset="-122"/>
                        </a:defRPr>
                      </a:lvl2pPr>
                      <a:lvl3pPr marL="1143000" indent="-228600">
                        <a:spcBef>
                          <a:spcPct val="20000"/>
                        </a:spcBef>
                        <a:buClr>
                          <a:srgbClr val="0099CC"/>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en-US" altLang="zh-CN" sz="16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35</a:t>
                      </a:r>
                      <a:endParaRPr kumimoji="1" lang="en-US" altLang="zh-CN" sz="3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rgbClr val="CCFF33"/>
                        </a:buClr>
                        <a:buSzPct val="70000"/>
                        <a:buFont typeface="Wingdings" panose="05000000000000000000" pitchFamily="2" charset="2"/>
                        <a:defRPr kumimoji="1"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defRPr kumimoji="1" sz="2400">
                          <a:solidFill>
                            <a:schemeClr val="tx1"/>
                          </a:solidFill>
                          <a:latin typeface="Arial" panose="020B0604020202020204" pitchFamily="34" charset="0"/>
                          <a:ea typeface="宋体" panose="02010600030101010101" pitchFamily="2" charset="-122"/>
                        </a:defRPr>
                      </a:lvl2pPr>
                      <a:lvl3pPr marL="1143000" indent="-228600">
                        <a:spcBef>
                          <a:spcPct val="20000"/>
                        </a:spcBef>
                        <a:buClr>
                          <a:srgbClr val="0099CC"/>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en-US" altLang="zh-CN" sz="16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81</a:t>
                      </a:r>
                      <a:endParaRPr kumimoji="1" lang="en-US" altLang="zh-CN" sz="3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rgbClr val="CCFF33"/>
                        </a:buClr>
                        <a:buSzPct val="70000"/>
                        <a:buFont typeface="Wingdings" panose="05000000000000000000" pitchFamily="2" charset="2"/>
                        <a:defRPr kumimoji="1"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defRPr kumimoji="1" sz="2400">
                          <a:solidFill>
                            <a:schemeClr val="tx1"/>
                          </a:solidFill>
                          <a:latin typeface="Arial" panose="020B0604020202020204" pitchFamily="34" charset="0"/>
                          <a:ea typeface="宋体" panose="02010600030101010101" pitchFamily="2" charset="-122"/>
                        </a:defRPr>
                      </a:lvl2pPr>
                      <a:lvl3pPr marL="1143000" indent="-228600">
                        <a:spcBef>
                          <a:spcPct val="20000"/>
                        </a:spcBef>
                        <a:buClr>
                          <a:srgbClr val="0099CC"/>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en-US" altLang="zh-CN" sz="16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55</a:t>
                      </a:r>
                      <a:endParaRPr kumimoji="1" lang="en-US" altLang="zh-CN" sz="3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rgbClr val="CCFF33"/>
                        </a:buClr>
                        <a:buSzPct val="70000"/>
                        <a:buFont typeface="Wingdings" panose="05000000000000000000" pitchFamily="2" charset="2"/>
                        <a:defRPr kumimoji="1"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defRPr kumimoji="1" sz="2400">
                          <a:solidFill>
                            <a:schemeClr val="tx1"/>
                          </a:solidFill>
                          <a:latin typeface="Arial" panose="020B0604020202020204" pitchFamily="34" charset="0"/>
                          <a:ea typeface="宋体" panose="02010600030101010101" pitchFamily="2" charset="-122"/>
                        </a:defRPr>
                      </a:lvl2pPr>
                      <a:lvl3pPr marL="1143000" indent="-228600">
                        <a:spcBef>
                          <a:spcPct val="20000"/>
                        </a:spcBef>
                        <a:buClr>
                          <a:srgbClr val="0099CC"/>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zh-CN" altLang="en-US" sz="16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枪托数不在运行范围</a:t>
                      </a:r>
                      <a:endParaRPr kumimoji="1" lang="zh-CN" altLang="en-US" sz="32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zh-CN" altLang="en-US" sz="20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⑦</a:t>
                      </a:r>
                      <a:endParaRPr kumimoji="1" lang="zh-CN" altLang="en-US" sz="20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47675">
                <a:tc>
                  <a:txBody>
                    <a:bodyPr/>
                    <a:lstStyle>
                      <a:lvl1pPr marL="342900" indent="-342900">
                        <a:spcBef>
                          <a:spcPct val="20000"/>
                        </a:spcBef>
                        <a:buClr>
                          <a:srgbClr val="CCFF33"/>
                        </a:buClr>
                        <a:buSzPct val="70000"/>
                        <a:buFont typeface="Wingdings" panose="05000000000000000000" pitchFamily="2" charset="2"/>
                        <a:defRPr kumimoji="1"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defRPr kumimoji="1" sz="2400">
                          <a:solidFill>
                            <a:schemeClr val="tx1"/>
                          </a:solidFill>
                          <a:latin typeface="Arial" panose="020B0604020202020204" pitchFamily="34" charset="0"/>
                          <a:ea typeface="宋体" panose="02010600030101010101" pitchFamily="2" charset="-122"/>
                        </a:defRPr>
                      </a:lvl2pPr>
                      <a:lvl3pPr marL="1143000" indent="-228600">
                        <a:spcBef>
                          <a:spcPct val="20000"/>
                        </a:spcBef>
                        <a:buClr>
                          <a:srgbClr val="0099CC"/>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en-US" altLang="zh-CN" sz="16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35</a:t>
                      </a:r>
                      <a:endParaRPr kumimoji="1" lang="en-US" altLang="zh-CN" sz="3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rgbClr val="CCFF33"/>
                        </a:buClr>
                        <a:buSzPct val="70000"/>
                        <a:buFont typeface="Wingdings" panose="05000000000000000000" pitchFamily="2" charset="2"/>
                        <a:defRPr kumimoji="1"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defRPr kumimoji="1" sz="2400">
                          <a:solidFill>
                            <a:schemeClr val="tx1"/>
                          </a:solidFill>
                          <a:latin typeface="Arial" panose="020B0604020202020204" pitchFamily="34" charset="0"/>
                          <a:ea typeface="宋体" panose="02010600030101010101" pitchFamily="2" charset="-122"/>
                        </a:defRPr>
                      </a:lvl2pPr>
                      <a:lvl3pPr marL="1143000" indent="-228600">
                        <a:spcBef>
                          <a:spcPct val="20000"/>
                        </a:spcBef>
                        <a:buClr>
                          <a:srgbClr val="0099CC"/>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en-US" altLang="zh-CN" sz="16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45</a:t>
                      </a:r>
                      <a:endParaRPr kumimoji="1" lang="en-US" altLang="zh-CN" sz="3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rgbClr val="CCFF33"/>
                        </a:buClr>
                        <a:buSzPct val="70000"/>
                        <a:buFont typeface="Wingdings" panose="05000000000000000000" pitchFamily="2" charset="2"/>
                        <a:defRPr kumimoji="1"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defRPr kumimoji="1" sz="2400">
                          <a:solidFill>
                            <a:schemeClr val="tx1"/>
                          </a:solidFill>
                          <a:latin typeface="Arial" panose="020B0604020202020204" pitchFamily="34" charset="0"/>
                          <a:ea typeface="宋体" panose="02010600030101010101" pitchFamily="2" charset="-122"/>
                        </a:defRPr>
                      </a:lvl2pPr>
                      <a:lvl3pPr marL="1143000" indent="-228600">
                        <a:spcBef>
                          <a:spcPct val="20000"/>
                        </a:spcBef>
                        <a:buClr>
                          <a:srgbClr val="0099CC"/>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en-US" altLang="zh-CN" sz="16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-1</a:t>
                      </a:r>
                      <a:endParaRPr kumimoji="1" lang="en-US" altLang="zh-CN" sz="3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rgbClr val="CCFF33"/>
                        </a:buClr>
                        <a:buSzPct val="70000"/>
                        <a:buFont typeface="Wingdings" panose="05000000000000000000" pitchFamily="2" charset="2"/>
                        <a:defRPr kumimoji="1"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defRPr kumimoji="1" sz="2400">
                          <a:solidFill>
                            <a:schemeClr val="tx1"/>
                          </a:solidFill>
                          <a:latin typeface="Arial" panose="020B0604020202020204" pitchFamily="34" charset="0"/>
                          <a:ea typeface="宋体" panose="02010600030101010101" pitchFamily="2" charset="-122"/>
                        </a:defRPr>
                      </a:lvl2pPr>
                      <a:lvl3pPr marL="1143000" indent="-228600">
                        <a:spcBef>
                          <a:spcPct val="20000"/>
                        </a:spcBef>
                        <a:buClr>
                          <a:srgbClr val="0099CC"/>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zh-CN" altLang="en-US" sz="16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枪管数不在运行范围</a:t>
                      </a:r>
                      <a:endParaRPr kumimoji="1" lang="zh-CN" altLang="en-US" sz="32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zh-CN" altLang="en-US" sz="20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⑧</a:t>
                      </a:r>
                      <a:endParaRPr kumimoji="1" lang="zh-CN" altLang="en-US" sz="20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46088">
                <a:tc>
                  <a:txBody>
                    <a:bodyPr/>
                    <a:lstStyle>
                      <a:lvl1pPr marL="342900" indent="-342900">
                        <a:spcBef>
                          <a:spcPct val="20000"/>
                        </a:spcBef>
                        <a:buClr>
                          <a:srgbClr val="CCFF33"/>
                        </a:buClr>
                        <a:buSzPct val="70000"/>
                        <a:buFont typeface="Wingdings" panose="05000000000000000000" pitchFamily="2" charset="2"/>
                        <a:defRPr kumimoji="1"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defRPr kumimoji="1" sz="2400">
                          <a:solidFill>
                            <a:schemeClr val="tx1"/>
                          </a:solidFill>
                          <a:latin typeface="Arial" panose="020B0604020202020204" pitchFamily="34" charset="0"/>
                          <a:ea typeface="宋体" panose="02010600030101010101" pitchFamily="2" charset="-122"/>
                        </a:defRPr>
                      </a:lvl2pPr>
                      <a:lvl3pPr marL="1143000" indent="-228600">
                        <a:spcBef>
                          <a:spcPct val="20000"/>
                        </a:spcBef>
                        <a:buClr>
                          <a:srgbClr val="0099CC"/>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en-US" altLang="zh-CN" sz="16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35</a:t>
                      </a:r>
                      <a:endParaRPr kumimoji="1" lang="en-US" altLang="zh-CN" sz="3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rgbClr val="CCFF33"/>
                        </a:buClr>
                        <a:buSzPct val="70000"/>
                        <a:buFont typeface="Wingdings" panose="05000000000000000000" pitchFamily="2" charset="2"/>
                        <a:defRPr kumimoji="1"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defRPr kumimoji="1" sz="2400">
                          <a:solidFill>
                            <a:schemeClr val="tx1"/>
                          </a:solidFill>
                          <a:latin typeface="Arial" panose="020B0604020202020204" pitchFamily="34" charset="0"/>
                          <a:ea typeface="宋体" panose="02010600030101010101" pitchFamily="2" charset="-122"/>
                        </a:defRPr>
                      </a:lvl2pPr>
                      <a:lvl3pPr marL="1143000" indent="-228600">
                        <a:spcBef>
                          <a:spcPct val="20000"/>
                        </a:spcBef>
                        <a:buClr>
                          <a:srgbClr val="0099CC"/>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en-US" altLang="zh-CN" sz="16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45</a:t>
                      </a:r>
                      <a:endParaRPr kumimoji="1" lang="en-US" altLang="zh-CN" sz="3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rgbClr val="CCFF33"/>
                        </a:buClr>
                        <a:buSzPct val="70000"/>
                        <a:buFont typeface="Wingdings" panose="05000000000000000000" pitchFamily="2" charset="2"/>
                        <a:defRPr kumimoji="1"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defRPr kumimoji="1" sz="2400">
                          <a:solidFill>
                            <a:schemeClr val="tx1"/>
                          </a:solidFill>
                          <a:latin typeface="Arial" panose="020B0604020202020204" pitchFamily="34" charset="0"/>
                          <a:ea typeface="宋体" panose="02010600030101010101" pitchFamily="2" charset="-122"/>
                        </a:defRPr>
                      </a:lvl2pPr>
                      <a:lvl3pPr marL="1143000" indent="-228600">
                        <a:spcBef>
                          <a:spcPct val="20000"/>
                        </a:spcBef>
                        <a:buClr>
                          <a:srgbClr val="0099CC"/>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en-US" altLang="zh-CN" sz="16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91</a:t>
                      </a:r>
                      <a:endParaRPr kumimoji="1" lang="en-US" altLang="zh-CN" sz="32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rgbClr val="CCFF33"/>
                        </a:buClr>
                        <a:buSzPct val="70000"/>
                        <a:buFont typeface="Wingdings" panose="05000000000000000000" pitchFamily="2" charset="2"/>
                        <a:defRPr kumimoji="1"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defRPr kumimoji="1" sz="2400">
                          <a:solidFill>
                            <a:schemeClr val="tx1"/>
                          </a:solidFill>
                          <a:latin typeface="Arial" panose="020B0604020202020204" pitchFamily="34" charset="0"/>
                          <a:ea typeface="宋体" panose="02010600030101010101" pitchFamily="2" charset="-122"/>
                        </a:defRPr>
                      </a:lvl2pPr>
                      <a:lvl3pPr marL="1143000" indent="-228600">
                        <a:spcBef>
                          <a:spcPct val="20000"/>
                        </a:spcBef>
                        <a:buClr>
                          <a:srgbClr val="0099CC"/>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zh-CN" altLang="en-US" sz="16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枪管数不在运行范围</a:t>
                      </a:r>
                      <a:endParaRPr kumimoji="1" lang="zh-CN" altLang="en-US" sz="32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zh-CN" altLang="en-US" sz="20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⑨</a:t>
                      </a:r>
                      <a:endParaRPr kumimoji="1" lang="zh-CN" altLang="en-US" sz="20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a:t>根据输出域划分等价类：</a:t>
            </a:r>
            <a:endParaRPr lang="zh-CN" altLang="en-US" dirty="0"/>
          </a:p>
          <a:p>
            <a:pPr lvl="1"/>
            <a:r>
              <a:rPr lang="zh-CN" altLang="en-US" dirty="0" smtClean="0"/>
              <a:t>①</a:t>
            </a:r>
            <a:r>
              <a:rPr lang="en-US" altLang="zh-CN" dirty="0" smtClean="0"/>
              <a:t> </a:t>
            </a:r>
            <a:r>
              <a:rPr lang="en-US" altLang="zh-CN" dirty="0"/>
              <a:t>= { &lt;</a:t>
            </a:r>
            <a:r>
              <a:rPr lang="zh-CN" altLang="en-US" dirty="0"/>
              <a:t>枪机</a:t>
            </a:r>
            <a:r>
              <a:rPr lang="en-US" altLang="zh-CN" dirty="0"/>
              <a:t>,</a:t>
            </a:r>
            <a:r>
              <a:rPr lang="zh-CN" altLang="en-US" dirty="0"/>
              <a:t>枪托</a:t>
            </a:r>
            <a:r>
              <a:rPr lang="en-US" altLang="zh-CN" dirty="0"/>
              <a:t>,</a:t>
            </a:r>
            <a:r>
              <a:rPr lang="zh-CN" altLang="en-US" dirty="0"/>
              <a:t>枪管</a:t>
            </a:r>
            <a:r>
              <a:rPr lang="en-US" altLang="zh-CN" dirty="0"/>
              <a:t>&gt; : </a:t>
            </a:r>
            <a:r>
              <a:rPr lang="zh-CN" altLang="en-US" dirty="0"/>
              <a:t>销售额 </a:t>
            </a:r>
            <a:r>
              <a:rPr lang="en-US" altLang="zh-CN" dirty="0"/>
              <a:t>&lt;= 1,000 }</a:t>
            </a:r>
            <a:endParaRPr lang="en-US" altLang="zh-CN" dirty="0"/>
          </a:p>
          <a:p>
            <a:pPr lvl="1"/>
            <a:r>
              <a:rPr lang="zh-CN" altLang="en-US" dirty="0" smtClean="0"/>
              <a:t>②</a:t>
            </a:r>
            <a:r>
              <a:rPr lang="en-US" altLang="zh-CN" dirty="0" smtClean="0"/>
              <a:t> </a:t>
            </a:r>
            <a:r>
              <a:rPr lang="en-US" altLang="zh-CN" dirty="0"/>
              <a:t>= { &lt;</a:t>
            </a:r>
            <a:r>
              <a:rPr lang="zh-CN" altLang="en-US" dirty="0"/>
              <a:t>枪机</a:t>
            </a:r>
            <a:r>
              <a:rPr lang="en-US" altLang="zh-CN" dirty="0"/>
              <a:t>,</a:t>
            </a:r>
            <a:r>
              <a:rPr lang="zh-CN" altLang="en-US" dirty="0"/>
              <a:t>枪托</a:t>
            </a:r>
            <a:r>
              <a:rPr lang="en-US" altLang="zh-CN" dirty="0"/>
              <a:t>,</a:t>
            </a:r>
            <a:r>
              <a:rPr lang="zh-CN" altLang="en-US" dirty="0"/>
              <a:t>枪管</a:t>
            </a:r>
            <a:r>
              <a:rPr lang="en-US" altLang="zh-CN" dirty="0"/>
              <a:t>&gt; : 1,000 &lt;= </a:t>
            </a:r>
            <a:r>
              <a:rPr lang="zh-CN" altLang="en-US" dirty="0"/>
              <a:t>销售额 </a:t>
            </a:r>
            <a:r>
              <a:rPr lang="en-US" altLang="zh-CN" dirty="0"/>
              <a:t>&lt;= 1,800 }</a:t>
            </a:r>
            <a:endParaRPr lang="en-US" altLang="zh-CN" dirty="0"/>
          </a:p>
          <a:p>
            <a:pPr lvl="1"/>
            <a:r>
              <a:rPr lang="zh-CN" altLang="en-US" dirty="0" smtClean="0"/>
              <a:t>③</a:t>
            </a:r>
            <a:r>
              <a:rPr lang="en-US" altLang="zh-CN" dirty="0" smtClean="0"/>
              <a:t> </a:t>
            </a:r>
            <a:r>
              <a:rPr lang="en-US" altLang="zh-CN" dirty="0"/>
              <a:t>= { &lt;</a:t>
            </a:r>
            <a:r>
              <a:rPr lang="zh-CN" altLang="en-US" dirty="0"/>
              <a:t>枪机</a:t>
            </a:r>
            <a:r>
              <a:rPr lang="en-US" altLang="zh-CN" dirty="0"/>
              <a:t>,</a:t>
            </a:r>
            <a:r>
              <a:rPr lang="zh-CN" altLang="en-US" dirty="0"/>
              <a:t>枪托</a:t>
            </a:r>
            <a:r>
              <a:rPr lang="en-US" altLang="zh-CN" dirty="0"/>
              <a:t>,</a:t>
            </a:r>
            <a:r>
              <a:rPr lang="zh-CN" altLang="en-US" dirty="0"/>
              <a:t>枪管</a:t>
            </a:r>
            <a:r>
              <a:rPr lang="en-US" altLang="zh-CN" dirty="0"/>
              <a:t>&gt; : </a:t>
            </a:r>
            <a:r>
              <a:rPr lang="zh-CN" altLang="en-US" dirty="0"/>
              <a:t>销售额 </a:t>
            </a:r>
            <a:r>
              <a:rPr lang="en-US" altLang="zh-CN" dirty="0"/>
              <a:t>&gt; 1,800 }</a:t>
            </a:r>
            <a:endParaRPr lang="en-US" altLang="zh-CN" dirty="0"/>
          </a:p>
          <a:p>
            <a:endParaRPr lang="zh-CN" altLang="en-US" dirty="0"/>
          </a:p>
        </p:txBody>
      </p:sp>
      <p:sp>
        <p:nvSpPr>
          <p:cNvPr id="3" name="标题 2"/>
          <p:cNvSpPr>
            <a:spLocks noGrp="1"/>
          </p:cNvSpPr>
          <p:nvPr>
            <p:ph type="title"/>
          </p:nvPr>
        </p:nvSpPr>
        <p:spPr/>
        <p:txBody>
          <a:bodyPr/>
          <a:lstStyle/>
          <a:p>
            <a:r>
              <a:rPr lang="zh-CN" altLang="en-US" dirty="0" smtClean="0"/>
              <a:t>同理，也可以根据</a:t>
            </a:r>
            <a:r>
              <a:rPr lang="zh-CN" altLang="en-US" dirty="0"/>
              <a:t>输出</a:t>
            </a:r>
            <a:r>
              <a:rPr lang="zh-CN" altLang="en-US" dirty="0" smtClean="0"/>
              <a:t>域</a:t>
            </a:r>
            <a:r>
              <a:rPr lang="zh-CN" altLang="en-US" dirty="0"/>
              <a:t>进行</a:t>
            </a:r>
            <a:r>
              <a:rPr lang="zh-CN" altLang="en-US" dirty="0" smtClean="0"/>
              <a:t>等价类划分测试</a:t>
            </a:r>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a:t>根据输出域划分的等价类设计的测试用例</a:t>
            </a:r>
            <a:endParaRPr lang="zh-CN" altLang="en-US" dirty="0"/>
          </a:p>
          <a:p>
            <a:endParaRPr lang="zh-CN" altLang="en-US" dirty="0"/>
          </a:p>
        </p:txBody>
      </p:sp>
      <p:graphicFrame>
        <p:nvGraphicFramePr>
          <p:cNvPr id="4" name="Group 137"/>
          <p:cNvGraphicFramePr/>
          <p:nvPr/>
        </p:nvGraphicFramePr>
        <p:xfrm>
          <a:off x="971550" y="2204864"/>
          <a:ext cx="7566025" cy="2627313"/>
        </p:xfrm>
        <a:graphic>
          <a:graphicData uri="http://schemas.openxmlformats.org/drawingml/2006/table">
            <a:tbl>
              <a:tblPr/>
              <a:tblGrid>
                <a:gridCol w="1219200"/>
                <a:gridCol w="1220788"/>
                <a:gridCol w="1219200"/>
                <a:gridCol w="1812925"/>
                <a:gridCol w="2093912"/>
              </a:tblGrid>
              <a:tr h="657225">
                <a:tc>
                  <a:txBody>
                    <a:bodyPr/>
                    <a:lstStyle>
                      <a:lvl1pPr marL="342900" indent="-342900">
                        <a:spcBef>
                          <a:spcPct val="20000"/>
                        </a:spcBef>
                        <a:buClr>
                          <a:srgbClr val="CCFF33"/>
                        </a:buClr>
                        <a:buSzPct val="70000"/>
                        <a:buFont typeface="Wingdings" panose="05000000000000000000" pitchFamily="2" charset="2"/>
                        <a:defRPr kumimoji="1"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defRPr kumimoji="1" sz="2400">
                          <a:solidFill>
                            <a:schemeClr val="tx1"/>
                          </a:solidFill>
                          <a:latin typeface="Arial" panose="020B0604020202020204" pitchFamily="34" charset="0"/>
                          <a:ea typeface="宋体" panose="02010600030101010101" pitchFamily="2" charset="-122"/>
                        </a:defRPr>
                      </a:lvl2pPr>
                      <a:lvl3pPr marL="1143000" indent="-228600">
                        <a:spcBef>
                          <a:spcPct val="20000"/>
                        </a:spcBef>
                        <a:buClr>
                          <a:srgbClr val="0099CC"/>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zh-CN" altLang="en-US" sz="18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枪机</a:t>
                      </a:r>
                      <a:endParaRPr kumimoji="1" lang="zh-CN" altLang="en-US" sz="3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solidFill>
                  </a:tcPr>
                </a:tc>
                <a:tc>
                  <a:txBody>
                    <a:bodyPr/>
                    <a:lstStyle>
                      <a:lvl1pPr marL="342900" indent="-342900">
                        <a:spcBef>
                          <a:spcPct val="20000"/>
                        </a:spcBef>
                        <a:buClr>
                          <a:srgbClr val="CCFF33"/>
                        </a:buClr>
                        <a:buSzPct val="70000"/>
                        <a:buFont typeface="Wingdings" panose="05000000000000000000" pitchFamily="2" charset="2"/>
                        <a:defRPr kumimoji="1"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defRPr kumimoji="1" sz="2400">
                          <a:solidFill>
                            <a:schemeClr val="tx1"/>
                          </a:solidFill>
                          <a:latin typeface="Arial" panose="020B0604020202020204" pitchFamily="34" charset="0"/>
                          <a:ea typeface="宋体" panose="02010600030101010101" pitchFamily="2" charset="-122"/>
                        </a:defRPr>
                      </a:lvl2pPr>
                      <a:lvl3pPr marL="1143000" indent="-228600">
                        <a:spcBef>
                          <a:spcPct val="20000"/>
                        </a:spcBef>
                        <a:buClr>
                          <a:srgbClr val="0099CC"/>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zh-CN" altLang="en-US" sz="1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枪托</a:t>
                      </a:r>
                      <a:endParaRPr kumimoji="1" lang="zh-CN" altLang="en-US" sz="3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solidFill>
                  </a:tcPr>
                </a:tc>
                <a:tc>
                  <a:txBody>
                    <a:bodyPr/>
                    <a:lstStyle>
                      <a:lvl1pPr marL="342900" indent="-342900">
                        <a:spcBef>
                          <a:spcPct val="20000"/>
                        </a:spcBef>
                        <a:buClr>
                          <a:srgbClr val="CCFF33"/>
                        </a:buClr>
                        <a:buSzPct val="70000"/>
                        <a:buFont typeface="Wingdings" panose="05000000000000000000" pitchFamily="2" charset="2"/>
                        <a:defRPr kumimoji="1"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defRPr kumimoji="1" sz="2400">
                          <a:solidFill>
                            <a:schemeClr val="tx1"/>
                          </a:solidFill>
                          <a:latin typeface="Arial" panose="020B0604020202020204" pitchFamily="34" charset="0"/>
                          <a:ea typeface="宋体" panose="02010600030101010101" pitchFamily="2" charset="-122"/>
                        </a:defRPr>
                      </a:lvl2pPr>
                      <a:lvl3pPr marL="1143000" indent="-228600">
                        <a:spcBef>
                          <a:spcPct val="20000"/>
                        </a:spcBef>
                        <a:buClr>
                          <a:srgbClr val="0099CC"/>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zh-CN" altLang="en-US" sz="1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枪管</a:t>
                      </a:r>
                      <a:endParaRPr kumimoji="1" lang="zh-CN" altLang="en-US" sz="3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solidFill>
                  </a:tcPr>
                </a:tc>
                <a:tc>
                  <a:txBody>
                    <a:bodyPr/>
                    <a:lstStyle>
                      <a:lvl1pPr marL="342900" indent="-342900">
                        <a:spcBef>
                          <a:spcPct val="20000"/>
                        </a:spcBef>
                        <a:buClr>
                          <a:srgbClr val="CCFF33"/>
                        </a:buClr>
                        <a:buSzPct val="70000"/>
                        <a:buFont typeface="Wingdings" panose="05000000000000000000" pitchFamily="2" charset="2"/>
                        <a:defRPr kumimoji="1"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defRPr kumimoji="1" sz="2400">
                          <a:solidFill>
                            <a:schemeClr val="tx1"/>
                          </a:solidFill>
                          <a:latin typeface="Arial" panose="020B0604020202020204" pitchFamily="34" charset="0"/>
                          <a:ea typeface="宋体" panose="02010600030101010101" pitchFamily="2" charset="-122"/>
                        </a:defRPr>
                      </a:lvl2pPr>
                      <a:lvl3pPr marL="1143000" indent="-228600">
                        <a:spcBef>
                          <a:spcPct val="20000"/>
                        </a:spcBef>
                        <a:buClr>
                          <a:srgbClr val="0099CC"/>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zh-CN" altLang="en-US" sz="1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销售额</a:t>
                      </a:r>
                      <a:endParaRPr kumimoji="1" lang="zh-CN" altLang="en-US" sz="3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solidFill>
                  </a:tcPr>
                </a:tc>
                <a:tc>
                  <a:txBody>
                    <a:bodyPr/>
                    <a:lstStyle>
                      <a:lvl1pPr marL="342900" indent="-342900">
                        <a:spcBef>
                          <a:spcPct val="20000"/>
                        </a:spcBef>
                        <a:buClr>
                          <a:srgbClr val="CCFF33"/>
                        </a:buClr>
                        <a:buSzPct val="70000"/>
                        <a:buFont typeface="Wingdings" panose="05000000000000000000" pitchFamily="2" charset="2"/>
                        <a:defRPr kumimoji="1"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defRPr kumimoji="1" sz="2400">
                          <a:solidFill>
                            <a:schemeClr val="tx1"/>
                          </a:solidFill>
                          <a:latin typeface="Arial" panose="020B0604020202020204" pitchFamily="34" charset="0"/>
                          <a:ea typeface="宋体" panose="02010600030101010101" pitchFamily="2" charset="-122"/>
                        </a:defRPr>
                      </a:lvl2pPr>
                      <a:lvl3pPr marL="1143000" indent="-228600">
                        <a:spcBef>
                          <a:spcPct val="20000"/>
                        </a:spcBef>
                        <a:buClr>
                          <a:srgbClr val="0099CC"/>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zh-CN" altLang="en-US" sz="1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雇佣金</a:t>
                      </a:r>
                      <a:endParaRPr kumimoji="1" lang="zh-CN" altLang="en-US" sz="3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solidFill>
                  </a:tcPr>
                </a:tc>
              </a:tr>
              <a:tr h="657225">
                <a:tc>
                  <a:txBody>
                    <a:bodyPr/>
                    <a:lstStyle>
                      <a:lvl1pPr marL="342900" indent="-342900">
                        <a:spcBef>
                          <a:spcPct val="20000"/>
                        </a:spcBef>
                        <a:buClr>
                          <a:srgbClr val="CCFF33"/>
                        </a:buClr>
                        <a:buSzPct val="70000"/>
                        <a:buFont typeface="Wingdings" panose="05000000000000000000" pitchFamily="2" charset="2"/>
                        <a:defRPr kumimoji="1"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defRPr kumimoji="1" sz="2400">
                          <a:solidFill>
                            <a:schemeClr val="tx1"/>
                          </a:solidFill>
                          <a:latin typeface="Arial" panose="020B0604020202020204" pitchFamily="34" charset="0"/>
                          <a:ea typeface="宋体" panose="02010600030101010101" pitchFamily="2" charset="-122"/>
                        </a:defRPr>
                      </a:lvl2pPr>
                      <a:lvl3pPr marL="1143000" indent="-228600">
                        <a:spcBef>
                          <a:spcPct val="20000"/>
                        </a:spcBef>
                        <a:buClr>
                          <a:srgbClr val="0099CC"/>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en-US" altLang="zh-CN" sz="1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5</a:t>
                      </a:r>
                      <a:endParaRPr kumimoji="1" lang="en-US" altLang="zh-CN" sz="3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rgbClr val="CCFF33"/>
                        </a:buClr>
                        <a:buSzPct val="70000"/>
                        <a:buFont typeface="Wingdings" panose="05000000000000000000" pitchFamily="2" charset="2"/>
                        <a:defRPr kumimoji="1"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defRPr kumimoji="1" sz="2400">
                          <a:solidFill>
                            <a:schemeClr val="tx1"/>
                          </a:solidFill>
                          <a:latin typeface="Arial" panose="020B0604020202020204" pitchFamily="34" charset="0"/>
                          <a:ea typeface="宋体" panose="02010600030101010101" pitchFamily="2" charset="-122"/>
                        </a:defRPr>
                      </a:lvl2pPr>
                      <a:lvl3pPr marL="1143000" indent="-228600">
                        <a:spcBef>
                          <a:spcPct val="20000"/>
                        </a:spcBef>
                        <a:buClr>
                          <a:srgbClr val="0099CC"/>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en-US" altLang="zh-CN" sz="1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5</a:t>
                      </a:r>
                      <a:endParaRPr kumimoji="1" lang="en-US" altLang="zh-CN" sz="3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rgbClr val="CCFF33"/>
                        </a:buClr>
                        <a:buSzPct val="70000"/>
                        <a:buFont typeface="Wingdings" panose="05000000000000000000" pitchFamily="2" charset="2"/>
                        <a:defRPr kumimoji="1"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defRPr kumimoji="1" sz="2400">
                          <a:solidFill>
                            <a:schemeClr val="tx1"/>
                          </a:solidFill>
                          <a:latin typeface="Arial" panose="020B0604020202020204" pitchFamily="34" charset="0"/>
                          <a:ea typeface="宋体" panose="02010600030101010101" pitchFamily="2" charset="-122"/>
                        </a:defRPr>
                      </a:lvl2pPr>
                      <a:lvl3pPr marL="1143000" indent="-228600">
                        <a:spcBef>
                          <a:spcPct val="20000"/>
                        </a:spcBef>
                        <a:buClr>
                          <a:srgbClr val="0099CC"/>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en-US" altLang="zh-CN" sz="1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5</a:t>
                      </a:r>
                      <a:endParaRPr kumimoji="1" lang="en-US" altLang="zh-CN" sz="3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rgbClr val="CCFF33"/>
                        </a:buClr>
                        <a:buSzPct val="70000"/>
                        <a:buFont typeface="Wingdings" panose="05000000000000000000" pitchFamily="2" charset="2"/>
                        <a:defRPr kumimoji="1"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defRPr kumimoji="1" sz="2400">
                          <a:solidFill>
                            <a:schemeClr val="tx1"/>
                          </a:solidFill>
                          <a:latin typeface="Arial" panose="020B0604020202020204" pitchFamily="34" charset="0"/>
                          <a:ea typeface="宋体" panose="02010600030101010101" pitchFamily="2" charset="-122"/>
                        </a:defRPr>
                      </a:lvl2pPr>
                      <a:lvl3pPr marL="1143000" indent="-228600">
                        <a:spcBef>
                          <a:spcPct val="20000"/>
                        </a:spcBef>
                        <a:buClr>
                          <a:srgbClr val="0099CC"/>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en-US" altLang="zh-CN" sz="1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500</a:t>
                      </a:r>
                      <a:endParaRPr kumimoji="1" lang="en-US" altLang="zh-CN" sz="3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rgbClr val="CCFF33"/>
                        </a:buClr>
                        <a:buSzPct val="70000"/>
                        <a:buFont typeface="Wingdings" panose="05000000000000000000" pitchFamily="2" charset="2"/>
                        <a:defRPr kumimoji="1"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defRPr kumimoji="1" sz="2400">
                          <a:solidFill>
                            <a:schemeClr val="tx1"/>
                          </a:solidFill>
                          <a:latin typeface="Arial" panose="020B0604020202020204" pitchFamily="34" charset="0"/>
                          <a:ea typeface="宋体" panose="02010600030101010101" pitchFamily="2" charset="-122"/>
                        </a:defRPr>
                      </a:lvl2pPr>
                      <a:lvl3pPr marL="1143000" indent="-228600">
                        <a:spcBef>
                          <a:spcPct val="20000"/>
                        </a:spcBef>
                        <a:buClr>
                          <a:srgbClr val="0099CC"/>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en-US" altLang="zh-CN" sz="1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50</a:t>
                      </a:r>
                      <a:endParaRPr kumimoji="1" lang="en-US" altLang="zh-CN" sz="3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55638">
                <a:tc>
                  <a:txBody>
                    <a:bodyPr/>
                    <a:lstStyle>
                      <a:lvl1pPr marL="342900" indent="-342900">
                        <a:spcBef>
                          <a:spcPct val="20000"/>
                        </a:spcBef>
                        <a:buClr>
                          <a:srgbClr val="CCFF33"/>
                        </a:buClr>
                        <a:buSzPct val="70000"/>
                        <a:buFont typeface="Wingdings" panose="05000000000000000000" pitchFamily="2" charset="2"/>
                        <a:defRPr kumimoji="1"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defRPr kumimoji="1" sz="2400">
                          <a:solidFill>
                            <a:schemeClr val="tx1"/>
                          </a:solidFill>
                          <a:latin typeface="Arial" panose="020B0604020202020204" pitchFamily="34" charset="0"/>
                          <a:ea typeface="宋体" panose="02010600030101010101" pitchFamily="2" charset="-122"/>
                        </a:defRPr>
                      </a:lvl2pPr>
                      <a:lvl3pPr marL="1143000" indent="-228600">
                        <a:spcBef>
                          <a:spcPct val="20000"/>
                        </a:spcBef>
                        <a:buClr>
                          <a:srgbClr val="0099CC"/>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en-US" altLang="zh-CN" sz="18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15</a:t>
                      </a:r>
                      <a:endParaRPr kumimoji="1" lang="en-US" altLang="zh-CN" sz="3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rgbClr val="CCFF33"/>
                        </a:buClr>
                        <a:buSzPct val="70000"/>
                        <a:buFont typeface="Wingdings" panose="05000000000000000000" pitchFamily="2" charset="2"/>
                        <a:defRPr kumimoji="1"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defRPr kumimoji="1" sz="2400">
                          <a:solidFill>
                            <a:schemeClr val="tx1"/>
                          </a:solidFill>
                          <a:latin typeface="Arial" panose="020B0604020202020204" pitchFamily="34" charset="0"/>
                          <a:ea typeface="宋体" panose="02010600030101010101" pitchFamily="2" charset="-122"/>
                        </a:defRPr>
                      </a:lvl2pPr>
                      <a:lvl3pPr marL="1143000" indent="-228600">
                        <a:spcBef>
                          <a:spcPct val="20000"/>
                        </a:spcBef>
                        <a:buClr>
                          <a:srgbClr val="0099CC"/>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en-US" altLang="zh-CN" sz="1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15</a:t>
                      </a:r>
                      <a:endParaRPr kumimoji="1" lang="en-US" altLang="zh-CN" sz="3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rgbClr val="CCFF33"/>
                        </a:buClr>
                        <a:buSzPct val="70000"/>
                        <a:buFont typeface="Wingdings" panose="05000000000000000000" pitchFamily="2" charset="2"/>
                        <a:defRPr kumimoji="1"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defRPr kumimoji="1" sz="2400">
                          <a:solidFill>
                            <a:schemeClr val="tx1"/>
                          </a:solidFill>
                          <a:latin typeface="Arial" panose="020B0604020202020204" pitchFamily="34" charset="0"/>
                          <a:ea typeface="宋体" panose="02010600030101010101" pitchFamily="2" charset="-122"/>
                        </a:defRPr>
                      </a:lvl2pPr>
                      <a:lvl3pPr marL="1143000" indent="-228600">
                        <a:spcBef>
                          <a:spcPct val="20000"/>
                        </a:spcBef>
                        <a:buClr>
                          <a:srgbClr val="0099CC"/>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en-US" altLang="zh-CN" sz="1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15</a:t>
                      </a:r>
                      <a:endParaRPr kumimoji="1" lang="en-US" altLang="zh-CN" sz="3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rgbClr val="CCFF33"/>
                        </a:buClr>
                        <a:buSzPct val="70000"/>
                        <a:buFont typeface="Wingdings" panose="05000000000000000000" pitchFamily="2" charset="2"/>
                        <a:defRPr kumimoji="1"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defRPr kumimoji="1" sz="2400">
                          <a:solidFill>
                            <a:schemeClr val="tx1"/>
                          </a:solidFill>
                          <a:latin typeface="Arial" panose="020B0604020202020204" pitchFamily="34" charset="0"/>
                          <a:ea typeface="宋体" panose="02010600030101010101" pitchFamily="2" charset="-122"/>
                        </a:defRPr>
                      </a:lvl2pPr>
                      <a:lvl3pPr marL="1143000" indent="-228600">
                        <a:spcBef>
                          <a:spcPct val="20000"/>
                        </a:spcBef>
                        <a:buClr>
                          <a:srgbClr val="0099CC"/>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en-US" altLang="zh-CN" sz="1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1500</a:t>
                      </a:r>
                      <a:endParaRPr kumimoji="1" lang="en-US" altLang="zh-CN" sz="3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rgbClr val="CCFF33"/>
                        </a:buClr>
                        <a:buSzPct val="70000"/>
                        <a:buFont typeface="Wingdings" panose="05000000000000000000" pitchFamily="2" charset="2"/>
                        <a:defRPr kumimoji="1"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defRPr kumimoji="1" sz="2400">
                          <a:solidFill>
                            <a:schemeClr val="tx1"/>
                          </a:solidFill>
                          <a:latin typeface="Arial" panose="020B0604020202020204" pitchFamily="34" charset="0"/>
                          <a:ea typeface="宋体" panose="02010600030101010101" pitchFamily="2" charset="-122"/>
                        </a:defRPr>
                      </a:lvl2pPr>
                      <a:lvl3pPr marL="1143000" indent="-228600">
                        <a:spcBef>
                          <a:spcPct val="20000"/>
                        </a:spcBef>
                        <a:buClr>
                          <a:srgbClr val="0099CC"/>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en-US" altLang="zh-CN" sz="1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175</a:t>
                      </a:r>
                      <a:endParaRPr kumimoji="1" lang="en-US" altLang="zh-CN" sz="3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57225">
                <a:tc>
                  <a:txBody>
                    <a:bodyPr/>
                    <a:lstStyle>
                      <a:lvl1pPr marL="342900" indent="-342900">
                        <a:spcBef>
                          <a:spcPct val="20000"/>
                        </a:spcBef>
                        <a:buClr>
                          <a:srgbClr val="CCFF33"/>
                        </a:buClr>
                        <a:buSzPct val="70000"/>
                        <a:buFont typeface="Wingdings" panose="05000000000000000000" pitchFamily="2" charset="2"/>
                        <a:defRPr kumimoji="1"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defRPr kumimoji="1" sz="2400">
                          <a:solidFill>
                            <a:schemeClr val="tx1"/>
                          </a:solidFill>
                          <a:latin typeface="Arial" panose="020B0604020202020204" pitchFamily="34" charset="0"/>
                          <a:ea typeface="宋体" panose="02010600030101010101" pitchFamily="2" charset="-122"/>
                        </a:defRPr>
                      </a:lvl2pPr>
                      <a:lvl3pPr marL="1143000" indent="-228600">
                        <a:spcBef>
                          <a:spcPct val="20000"/>
                        </a:spcBef>
                        <a:buClr>
                          <a:srgbClr val="0099CC"/>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en-US" altLang="zh-CN" sz="1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25</a:t>
                      </a:r>
                      <a:endParaRPr kumimoji="1" lang="en-US" altLang="zh-CN" sz="3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rgbClr val="CCFF33"/>
                        </a:buClr>
                        <a:buSzPct val="70000"/>
                        <a:buFont typeface="Wingdings" panose="05000000000000000000" pitchFamily="2" charset="2"/>
                        <a:defRPr kumimoji="1"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defRPr kumimoji="1" sz="2400">
                          <a:solidFill>
                            <a:schemeClr val="tx1"/>
                          </a:solidFill>
                          <a:latin typeface="Arial" panose="020B0604020202020204" pitchFamily="34" charset="0"/>
                          <a:ea typeface="宋体" panose="02010600030101010101" pitchFamily="2" charset="-122"/>
                        </a:defRPr>
                      </a:lvl2pPr>
                      <a:lvl3pPr marL="1143000" indent="-228600">
                        <a:spcBef>
                          <a:spcPct val="20000"/>
                        </a:spcBef>
                        <a:buClr>
                          <a:srgbClr val="0099CC"/>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en-US" altLang="zh-CN" sz="1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25</a:t>
                      </a:r>
                      <a:endParaRPr kumimoji="1" lang="en-US" altLang="zh-CN" sz="3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rgbClr val="CCFF33"/>
                        </a:buClr>
                        <a:buSzPct val="70000"/>
                        <a:buFont typeface="Wingdings" panose="05000000000000000000" pitchFamily="2" charset="2"/>
                        <a:defRPr kumimoji="1"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defRPr kumimoji="1" sz="2400">
                          <a:solidFill>
                            <a:schemeClr val="tx1"/>
                          </a:solidFill>
                          <a:latin typeface="Arial" panose="020B0604020202020204" pitchFamily="34" charset="0"/>
                          <a:ea typeface="宋体" panose="02010600030101010101" pitchFamily="2" charset="-122"/>
                        </a:defRPr>
                      </a:lvl2pPr>
                      <a:lvl3pPr marL="1143000" indent="-228600">
                        <a:spcBef>
                          <a:spcPct val="20000"/>
                        </a:spcBef>
                        <a:buClr>
                          <a:srgbClr val="0099CC"/>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en-US" altLang="zh-CN" sz="1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25</a:t>
                      </a:r>
                      <a:endParaRPr kumimoji="1" lang="en-US" altLang="zh-CN" sz="3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rgbClr val="CCFF33"/>
                        </a:buClr>
                        <a:buSzPct val="70000"/>
                        <a:buFont typeface="Wingdings" panose="05000000000000000000" pitchFamily="2" charset="2"/>
                        <a:defRPr kumimoji="1"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defRPr kumimoji="1" sz="2400">
                          <a:solidFill>
                            <a:schemeClr val="tx1"/>
                          </a:solidFill>
                          <a:latin typeface="Arial" panose="020B0604020202020204" pitchFamily="34" charset="0"/>
                          <a:ea typeface="宋体" panose="02010600030101010101" pitchFamily="2" charset="-122"/>
                        </a:defRPr>
                      </a:lvl2pPr>
                      <a:lvl3pPr marL="1143000" indent="-228600">
                        <a:spcBef>
                          <a:spcPct val="20000"/>
                        </a:spcBef>
                        <a:buClr>
                          <a:srgbClr val="0099CC"/>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en-US" altLang="zh-CN" sz="1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2500</a:t>
                      </a:r>
                      <a:endParaRPr kumimoji="1" lang="en-US" altLang="zh-CN" sz="36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rgbClr val="CCFF33"/>
                        </a:buClr>
                        <a:buSzPct val="70000"/>
                        <a:buFont typeface="Wingdings" panose="05000000000000000000" pitchFamily="2" charset="2"/>
                        <a:defRPr kumimoji="1"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65000"/>
                        <a:buFont typeface="Wingdings" panose="05000000000000000000" pitchFamily="2" charset="2"/>
                        <a:defRPr kumimoji="1" sz="2400">
                          <a:solidFill>
                            <a:schemeClr val="tx1"/>
                          </a:solidFill>
                          <a:latin typeface="Arial" panose="020B0604020202020204" pitchFamily="34" charset="0"/>
                          <a:ea typeface="宋体" panose="02010600030101010101" pitchFamily="2" charset="-122"/>
                        </a:defRPr>
                      </a:lvl2pPr>
                      <a:lvl3pPr marL="1143000" indent="-228600">
                        <a:spcBef>
                          <a:spcPct val="20000"/>
                        </a:spcBef>
                        <a:buClr>
                          <a:srgbClr val="0099CC"/>
                        </a:buClr>
                        <a:buSzPct val="65000"/>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lr>
                          <a:schemeClr val="hlink"/>
                        </a:buClr>
                        <a:buSzPct val="65000"/>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ctr" latinLnBrk="0" hangingPunct="1">
                        <a:lnSpc>
                          <a:spcPct val="100000"/>
                        </a:lnSpc>
                        <a:spcBef>
                          <a:spcPct val="0"/>
                        </a:spcBef>
                        <a:spcAft>
                          <a:spcPct val="0"/>
                        </a:spcAft>
                        <a:buClrTx/>
                        <a:buSzTx/>
                        <a:buFontTx/>
                        <a:buNone/>
                      </a:pPr>
                      <a:r>
                        <a:rPr kumimoji="1" lang="en-US" altLang="zh-CN" sz="18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360</a:t>
                      </a:r>
                      <a:endParaRPr kumimoji="1" lang="en-US" altLang="zh-CN" sz="3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30000"/>
              </a:lnSpc>
            </a:pPr>
            <a:r>
              <a:rPr lang="zh-CN" altLang="zh-CN" sz="2400" dirty="0"/>
              <a:t>在软件测试中，黑盒子测试就是将被测程序看作一个封闭的盒子，在完全不考虑程序内部结构和内部特性的情况下，测试员通过程序接口进行测试，该测试只检查程序功能是否按照需求规格说明书的规定正常使用，程序是否能够适当地接收输入数据并产生正确的输出信息</a:t>
            </a:r>
            <a:r>
              <a:rPr lang="zh-CN" altLang="zh-CN" sz="2400" dirty="0" smtClean="0"/>
              <a:t>。</a:t>
            </a:r>
            <a:endParaRPr lang="en-US" altLang="zh-CN" sz="2400" dirty="0" smtClean="0"/>
          </a:p>
          <a:p>
            <a:pPr>
              <a:lnSpc>
                <a:spcPct val="130000"/>
              </a:lnSpc>
            </a:pPr>
            <a:r>
              <a:rPr lang="zh-CN" altLang="zh-CN" sz="2400" dirty="0"/>
              <a:t>常用的黑盒子测试方法有：等价类划分、边界值分析、决策表、因果图、错误推测等等。</a:t>
            </a:r>
            <a:endParaRPr lang="zh-CN" altLang="zh-CN" sz="24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40000"/>
              </a:lnSpc>
            </a:pPr>
            <a:r>
              <a:rPr lang="zh-CN" altLang="zh-CN" sz="2400" dirty="0"/>
              <a:t>长期的测试工作经验告诉我们，大量的错误是发生在输入或输出范围的边界上，而不是发生在输入输出范围的内部。因此针对各种边界情况设计测试用例，可以查出更多的错误。</a:t>
            </a:r>
            <a:endParaRPr lang="zh-CN" altLang="zh-CN" sz="2400" dirty="0"/>
          </a:p>
          <a:p>
            <a:pPr>
              <a:lnSpc>
                <a:spcPct val="140000"/>
              </a:lnSpc>
            </a:pPr>
            <a:r>
              <a:rPr lang="zh-CN" altLang="zh-CN" sz="2400" b="1" dirty="0"/>
              <a:t>边界值分析法</a:t>
            </a:r>
            <a:r>
              <a:rPr lang="zh-CN" altLang="zh-CN" sz="2400" dirty="0"/>
              <a:t>就是对输入或输出的边界值进行测试的一种黑盒子测试方法。边界值分析法通常作为等价类划分法的</a:t>
            </a:r>
            <a:r>
              <a:rPr lang="zh-CN" altLang="zh-CN" sz="2400" dirty="0" smtClean="0"/>
              <a:t>补充</a:t>
            </a:r>
            <a:r>
              <a:rPr lang="zh-CN" altLang="en-US" sz="2400" dirty="0" smtClean="0"/>
              <a:t>。</a:t>
            </a:r>
            <a:endParaRPr lang="zh-CN" altLang="en-US" sz="2400" dirty="0" smtClean="0"/>
          </a:p>
        </p:txBody>
      </p:sp>
      <p:sp>
        <p:nvSpPr>
          <p:cNvPr id="3" name="标题 2"/>
          <p:cNvSpPr>
            <a:spLocks noGrp="1"/>
          </p:cNvSpPr>
          <p:nvPr>
            <p:ph type="title"/>
          </p:nvPr>
        </p:nvSpPr>
        <p:spPr/>
        <p:txBody>
          <a:bodyPr/>
          <a:lstStyle/>
          <a:p>
            <a:r>
              <a:rPr lang="en-US" altLang="zh-CN" dirty="0"/>
              <a:t>4.4 </a:t>
            </a:r>
            <a:r>
              <a:rPr lang="zh-CN" altLang="zh-CN" dirty="0" smtClean="0"/>
              <a:t>边界值分析</a:t>
            </a:r>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20000"/>
              </a:lnSpc>
            </a:pPr>
            <a:r>
              <a:rPr lang="zh-CN" altLang="zh-CN" sz="2400" dirty="0"/>
              <a:t>使用边界值分析方法进行健壮性测试时，就必须要考虑</a:t>
            </a:r>
            <a:r>
              <a:rPr lang="en-US" altLang="zh-CN" sz="2400" dirty="0"/>
              <a:t>1</a:t>
            </a:r>
            <a:r>
              <a:rPr lang="zh-CN" altLang="zh-CN" sz="2400" dirty="0"/>
              <a:t>个正常值</a:t>
            </a:r>
            <a:r>
              <a:rPr lang="en-US" altLang="zh-CN" sz="2400" dirty="0"/>
              <a:t>NORMAL</a:t>
            </a:r>
            <a:r>
              <a:rPr lang="zh-CN" altLang="zh-CN" sz="2400" dirty="0"/>
              <a:t>和</a:t>
            </a:r>
            <a:r>
              <a:rPr lang="en-US" altLang="zh-CN" sz="2400" dirty="0"/>
              <a:t>6</a:t>
            </a:r>
            <a:r>
              <a:rPr lang="zh-CN" altLang="zh-CN" sz="2400" dirty="0"/>
              <a:t>个边界值：</a:t>
            </a:r>
            <a:r>
              <a:rPr lang="en-US" altLang="zh-CN" sz="2400" dirty="0"/>
              <a:t>MAX+</a:t>
            </a:r>
            <a:r>
              <a:rPr lang="zh-CN" altLang="zh-CN" sz="2400" dirty="0"/>
              <a:t>、</a:t>
            </a:r>
            <a:r>
              <a:rPr lang="en-US" altLang="zh-CN" sz="2400" dirty="0"/>
              <a:t>MAX</a:t>
            </a:r>
            <a:r>
              <a:rPr lang="zh-CN" altLang="zh-CN" sz="2400" dirty="0"/>
              <a:t>、</a:t>
            </a:r>
            <a:r>
              <a:rPr lang="en-US" altLang="zh-CN" sz="2400" dirty="0"/>
              <a:t>MAX</a:t>
            </a:r>
            <a:r>
              <a:rPr lang="zh-CN" altLang="zh-CN" sz="2400" dirty="0"/>
              <a:t>－、</a:t>
            </a:r>
            <a:r>
              <a:rPr lang="en-US" altLang="zh-CN" sz="2400" dirty="0"/>
              <a:t>MIN+</a:t>
            </a:r>
            <a:r>
              <a:rPr lang="zh-CN" altLang="zh-CN" sz="2400" dirty="0"/>
              <a:t>、</a:t>
            </a:r>
            <a:r>
              <a:rPr lang="en-US" altLang="zh-CN" sz="2400" dirty="0"/>
              <a:t>MIN</a:t>
            </a:r>
            <a:r>
              <a:rPr lang="zh-CN" altLang="zh-CN" sz="2400" dirty="0"/>
              <a:t>、</a:t>
            </a:r>
            <a:r>
              <a:rPr lang="en-US" altLang="zh-CN" sz="2400" dirty="0"/>
              <a:t>MIN</a:t>
            </a:r>
            <a:r>
              <a:rPr lang="zh-CN" altLang="zh-CN" sz="2400" dirty="0"/>
              <a:t>－。</a:t>
            </a:r>
            <a:endParaRPr lang="zh-CN" altLang="zh-CN" sz="2400" dirty="0"/>
          </a:p>
          <a:p>
            <a:pPr>
              <a:lnSpc>
                <a:spcPct val="120000"/>
              </a:lnSpc>
            </a:pPr>
            <a:endParaRPr lang="en-US" altLang="zh-CN" sz="2400" dirty="0" smtClean="0"/>
          </a:p>
          <a:p>
            <a:pPr>
              <a:lnSpc>
                <a:spcPct val="120000"/>
              </a:lnSpc>
            </a:pPr>
            <a:r>
              <a:rPr lang="zh-CN" altLang="zh-CN" sz="2400" dirty="0"/>
              <a:t>例</a:t>
            </a:r>
            <a:r>
              <a:rPr lang="en-US" altLang="zh-CN" sz="2400" dirty="0"/>
              <a:t>4-6</a:t>
            </a:r>
            <a:r>
              <a:rPr lang="zh-CN" altLang="zh-CN" sz="2400" dirty="0"/>
              <a:t>：现有一个程序用于求两门成绩的平均分，其需求规格说明书是：输入语文的成绩</a:t>
            </a:r>
            <a:r>
              <a:rPr lang="en-US" altLang="zh-CN" sz="2400" dirty="0"/>
              <a:t>X</a:t>
            </a:r>
            <a:r>
              <a:rPr lang="zh-CN" altLang="zh-CN" sz="2400" dirty="0"/>
              <a:t>，数学的成绩</a:t>
            </a:r>
            <a:r>
              <a:rPr lang="en-US" altLang="zh-CN" sz="2400" dirty="0"/>
              <a:t>Y</a:t>
            </a:r>
            <a:r>
              <a:rPr lang="zh-CN" altLang="zh-CN" sz="2400" dirty="0"/>
              <a:t>，程序打印出两门成绩的平均分，或者提示输入的成绩无效。</a:t>
            </a:r>
            <a:endParaRPr lang="zh-CN" altLang="zh-CN" sz="2400" dirty="0"/>
          </a:p>
          <a:p>
            <a:endParaRPr lang="zh-CN" altLang="zh-CN" sz="2400" dirty="0"/>
          </a:p>
        </p:txBody>
      </p:sp>
      <p:sp>
        <p:nvSpPr>
          <p:cNvPr id="3" name="标题 2"/>
          <p:cNvSpPr>
            <a:spLocks noGrp="1"/>
          </p:cNvSpPr>
          <p:nvPr>
            <p:ph type="title"/>
          </p:nvPr>
        </p:nvSpPr>
        <p:spPr/>
        <p:txBody>
          <a:bodyPr/>
          <a:lstStyle/>
          <a:p>
            <a:r>
              <a:rPr lang="zh-CN" altLang="zh-CN" dirty="0"/>
              <a:t>一、使用边界值分析方法进行健壮性</a:t>
            </a:r>
            <a:r>
              <a:rPr lang="zh-CN" altLang="zh-CN" dirty="0" smtClean="0"/>
              <a:t>测试</a:t>
            </a:r>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a:t>分析需求规格说明书，可以得到如下输入域</a:t>
            </a:r>
            <a:r>
              <a:rPr lang="zh-CN" altLang="zh-CN" dirty="0" smtClean="0"/>
              <a:t>：</a:t>
            </a:r>
            <a:endParaRPr lang="en-US" altLang="zh-CN" dirty="0" smtClean="0"/>
          </a:p>
          <a:p>
            <a:pPr lvl="1"/>
            <a:r>
              <a:rPr lang="en-US" altLang="zh-CN" dirty="0"/>
              <a:t>C1</a:t>
            </a:r>
            <a:r>
              <a:rPr lang="zh-CN" altLang="zh-CN" dirty="0"/>
              <a:t>：</a:t>
            </a:r>
            <a:r>
              <a:rPr lang="en-US" altLang="zh-CN" dirty="0"/>
              <a:t>0&lt;= X &lt;=100</a:t>
            </a:r>
            <a:endParaRPr lang="zh-CN" altLang="zh-CN" dirty="0"/>
          </a:p>
          <a:p>
            <a:pPr lvl="1"/>
            <a:r>
              <a:rPr lang="en-US" altLang="zh-CN" dirty="0"/>
              <a:t>C2</a:t>
            </a:r>
            <a:r>
              <a:rPr lang="zh-CN" altLang="zh-CN" dirty="0"/>
              <a:t>：</a:t>
            </a:r>
            <a:r>
              <a:rPr lang="en-US" altLang="zh-CN" dirty="0"/>
              <a:t>0&lt;= Y &lt;=100</a:t>
            </a:r>
            <a:endParaRPr lang="zh-CN" altLang="zh-CN" dirty="0"/>
          </a:p>
          <a:p>
            <a:r>
              <a:rPr lang="zh-CN" altLang="zh-CN" dirty="0"/>
              <a:t>设计测试用例如下表所示：</a:t>
            </a:r>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custDataLst>
              <p:tags r:id="rId1"/>
            </p:custDataLst>
          </p:nvPr>
        </p:nvGraphicFramePr>
        <p:xfrm>
          <a:off x="1547664" y="1268282"/>
          <a:ext cx="6264696" cy="4680518"/>
        </p:xfrm>
        <a:graphic>
          <a:graphicData uri="http://schemas.openxmlformats.org/drawingml/2006/table">
            <a:tbl>
              <a:tblPr>
                <a:tableStyleId>{5940675A-B579-460E-94D1-54222C63F5DA}</a:tableStyleId>
              </a:tblPr>
              <a:tblGrid>
                <a:gridCol w="1344499"/>
                <a:gridCol w="1344499"/>
                <a:gridCol w="1787849"/>
                <a:gridCol w="1787849"/>
              </a:tblGrid>
              <a:tr h="282317">
                <a:tc gridSpan="2">
                  <a:txBody>
                    <a:bodyPr/>
                    <a:lstStyle/>
                    <a:p>
                      <a:pPr algn="ctr">
                        <a:spcAft>
                          <a:spcPts val="0"/>
                        </a:spcAft>
                      </a:pPr>
                      <a:r>
                        <a:rPr lang="zh-CN" sz="1400" b="1" kern="0" dirty="0">
                          <a:effectLst/>
                        </a:rPr>
                        <a:t>取值情况</a:t>
                      </a:r>
                      <a:endParaRPr lang="zh-CN" sz="1400" b="1" kern="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cPr/>
                </a:tc>
                <a:tc>
                  <a:txBody>
                    <a:bodyPr/>
                    <a:lstStyle/>
                    <a:p>
                      <a:pPr algn="ctr">
                        <a:spcAft>
                          <a:spcPts val="0"/>
                        </a:spcAft>
                      </a:pPr>
                      <a:r>
                        <a:rPr lang="zh-CN" sz="1400" b="1" kern="0">
                          <a:effectLst/>
                        </a:rPr>
                        <a:t>测试输入</a:t>
                      </a:r>
                      <a:endParaRPr lang="zh-CN" sz="1400" b="1" kern="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400" b="1" kern="0">
                          <a:effectLst/>
                        </a:rPr>
                        <a:t>预期结果</a:t>
                      </a:r>
                      <a:endParaRPr lang="zh-CN" sz="1400" b="1" kern="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427933">
                <a:tc>
                  <a:txBody>
                    <a:bodyPr/>
                    <a:lstStyle/>
                    <a:p>
                      <a:pPr algn="ctr">
                        <a:spcAft>
                          <a:spcPts val="0"/>
                        </a:spcAft>
                      </a:pPr>
                      <a:r>
                        <a:rPr lang="zh-CN" sz="1400" kern="0">
                          <a:effectLst/>
                        </a:rPr>
                        <a:t>取正常值</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NORMAL</a:t>
                      </a:r>
                      <a:r>
                        <a:rPr lang="zh-CN" sz="1400" kern="0">
                          <a:effectLst/>
                        </a:rPr>
                        <a:t>，</a:t>
                      </a:r>
                      <a:r>
                        <a:rPr lang="en-US" sz="1400" kern="0">
                          <a:effectLst/>
                        </a:rPr>
                        <a:t>NORMAL</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spcAft>
                          <a:spcPts val="0"/>
                        </a:spcAft>
                      </a:pPr>
                      <a:r>
                        <a:rPr lang="en-US" sz="1400" kern="0">
                          <a:effectLst/>
                        </a:rPr>
                        <a:t>X=80  Y=90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spcAft>
                          <a:spcPts val="0"/>
                        </a:spcAft>
                      </a:pPr>
                      <a:r>
                        <a:rPr lang="en-US" sz="1400" kern="0" dirty="0">
                          <a:effectLst/>
                        </a:rPr>
                        <a:t>AVG=85</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427933">
                <a:tc rowSpan="6">
                  <a:txBody>
                    <a:bodyPr/>
                    <a:lstStyle/>
                    <a:p>
                      <a:pPr algn="ctr">
                        <a:spcAft>
                          <a:spcPts val="0"/>
                        </a:spcAft>
                      </a:pPr>
                      <a:r>
                        <a:rPr lang="en-US" sz="1400" kern="0">
                          <a:effectLst/>
                        </a:rPr>
                        <a:t>X</a:t>
                      </a:r>
                      <a:r>
                        <a:rPr lang="zh-CN" sz="1400" kern="0">
                          <a:effectLst/>
                        </a:rPr>
                        <a:t>取边界值</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MAX+</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spcAft>
                          <a:spcPts val="0"/>
                        </a:spcAft>
                      </a:pPr>
                      <a:r>
                        <a:rPr lang="en-US" sz="1400" kern="0">
                          <a:effectLst/>
                        </a:rPr>
                        <a:t>X=101  Y=90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spcAft>
                          <a:spcPts val="0"/>
                        </a:spcAft>
                      </a:pPr>
                      <a:r>
                        <a:rPr lang="zh-CN" sz="1400" kern="0">
                          <a:effectLst/>
                        </a:rPr>
                        <a:t>输入的语文成绩无效</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82317">
                <a:tc vMerge="1">
                  <a:tcPr/>
                </a:tc>
                <a:tc>
                  <a:txBody>
                    <a:bodyPr/>
                    <a:lstStyle/>
                    <a:p>
                      <a:pPr algn="ctr">
                        <a:spcAft>
                          <a:spcPts val="0"/>
                        </a:spcAft>
                      </a:pPr>
                      <a:r>
                        <a:rPr lang="en-US" sz="1400" kern="0">
                          <a:effectLst/>
                        </a:rPr>
                        <a:t>MAX</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spcAft>
                          <a:spcPts val="0"/>
                        </a:spcAft>
                      </a:pPr>
                      <a:r>
                        <a:rPr lang="en-US" sz="1400" kern="0">
                          <a:effectLst/>
                        </a:rPr>
                        <a:t>X=100  Y=90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spcAft>
                          <a:spcPts val="0"/>
                        </a:spcAft>
                      </a:pPr>
                      <a:r>
                        <a:rPr lang="en-US" sz="1400" kern="0">
                          <a:effectLst/>
                        </a:rPr>
                        <a:t>AVG=95</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82317">
                <a:tc vMerge="1">
                  <a:tcPr/>
                </a:tc>
                <a:tc>
                  <a:txBody>
                    <a:bodyPr/>
                    <a:lstStyle/>
                    <a:p>
                      <a:pPr algn="ctr">
                        <a:spcAft>
                          <a:spcPts val="0"/>
                        </a:spcAft>
                      </a:pPr>
                      <a:r>
                        <a:rPr lang="en-US" sz="1400" kern="0">
                          <a:effectLst/>
                        </a:rPr>
                        <a:t>MAX</a:t>
                      </a:r>
                      <a:r>
                        <a:rPr lang="zh-CN" sz="1400" kern="0">
                          <a:effectLst/>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spcAft>
                          <a:spcPts val="0"/>
                        </a:spcAft>
                      </a:pPr>
                      <a:r>
                        <a:rPr lang="en-US" sz="1400" kern="0">
                          <a:effectLst/>
                        </a:rPr>
                        <a:t>X=99  Y=90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spcAft>
                          <a:spcPts val="0"/>
                        </a:spcAft>
                      </a:pPr>
                      <a:r>
                        <a:rPr lang="en-US" sz="1400" kern="0" dirty="0">
                          <a:effectLst/>
                        </a:rPr>
                        <a:t>AVG=94.5</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82317">
                <a:tc vMerge="1">
                  <a:tcPr/>
                </a:tc>
                <a:tc>
                  <a:txBody>
                    <a:bodyPr/>
                    <a:lstStyle/>
                    <a:p>
                      <a:pPr algn="ctr">
                        <a:spcAft>
                          <a:spcPts val="0"/>
                        </a:spcAft>
                      </a:pPr>
                      <a:r>
                        <a:rPr lang="en-US" sz="1400" kern="0">
                          <a:effectLst/>
                        </a:rPr>
                        <a:t>MIN+</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spcAft>
                          <a:spcPts val="0"/>
                        </a:spcAft>
                      </a:pPr>
                      <a:r>
                        <a:rPr lang="en-US" sz="1400" kern="0">
                          <a:effectLst/>
                        </a:rPr>
                        <a:t>X=1  Y=90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spcAft>
                          <a:spcPts val="0"/>
                        </a:spcAft>
                      </a:pPr>
                      <a:r>
                        <a:rPr lang="en-US" sz="1400" kern="0">
                          <a:effectLst/>
                        </a:rPr>
                        <a:t>AVG=45.5</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82317">
                <a:tc vMerge="1">
                  <a:tcPr/>
                </a:tc>
                <a:tc>
                  <a:txBody>
                    <a:bodyPr/>
                    <a:lstStyle/>
                    <a:p>
                      <a:pPr algn="ctr">
                        <a:spcAft>
                          <a:spcPts val="0"/>
                        </a:spcAft>
                      </a:pPr>
                      <a:r>
                        <a:rPr lang="en-US" sz="1400" kern="0">
                          <a:effectLst/>
                        </a:rPr>
                        <a:t>MIN</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spcAft>
                          <a:spcPts val="0"/>
                        </a:spcAft>
                      </a:pPr>
                      <a:r>
                        <a:rPr lang="en-US" sz="1400" kern="0">
                          <a:effectLst/>
                        </a:rPr>
                        <a:t>X=0  Y=90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spcAft>
                          <a:spcPts val="0"/>
                        </a:spcAft>
                      </a:pPr>
                      <a:r>
                        <a:rPr lang="en-US" sz="1400" kern="0">
                          <a:effectLst/>
                        </a:rPr>
                        <a:t>AVG=45</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427933">
                <a:tc vMerge="1">
                  <a:tcPr/>
                </a:tc>
                <a:tc>
                  <a:txBody>
                    <a:bodyPr/>
                    <a:lstStyle/>
                    <a:p>
                      <a:pPr algn="ctr">
                        <a:spcAft>
                          <a:spcPts val="0"/>
                        </a:spcAft>
                      </a:pPr>
                      <a:r>
                        <a:rPr lang="en-US" sz="1400" kern="0">
                          <a:effectLst/>
                        </a:rPr>
                        <a:t>MIN</a:t>
                      </a:r>
                      <a:r>
                        <a:rPr lang="zh-CN" sz="1400" kern="0">
                          <a:effectLst/>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spcAft>
                          <a:spcPts val="0"/>
                        </a:spcAft>
                      </a:pPr>
                      <a:r>
                        <a:rPr lang="en-US" sz="1400" kern="0">
                          <a:effectLst/>
                        </a:rPr>
                        <a:t>X=-1  Y=90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spcAft>
                          <a:spcPts val="0"/>
                        </a:spcAft>
                      </a:pPr>
                      <a:r>
                        <a:rPr lang="zh-CN" sz="1400" kern="0">
                          <a:effectLst/>
                        </a:rPr>
                        <a:t>输入的语文成绩无效</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427933">
                <a:tc rowSpan="6">
                  <a:txBody>
                    <a:bodyPr/>
                    <a:lstStyle/>
                    <a:p>
                      <a:pPr algn="ctr">
                        <a:spcAft>
                          <a:spcPts val="0"/>
                        </a:spcAft>
                      </a:pPr>
                      <a:r>
                        <a:rPr lang="en-US" sz="1400" kern="0">
                          <a:effectLst/>
                        </a:rPr>
                        <a:t>Y</a:t>
                      </a:r>
                      <a:r>
                        <a:rPr lang="zh-CN" sz="1400" kern="0">
                          <a:effectLst/>
                        </a:rPr>
                        <a:t>取边界值</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MAX+</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spcAft>
                          <a:spcPts val="0"/>
                        </a:spcAft>
                      </a:pPr>
                      <a:r>
                        <a:rPr lang="en-US" sz="1400" kern="0">
                          <a:effectLst/>
                        </a:rPr>
                        <a:t>X=80  Y=101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spcAft>
                          <a:spcPts val="0"/>
                        </a:spcAft>
                      </a:pPr>
                      <a:r>
                        <a:rPr lang="zh-CN" sz="1400" kern="0" dirty="0">
                          <a:effectLst/>
                        </a:rPr>
                        <a:t>输入的数学成绩无效</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82317">
                <a:tc vMerge="1">
                  <a:tcPr/>
                </a:tc>
                <a:tc>
                  <a:txBody>
                    <a:bodyPr/>
                    <a:lstStyle/>
                    <a:p>
                      <a:pPr algn="ctr">
                        <a:spcAft>
                          <a:spcPts val="0"/>
                        </a:spcAft>
                      </a:pPr>
                      <a:r>
                        <a:rPr lang="en-US" sz="1400" kern="0">
                          <a:effectLst/>
                        </a:rPr>
                        <a:t>MAX</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spcAft>
                          <a:spcPts val="0"/>
                        </a:spcAft>
                      </a:pPr>
                      <a:r>
                        <a:rPr lang="en-US" sz="1400" kern="0">
                          <a:effectLst/>
                        </a:rPr>
                        <a:t>X=80  Y=100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spcAft>
                          <a:spcPts val="0"/>
                        </a:spcAft>
                      </a:pPr>
                      <a:r>
                        <a:rPr lang="en-US" sz="1400" kern="0">
                          <a:effectLst/>
                        </a:rPr>
                        <a:t>AVG=90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82317">
                <a:tc vMerge="1">
                  <a:tcPr/>
                </a:tc>
                <a:tc>
                  <a:txBody>
                    <a:bodyPr/>
                    <a:lstStyle/>
                    <a:p>
                      <a:pPr algn="ctr">
                        <a:spcAft>
                          <a:spcPts val="0"/>
                        </a:spcAft>
                      </a:pPr>
                      <a:r>
                        <a:rPr lang="en-US" sz="1400" kern="0">
                          <a:effectLst/>
                        </a:rPr>
                        <a:t>MAX</a:t>
                      </a:r>
                      <a:r>
                        <a:rPr lang="zh-CN" sz="1400" kern="0">
                          <a:effectLst/>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spcAft>
                          <a:spcPts val="0"/>
                        </a:spcAft>
                      </a:pPr>
                      <a:r>
                        <a:rPr lang="en-US" sz="1400" kern="0">
                          <a:effectLst/>
                        </a:rPr>
                        <a:t>X=80  Y=99</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spcAft>
                          <a:spcPts val="0"/>
                        </a:spcAft>
                      </a:pPr>
                      <a:r>
                        <a:rPr lang="en-US" sz="1400" kern="0">
                          <a:effectLst/>
                        </a:rPr>
                        <a:t>AVG=89.5</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82317">
                <a:tc vMerge="1">
                  <a:tcPr/>
                </a:tc>
                <a:tc>
                  <a:txBody>
                    <a:bodyPr/>
                    <a:lstStyle/>
                    <a:p>
                      <a:pPr algn="ctr">
                        <a:spcAft>
                          <a:spcPts val="0"/>
                        </a:spcAft>
                      </a:pPr>
                      <a:r>
                        <a:rPr lang="en-US" sz="1400" kern="0">
                          <a:effectLst/>
                        </a:rPr>
                        <a:t>MIN+</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spcAft>
                          <a:spcPts val="0"/>
                        </a:spcAft>
                      </a:pPr>
                      <a:r>
                        <a:rPr lang="en-US" sz="1400" kern="0">
                          <a:effectLst/>
                        </a:rPr>
                        <a:t>X=80  Y=1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spcAft>
                          <a:spcPts val="0"/>
                        </a:spcAft>
                      </a:pPr>
                      <a:r>
                        <a:rPr lang="en-US" sz="1400" kern="0" dirty="0">
                          <a:effectLst/>
                        </a:rPr>
                        <a:t>AVG=40.5</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82317">
                <a:tc vMerge="1">
                  <a:tcPr/>
                </a:tc>
                <a:tc>
                  <a:txBody>
                    <a:bodyPr/>
                    <a:lstStyle/>
                    <a:p>
                      <a:pPr algn="ctr">
                        <a:spcAft>
                          <a:spcPts val="0"/>
                        </a:spcAft>
                      </a:pPr>
                      <a:r>
                        <a:rPr lang="en-US" sz="1400" kern="0">
                          <a:effectLst/>
                        </a:rPr>
                        <a:t>MIN</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spcAft>
                          <a:spcPts val="0"/>
                        </a:spcAft>
                      </a:pPr>
                      <a:r>
                        <a:rPr lang="en-US" sz="1400" kern="0">
                          <a:effectLst/>
                        </a:rPr>
                        <a:t>X=80  Y=0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spcAft>
                          <a:spcPts val="0"/>
                        </a:spcAft>
                      </a:pPr>
                      <a:r>
                        <a:rPr lang="en-US" sz="1400" kern="0">
                          <a:effectLst/>
                        </a:rPr>
                        <a:t>AVG=40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427933">
                <a:tc vMerge="1">
                  <a:tcPr/>
                </a:tc>
                <a:tc>
                  <a:txBody>
                    <a:bodyPr/>
                    <a:lstStyle/>
                    <a:p>
                      <a:pPr algn="ctr">
                        <a:spcAft>
                          <a:spcPts val="0"/>
                        </a:spcAft>
                      </a:pPr>
                      <a:r>
                        <a:rPr lang="en-US" sz="1400" kern="0">
                          <a:effectLst/>
                        </a:rPr>
                        <a:t>MIN</a:t>
                      </a:r>
                      <a:r>
                        <a:rPr lang="zh-CN" sz="1400" kern="0">
                          <a:effectLst/>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spcAft>
                          <a:spcPts val="0"/>
                        </a:spcAft>
                      </a:pPr>
                      <a:r>
                        <a:rPr lang="en-US" sz="1400" kern="0">
                          <a:effectLst/>
                        </a:rPr>
                        <a:t>X=80  Y=-1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spcAft>
                          <a:spcPts val="0"/>
                        </a:spcAft>
                      </a:pPr>
                      <a:r>
                        <a:rPr lang="zh-CN" sz="1400" kern="0" dirty="0">
                          <a:effectLst/>
                        </a:rPr>
                        <a:t>输入的数学成绩无效</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bl>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30000"/>
              </a:lnSpc>
            </a:pPr>
            <a:r>
              <a:rPr lang="zh-CN" altLang="zh-CN" sz="2000" dirty="0"/>
              <a:t>软件测试所包含的边界检验有几种类型：数字、字符、位置、重量、大小、速度、方位、尺寸、空间等。</a:t>
            </a:r>
            <a:endParaRPr lang="zh-CN" altLang="zh-CN" sz="2000" dirty="0"/>
          </a:p>
          <a:p>
            <a:pPr>
              <a:lnSpc>
                <a:spcPct val="130000"/>
              </a:lnSpc>
            </a:pPr>
            <a:r>
              <a:rPr lang="zh-CN" altLang="zh-CN" sz="2000" dirty="0"/>
              <a:t>相应地，以上类型的边界值应该在：最大</a:t>
            </a:r>
            <a:r>
              <a:rPr lang="en-US" altLang="zh-CN" sz="2000" dirty="0"/>
              <a:t>/</a:t>
            </a:r>
            <a:r>
              <a:rPr lang="zh-CN" altLang="zh-CN" sz="2000" dirty="0"/>
              <a:t>最小、首位</a:t>
            </a:r>
            <a:r>
              <a:rPr lang="en-US" altLang="zh-CN" sz="2000" dirty="0"/>
              <a:t>/</a:t>
            </a:r>
            <a:r>
              <a:rPr lang="zh-CN" altLang="zh-CN" sz="2000" dirty="0"/>
              <a:t>末位、上</a:t>
            </a:r>
            <a:r>
              <a:rPr lang="en-US" altLang="zh-CN" sz="2000" dirty="0"/>
              <a:t>/</a:t>
            </a:r>
            <a:r>
              <a:rPr lang="zh-CN" altLang="zh-CN" sz="2000" dirty="0"/>
              <a:t>下、最快</a:t>
            </a:r>
            <a:r>
              <a:rPr lang="en-US" altLang="zh-CN" sz="2000" dirty="0"/>
              <a:t>/</a:t>
            </a:r>
            <a:r>
              <a:rPr lang="zh-CN" altLang="zh-CN" sz="2000" dirty="0"/>
              <a:t>最慢、最高</a:t>
            </a:r>
            <a:r>
              <a:rPr lang="en-US" altLang="zh-CN" sz="2000" dirty="0"/>
              <a:t>/</a:t>
            </a:r>
            <a:r>
              <a:rPr lang="zh-CN" altLang="zh-CN" sz="2000" dirty="0"/>
              <a:t>最低、最短</a:t>
            </a:r>
            <a:r>
              <a:rPr lang="en-US" altLang="zh-CN" sz="2000" dirty="0"/>
              <a:t>/</a:t>
            </a:r>
            <a:r>
              <a:rPr lang="zh-CN" altLang="zh-CN" sz="2000" dirty="0"/>
              <a:t>最长、空</a:t>
            </a:r>
            <a:r>
              <a:rPr lang="en-US" altLang="zh-CN" sz="2000" dirty="0"/>
              <a:t>/</a:t>
            </a:r>
            <a:r>
              <a:rPr lang="zh-CN" altLang="zh-CN" sz="2000" dirty="0"/>
              <a:t>满等情况下。</a:t>
            </a:r>
            <a:endParaRPr lang="zh-CN" altLang="zh-CN" sz="2000" dirty="0"/>
          </a:p>
          <a:p>
            <a:endParaRPr lang="zh-CN" altLang="zh-CN" sz="2000" dirty="0"/>
          </a:p>
        </p:txBody>
      </p:sp>
      <p:sp>
        <p:nvSpPr>
          <p:cNvPr id="3" name="标题 2"/>
          <p:cNvSpPr>
            <a:spLocks noGrp="1"/>
          </p:cNvSpPr>
          <p:nvPr>
            <p:ph type="title"/>
          </p:nvPr>
        </p:nvSpPr>
        <p:spPr/>
        <p:txBody>
          <a:bodyPr/>
          <a:lstStyle/>
          <a:p>
            <a:r>
              <a:rPr lang="zh-CN" altLang="zh-CN" dirty="0"/>
              <a:t>二、</a:t>
            </a:r>
            <a:r>
              <a:rPr lang="zh-CN" altLang="zh-CN" dirty="0" smtClean="0"/>
              <a:t>边界值分析</a:t>
            </a:r>
            <a:endParaRPr lang="zh-CN" altLang="en-US" dirty="0"/>
          </a:p>
        </p:txBody>
      </p:sp>
      <p:graphicFrame>
        <p:nvGraphicFramePr>
          <p:cNvPr id="4" name="表格 3"/>
          <p:cNvGraphicFramePr>
            <a:graphicFrameLocks noGrp="1"/>
          </p:cNvGraphicFramePr>
          <p:nvPr>
            <p:custDataLst>
              <p:tags r:id="rId1"/>
            </p:custDataLst>
          </p:nvPr>
        </p:nvGraphicFramePr>
        <p:xfrm>
          <a:off x="803071" y="3059811"/>
          <a:ext cx="7853680" cy="2834640"/>
        </p:xfrm>
        <a:graphic>
          <a:graphicData uri="http://schemas.openxmlformats.org/drawingml/2006/table">
            <a:tbl>
              <a:tblPr>
                <a:tableStyleId>{5940675A-B579-460E-94D1-54222C63F5DA}</a:tableStyleId>
              </a:tblPr>
              <a:tblGrid>
                <a:gridCol w="657339"/>
                <a:gridCol w="1934950"/>
                <a:gridCol w="5261594"/>
              </a:tblGrid>
              <a:tr h="281940">
                <a:tc>
                  <a:txBody>
                    <a:bodyPr/>
                    <a:lstStyle/>
                    <a:p>
                      <a:pPr algn="ctr">
                        <a:spcAft>
                          <a:spcPts val="0"/>
                        </a:spcAft>
                      </a:pPr>
                      <a:r>
                        <a:rPr lang="en-US" sz="1800" b="1" kern="100" dirty="0">
                          <a:effectLst/>
                        </a:rPr>
                        <a:t>  </a:t>
                      </a:r>
                      <a:r>
                        <a:rPr lang="zh-CN" sz="1400" b="1" kern="100" dirty="0">
                          <a:effectLst/>
                        </a:rPr>
                        <a:t>项</a:t>
                      </a:r>
                      <a:endParaRPr lang="zh-CN" sz="18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400" b="1" kern="100">
                          <a:effectLst/>
                        </a:rPr>
                        <a:t>边界值</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400" b="1" kern="100">
                          <a:effectLst/>
                        </a:rPr>
                        <a:t>测试用例的设计思路</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944863">
                <a:tc>
                  <a:txBody>
                    <a:bodyPr/>
                    <a:lstStyle/>
                    <a:p>
                      <a:pPr algn="just">
                        <a:spcAft>
                          <a:spcPts val="0"/>
                        </a:spcAft>
                      </a:pPr>
                      <a:r>
                        <a:rPr lang="zh-CN" sz="1400" kern="100">
                          <a:effectLst/>
                        </a:rPr>
                        <a:t>字符</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spcAft>
                          <a:spcPts val="0"/>
                        </a:spcAft>
                      </a:pPr>
                      <a:r>
                        <a:rPr lang="zh-CN" sz="1400" kern="100">
                          <a:effectLst/>
                        </a:rPr>
                        <a:t>起始</a:t>
                      </a:r>
                      <a:r>
                        <a:rPr lang="en-US" sz="1400" kern="100">
                          <a:effectLst/>
                        </a:rPr>
                        <a:t>-1</a:t>
                      </a:r>
                      <a:r>
                        <a:rPr lang="zh-CN" sz="1400" kern="100">
                          <a:effectLst/>
                        </a:rPr>
                        <a:t>个字符</a:t>
                      </a:r>
                      <a:r>
                        <a:rPr lang="en-US" sz="1400" kern="100">
                          <a:effectLst/>
                        </a:rPr>
                        <a:t>/</a:t>
                      </a:r>
                      <a:r>
                        <a:rPr lang="zh-CN" sz="1400" kern="100">
                          <a:effectLst/>
                        </a:rPr>
                        <a:t>结束</a:t>
                      </a:r>
                      <a:r>
                        <a:rPr lang="en-US" sz="1400" kern="100">
                          <a:effectLst/>
                        </a:rPr>
                        <a:t>+1</a:t>
                      </a:r>
                      <a:r>
                        <a:rPr lang="zh-CN" sz="1400" kern="100">
                          <a:effectLst/>
                        </a:rPr>
                        <a:t>个字符</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spcAft>
                          <a:spcPts val="0"/>
                        </a:spcAft>
                      </a:pPr>
                      <a:r>
                        <a:rPr lang="zh-CN" sz="1400" kern="100" dirty="0">
                          <a:effectLst/>
                        </a:rPr>
                        <a:t>假设一个文本输入区域允许输入</a:t>
                      </a:r>
                      <a:r>
                        <a:rPr lang="en-US" sz="1400" kern="100" dirty="0">
                          <a:effectLst/>
                        </a:rPr>
                        <a:t>1</a:t>
                      </a:r>
                      <a:r>
                        <a:rPr lang="zh-CN" sz="1400" kern="100" dirty="0">
                          <a:effectLst/>
                        </a:rPr>
                        <a:t>个到</a:t>
                      </a:r>
                      <a:r>
                        <a:rPr lang="en-US" sz="1400" kern="100" dirty="0">
                          <a:effectLst/>
                        </a:rPr>
                        <a:t>255</a:t>
                      </a:r>
                      <a:r>
                        <a:rPr lang="zh-CN" sz="1400" kern="100" dirty="0">
                          <a:effectLst/>
                        </a:rPr>
                        <a:t>个字符，输入</a:t>
                      </a:r>
                      <a:r>
                        <a:rPr lang="en-US" sz="1400" kern="100" dirty="0">
                          <a:effectLst/>
                        </a:rPr>
                        <a:t>1</a:t>
                      </a:r>
                      <a:r>
                        <a:rPr lang="zh-CN" sz="1400" kern="100" dirty="0">
                          <a:effectLst/>
                        </a:rPr>
                        <a:t>个和</a:t>
                      </a:r>
                      <a:r>
                        <a:rPr lang="en-US" sz="1400" kern="100" dirty="0">
                          <a:effectLst/>
                        </a:rPr>
                        <a:t>255</a:t>
                      </a:r>
                      <a:r>
                        <a:rPr lang="zh-CN" sz="1400" kern="100" dirty="0">
                          <a:effectLst/>
                        </a:rPr>
                        <a:t>个字符作为有效等价类；输入</a:t>
                      </a:r>
                      <a:r>
                        <a:rPr lang="en-US" sz="1400" kern="100" dirty="0">
                          <a:effectLst/>
                        </a:rPr>
                        <a:t>0</a:t>
                      </a:r>
                      <a:r>
                        <a:rPr lang="zh-CN" sz="1400" kern="100" dirty="0">
                          <a:effectLst/>
                        </a:rPr>
                        <a:t>个和</a:t>
                      </a:r>
                      <a:r>
                        <a:rPr lang="en-US" sz="1400" kern="100" dirty="0">
                          <a:effectLst/>
                        </a:rPr>
                        <a:t>256</a:t>
                      </a:r>
                      <a:r>
                        <a:rPr lang="zh-CN" sz="1400" kern="100" dirty="0">
                          <a:effectLst/>
                        </a:rPr>
                        <a:t>个字符作为无效等价类，这几个数值都属于边界条件值。</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800029">
                <a:tc>
                  <a:txBody>
                    <a:bodyPr/>
                    <a:lstStyle/>
                    <a:p>
                      <a:pPr algn="just">
                        <a:spcAft>
                          <a:spcPts val="0"/>
                        </a:spcAft>
                      </a:pPr>
                      <a:r>
                        <a:rPr lang="zh-CN" sz="1400" kern="100">
                          <a:effectLst/>
                        </a:rPr>
                        <a:t>数值</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spcAft>
                          <a:spcPts val="0"/>
                        </a:spcAft>
                      </a:pPr>
                      <a:r>
                        <a:rPr lang="zh-CN" sz="1400" kern="100">
                          <a:effectLst/>
                        </a:rPr>
                        <a:t>最小值</a:t>
                      </a:r>
                      <a:r>
                        <a:rPr lang="en-US" sz="1400" kern="100">
                          <a:effectLst/>
                        </a:rPr>
                        <a:t>-1/</a:t>
                      </a:r>
                      <a:r>
                        <a:rPr lang="zh-CN" sz="1400" kern="100">
                          <a:effectLst/>
                        </a:rPr>
                        <a:t>最大值</a:t>
                      </a:r>
                      <a:r>
                        <a:rPr lang="en-US" sz="1400" kern="100">
                          <a:effectLst/>
                        </a:rPr>
                        <a:t>+1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spcAft>
                          <a:spcPts val="0"/>
                        </a:spcAft>
                      </a:pPr>
                      <a:r>
                        <a:rPr lang="zh-CN" sz="1400" kern="100">
                          <a:effectLst/>
                        </a:rPr>
                        <a:t>假设某软件的数据输入域要求输入</a:t>
                      </a:r>
                      <a:r>
                        <a:rPr lang="en-US" sz="1400" kern="100">
                          <a:effectLst/>
                        </a:rPr>
                        <a:t>5</a:t>
                      </a:r>
                      <a:r>
                        <a:rPr lang="zh-CN" sz="1400" kern="100">
                          <a:effectLst/>
                        </a:rPr>
                        <a:t>位的数据值，可以使用</a:t>
                      </a:r>
                      <a:r>
                        <a:rPr lang="en-US" sz="1400" kern="100">
                          <a:effectLst/>
                        </a:rPr>
                        <a:t>10000</a:t>
                      </a:r>
                      <a:r>
                        <a:rPr lang="zh-CN" sz="1400" kern="100">
                          <a:effectLst/>
                        </a:rPr>
                        <a:t>作为最小值、</a:t>
                      </a:r>
                      <a:r>
                        <a:rPr lang="en-US" sz="1400" kern="100">
                          <a:effectLst/>
                        </a:rPr>
                        <a:t>99999</a:t>
                      </a:r>
                      <a:r>
                        <a:rPr lang="zh-CN" sz="1400" kern="100">
                          <a:effectLst/>
                        </a:rPr>
                        <a:t>作为最大值；然后使用刚好小于</a:t>
                      </a:r>
                      <a:r>
                        <a:rPr lang="en-US" sz="1400" kern="100">
                          <a:effectLst/>
                        </a:rPr>
                        <a:t>5</a:t>
                      </a:r>
                      <a:r>
                        <a:rPr lang="zh-CN" sz="1400" kern="100">
                          <a:effectLst/>
                        </a:rPr>
                        <a:t>位和大于</a:t>
                      </a:r>
                      <a:r>
                        <a:rPr lang="en-US" sz="1400" kern="100">
                          <a:effectLst/>
                        </a:rPr>
                        <a:t>5</a:t>
                      </a:r>
                      <a:r>
                        <a:rPr lang="zh-CN" sz="1400" kern="100">
                          <a:effectLst/>
                        </a:rPr>
                        <a:t>位的数值来作为边界条件。</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808076">
                <a:tc>
                  <a:txBody>
                    <a:bodyPr/>
                    <a:lstStyle/>
                    <a:p>
                      <a:pPr algn="just">
                        <a:spcAft>
                          <a:spcPts val="0"/>
                        </a:spcAft>
                      </a:pPr>
                      <a:r>
                        <a:rPr lang="zh-CN" sz="1400" kern="100">
                          <a:effectLst/>
                        </a:rPr>
                        <a:t>空间</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spcAft>
                          <a:spcPts val="0"/>
                        </a:spcAft>
                      </a:pPr>
                      <a:r>
                        <a:rPr lang="zh-CN" sz="1400" kern="100">
                          <a:effectLst/>
                        </a:rPr>
                        <a:t>小于空余空间一点</a:t>
                      </a:r>
                      <a:r>
                        <a:rPr lang="en-US" sz="1400" kern="100">
                          <a:effectLst/>
                        </a:rPr>
                        <a:t>/</a:t>
                      </a:r>
                      <a:r>
                        <a:rPr lang="zh-CN" sz="1400" kern="100">
                          <a:effectLst/>
                        </a:rPr>
                        <a:t>大于满空间一点</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spcAft>
                          <a:spcPts val="0"/>
                        </a:spcAft>
                      </a:pPr>
                      <a:r>
                        <a:rPr lang="zh-CN" sz="1400" kern="100" dirty="0">
                          <a:effectLst/>
                        </a:rPr>
                        <a:t>例如在用</a:t>
                      </a:r>
                      <a:r>
                        <a:rPr lang="en-US" sz="1400" kern="100" dirty="0">
                          <a:effectLst/>
                        </a:rPr>
                        <a:t>U</a:t>
                      </a:r>
                      <a:r>
                        <a:rPr lang="zh-CN" sz="1400" kern="100" dirty="0">
                          <a:effectLst/>
                        </a:rPr>
                        <a:t>盘存储数据时，使用比剩余磁盘空间大一点（几</a:t>
                      </a:r>
                      <a:r>
                        <a:rPr lang="en-US" sz="1400" kern="100" dirty="0">
                          <a:effectLst/>
                        </a:rPr>
                        <a:t>KB</a:t>
                      </a:r>
                      <a:r>
                        <a:rPr lang="zh-CN" sz="1400" kern="100" dirty="0">
                          <a:effectLst/>
                        </a:rPr>
                        <a:t>）的文件作为边界条件。</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bl>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0">
              <a:lnSpc>
                <a:spcPct val="120000"/>
              </a:lnSpc>
            </a:pPr>
            <a:r>
              <a:rPr lang="zh-CN" altLang="zh-CN" sz="2400" dirty="0"/>
              <a:t>如果输入条件规定了值的范围，则应取刚达到这个范围的边界的值，以及刚刚超越这个范围边界的值作为测试输入数据。</a:t>
            </a:r>
            <a:endParaRPr lang="zh-CN" altLang="zh-CN" sz="2400" dirty="0"/>
          </a:p>
          <a:p>
            <a:pPr lvl="0">
              <a:lnSpc>
                <a:spcPct val="120000"/>
              </a:lnSpc>
            </a:pPr>
            <a:r>
              <a:rPr lang="zh-CN" altLang="zh-CN" sz="2400" dirty="0"/>
              <a:t>如果输入条件规定了值的个数，则用最大个数、最小个数、比最小个数少一、比最小个数多一、比最大个数少一、比最大个数多一的数作为测试数据。</a:t>
            </a:r>
            <a:endParaRPr lang="zh-CN" altLang="zh-CN" sz="2400" dirty="0"/>
          </a:p>
          <a:p>
            <a:pPr lvl="0">
              <a:lnSpc>
                <a:spcPct val="120000"/>
              </a:lnSpc>
            </a:pPr>
            <a:r>
              <a:rPr lang="zh-CN" altLang="zh-CN" sz="2400" dirty="0"/>
              <a:t>将前面两个规则应用于输出条件，即设计测试用例使输出值达到边界值及其左右的值。</a:t>
            </a:r>
            <a:endParaRPr lang="zh-CN" altLang="zh-CN" sz="2400" dirty="0"/>
          </a:p>
          <a:p>
            <a:pPr>
              <a:lnSpc>
                <a:spcPct val="120000"/>
              </a:lnSpc>
            </a:pPr>
            <a:r>
              <a:rPr lang="zh-CN" altLang="zh-CN" sz="2400" dirty="0"/>
              <a:t>分析需求规格说明书，找出其它可能的边界条件和次边界条件。</a:t>
            </a:r>
            <a:endParaRPr lang="zh-CN" altLang="zh-CN" sz="2400" dirty="0"/>
          </a:p>
        </p:txBody>
      </p:sp>
      <p:sp>
        <p:nvSpPr>
          <p:cNvPr id="3" name="标题 2"/>
          <p:cNvSpPr>
            <a:spLocks noGrp="1"/>
          </p:cNvSpPr>
          <p:nvPr>
            <p:ph type="title"/>
          </p:nvPr>
        </p:nvSpPr>
        <p:spPr/>
        <p:txBody>
          <a:bodyPr/>
          <a:lstStyle/>
          <a:p>
            <a:r>
              <a:rPr lang="zh-CN" altLang="zh-CN" sz="2800" dirty="0"/>
              <a:t>三、 基于边界值分析方法选择测试用例的</a:t>
            </a:r>
            <a:r>
              <a:rPr lang="zh-CN" altLang="zh-CN" sz="2800" dirty="0" smtClean="0"/>
              <a:t>原则</a:t>
            </a:r>
            <a:endParaRPr lang="zh-CN" altLang="en-US" sz="28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20000"/>
              </a:lnSpc>
            </a:pPr>
            <a:r>
              <a:rPr lang="zh-CN" altLang="zh-CN" sz="2400" dirty="0"/>
              <a:t>需求规格</a:t>
            </a:r>
            <a:r>
              <a:rPr lang="zh-CN" altLang="zh-CN" sz="2400" dirty="0" smtClean="0"/>
              <a:t>说明书明确写出输入数据的边界条件：</a:t>
            </a:r>
            <a:endParaRPr lang="en-US" altLang="zh-CN" sz="2400" dirty="0" smtClean="0"/>
          </a:p>
          <a:p>
            <a:pPr lvl="1">
              <a:lnSpc>
                <a:spcPct val="120000"/>
              </a:lnSpc>
            </a:pPr>
            <a:r>
              <a:rPr lang="en-US" altLang="zh-CN" sz="2000" dirty="0"/>
              <a:t>C1</a:t>
            </a:r>
            <a:r>
              <a:rPr lang="zh-CN" altLang="zh-CN" sz="2000" dirty="0"/>
              <a:t>：</a:t>
            </a:r>
            <a:r>
              <a:rPr lang="en-US" altLang="zh-CN" sz="2000" dirty="0"/>
              <a:t>1&lt;=a&lt;=100 </a:t>
            </a:r>
            <a:endParaRPr lang="zh-CN" altLang="zh-CN" sz="2000" dirty="0"/>
          </a:p>
          <a:p>
            <a:pPr lvl="1">
              <a:lnSpc>
                <a:spcPct val="120000"/>
              </a:lnSpc>
            </a:pPr>
            <a:r>
              <a:rPr lang="en-US" altLang="zh-CN" sz="2000" dirty="0"/>
              <a:t>C2</a:t>
            </a:r>
            <a:r>
              <a:rPr lang="zh-CN" altLang="zh-CN" sz="2000" dirty="0"/>
              <a:t>：</a:t>
            </a:r>
            <a:r>
              <a:rPr lang="en-US" altLang="zh-CN" sz="2000" dirty="0"/>
              <a:t>1&lt;=b&lt;=100 </a:t>
            </a:r>
            <a:endParaRPr lang="zh-CN" altLang="zh-CN" sz="2000" dirty="0"/>
          </a:p>
          <a:p>
            <a:pPr lvl="1">
              <a:lnSpc>
                <a:spcPct val="120000"/>
              </a:lnSpc>
            </a:pPr>
            <a:r>
              <a:rPr lang="en-US" altLang="zh-CN" sz="2000" dirty="0"/>
              <a:t>C3</a:t>
            </a:r>
            <a:r>
              <a:rPr lang="zh-CN" altLang="zh-CN" sz="2000" dirty="0"/>
              <a:t>：</a:t>
            </a:r>
            <a:r>
              <a:rPr lang="en-US" altLang="zh-CN" sz="2000" dirty="0"/>
              <a:t>1&lt;=c&lt;=100 </a:t>
            </a:r>
            <a:endParaRPr lang="zh-CN" altLang="zh-CN" sz="2000" dirty="0"/>
          </a:p>
          <a:p>
            <a:pPr>
              <a:lnSpc>
                <a:spcPct val="120000"/>
              </a:lnSpc>
            </a:pPr>
            <a:r>
              <a:rPr lang="zh-CN" altLang="zh-CN" sz="2400" dirty="0"/>
              <a:t>针对三角形的</a:t>
            </a:r>
            <a:r>
              <a:rPr lang="en-US" altLang="zh-CN" sz="2400" dirty="0"/>
              <a:t>3</a:t>
            </a:r>
            <a:r>
              <a:rPr lang="zh-CN" altLang="zh-CN" sz="2400" dirty="0"/>
              <a:t>条边，考虑</a:t>
            </a:r>
            <a:r>
              <a:rPr lang="en-US" altLang="zh-CN" sz="2400" dirty="0"/>
              <a:t>1</a:t>
            </a:r>
            <a:r>
              <a:rPr lang="zh-CN" altLang="zh-CN" sz="2400" dirty="0"/>
              <a:t>个正常值</a:t>
            </a:r>
            <a:r>
              <a:rPr lang="en-US" altLang="zh-CN" sz="2400" dirty="0"/>
              <a:t>NORMAL</a:t>
            </a:r>
            <a:r>
              <a:rPr lang="zh-CN" altLang="zh-CN" sz="2400" dirty="0"/>
              <a:t>和</a:t>
            </a:r>
            <a:r>
              <a:rPr lang="en-US" altLang="zh-CN" sz="2400" dirty="0"/>
              <a:t>6</a:t>
            </a:r>
            <a:r>
              <a:rPr lang="zh-CN" altLang="zh-CN" sz="2400" dirty="0"/>
              <a:t>个边界值：</a:t>
            </a:r>
            <a:r>
              <a:rPr lang="en-US" altLang="zh-CN" sz="2400" dirty="0"/>
              <a:t>MAX+</a:t>
            </a:r>
            <a:r>
              <a:rPr lang="zh-CN" altLang="zh-CN" sz="2400" dirty="0"/>
              <a:t>、</a:t>
            </a:r>
            <a:r>
              <a:rPr lang="en-US" altLang="zh-CN" sz="2400" dirty="0"/>
              <a:t>MAX</a:t>
            </a:r>
            <a:r>
              <a:rPr lang="zh-CN" altLang="zh-CN" sz="2400" dirty="0"/>
              <a:t>、</a:t>
            </a:r>
            <a:r>
              <a:rPr lang="en-US" altLang="zh-CN" sz="2400" dirty="0"/>
              <a:t>MAX</a:t>
            </a:r>
            <a:r>
              <a:rPr lang="zh-CN" altLang="zh-CN" sz="2400" dirty="0"/>
              <a:t>－、</a:t>
            </a:r>
            <a:r>
              <a:rPr lang="en-US" altLang="zh-CN" sz="2400" dirty="0"/>
              <a:t>MIN+</a:t>
            </a:r>
            <a:r>
              <a:rPr lang="zh-CN" altLang="zh-CN" sz="2400" dirty="0"/>
              <a:t>、</a:t>
            </a:r>
            <a:r>
              <a:rPr lang="en-US" altLang="zh-CN" sz="2400" dirty="0"/>
              <a:t>MIN</a:t>
            </a:r>
            <a:r>
              <a:rPr lang="zh-CN" altLang="zh-CN" sz="2400" dirty="0"/>
              <a:t>、</a:t>
            </a:r>
            <a:r>
              <a:rPr lang="en-US" altLang="zh-CN" sz="2400" dirty="0"/>
              <a:t>MIN</a:t>
            </a:r>
            <a:r>
              <a:rPr lang="zh-CN" altLang="zh-CN" sz="2400" dirty="0"/>
              <a:t>－。</a:t>
            </a:r>
            <a:endParaRPr lang="zh-CN" altLang="zh-CN" sz="2400" dirty="0"/>
          </a:p>
        </p:txBody>
      </p:sp>
      <p:sp>
        <p:nvSpPr>
          <p:cNvPr id="3" name="标题 2"/>
          <p:cNvSpPr>
            <a:spLocks noGrp="1"/>
          </p:cNvSpPr>
          <p:nvPr>
            <p:ph type="title"/>
          </p:nvPr>
        </p:nvSpPr>
        <p:spPr/>
        <p:txBody>
          <a:bodyPr/>
          <a:lstStyle/>
          <a:p>
            <a:r>
              <a:rPr lang="zh-CN" altLang="zh-CN" sz="2400" dirty="0"/>
              <a:t>四、针对三角形问题，使用边界值分析方法设计</a:t>
            </a:r>
            <a:r>
              <a:rPr lang="zh-CN" altLang="zh-CN" sz="2400" dirty="0" smtClean="0"/>
              <a:t>测试用例</a:t>
            </a:r>
            <a:endParaRPr lang="zh-CN" altLang="en-US" sz="240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custDataLst>
              <p:tags r:id="rId1"/>
            </p:custDataLst>
          </p:nvPr>
        </p:nvGraphicFramePr>
        <p:xfrm>
          <a:off x="803769" y="908720"/>
          <a:ext cx="7560839" cy="5472600"/>
        </p:xfrm>
        <a:graphic>
          <a:graphicData uri="http://schemas.openxmlformats.org/drawingml/2006/table">
            <a:tbl>
              <a:tblPr>
                <a:tableStyleId>{616DA210-FB5B-4158-B5E0-FEB733F419BA}</a:tableStyleId>
              </a:tblPr>
              <a:tblGrid>
                <a:gridCol w="1182131"/>
                <a:gridCol w="978108"/>
                <a:gridCol w="864096"/>
                <a:gridCol w="864096"/>
                <a:gridCol w="3672408"/>
              </a:tblGrid>
              <a:tr h="273630">
                <a:tc>
                  <a:txBody>
                    <a:bodyPr/>
                    <a:lstStyle/>
                    <a:p>
                      <a:pPr algn="ctr">
                        <a:spcAft>
                          <a:spcPts val="0"/>
                        </a:spcAft>
                      </a:pPr>
                      <a:r>
                        <a:rPr lang="zh-CN" sz="1400" b="1" kern="0">
                          <a:effectLst/>
                        </a:rPr>
                        <a:t>测试用例</a:t>
                      </a:r>
                      <a:endParaRPr lang="zh-CN" sz="1400" b="1" kern="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b="1" kern="0">
                          <a:effectLst/>
                        </a:rPr>
                        <a:t>a</a:t>
                      </a:r>
                      <a:endParaRPr lang="en-US" sz="1400" b="1" kern="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b="1" kern="0">
                          <a:effectLst/>
                        </a:rPr>
                        <a:t>b</a:t>
                      </a:r>
                      <a:endParaRPr lang="en-US" sz="1400" b="1" kern="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b="1" kern="0">
                          <a:effectLst/>
                        </a:rPr>
                        <a:t>c</a:t>
                      </a:r>
                      <a:endParaRPr lang="en-US" sz="1400" b="1" kern="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400" b="1" kern="0">
                          <a:effectLst/>
                        </a:rPr>
                        <a:t>预期结果</a:t>
                      </a:r>
                      <a:endParaRPr lang="zh-CN" sz="1400" b="1" kern="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73630">
                <a:tc>
                  <a:txBody>
                    <a:bodyPr/>
                    <a:lstStyle/>
                    <a:p>
                      <a:pPr algn="ctr">
                        <a:spcAft>
                          <a:spcPts val="0"/>
                        </a:spcAft>
                      </a:pPr>
                      <a:r>
                        <a:rPr lang="en-US" sz="1400" kern="0">
                          <a:effectLst/>
                        </a:rPr>
                        <a:t>T1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50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50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50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400" kern="0">
                          <a:effectLst/>
                        </a:rPr>
                        <a:t>等边三角形</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73630">
                <a:tc>
                  <a:txBody>
                    <a:bodyPr/>
                    <a:lstStyle/>
                    <a:p>
                      <a:pPr algn="ctr">
                        <a:spcAft>
                          <a:spcPts val="0"/>
                        </a:spcAft>
                      </a:pPr>
                      <a:r>
                        <a:rPr lang="en-US" sz="1400" kern="0">
                          <a:effectLst/>
                        </a:rPr>
                        <a:t>T2</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50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50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c</a:t>
                      </a:r>
                      <a:r>
                        <a:rPr lang="zh-CN" sz="1400" kern="0">
                          <a:effectLst/>
                        </a:rPr>
                        <a:t>的取值不在允许取值的范围内</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73630">
                <a:tc>
                  <a:txBody>
                    <a:bodyPr/>
                    <a:lstStyle/>
                    <a:p>
                      <a:pPr algn="ctr">
                        <a:spcAft>
                          <a:spcPts val="0"/>
                        </a:spcAft>
                      </a:pPr>
                      <a:r>
                        <a:rPr lang="en-US" sz="1400" kern="0">
                          <a:effectLst/>
                        </a:rPr>
                        <a:t>T3</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50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50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400" kern="0">
                          <a:effectLst/>
                        </a:rPr>
                        <a:t>等腰三角形</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73630">
                <a:tc>
                  <a:txBody>
                    <a:bodyPr/>
                    <a:lstStyle/>
                    <a:p>
                      <a:pPr algn="ctr">
                        <a:spcAft>
                          <a:spcPts val="0"/>
                        </a:spcAft>
                      </a:pPr>
                      <a:r>
                        <a:rPr lang="en-US" sz="1400" kern="0">
                          <a:effectLst/>
                        </a:rPr>
                        <a:t>T4</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50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50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2</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400" kern="0">
                          <a:effectLst/>
                        </a:rPr>
                        <a:t>等腰三角形</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73630">
                <a:tc>
                  <a:txBody>
                    <a:bodyPr/>
                    <a:lstStyle/>
                    <a:p>
                      <a:pPr algn="ctr">
                        <a:spcAft>
                          <a:spcPts val="0"/>
                        </a:spcAft>
                      </a:pPr>
                      <a:r>
                        <a:rPr lang="en-US" sz="1400" kern="0">
                          <a:effectLst/>
                        </a:rPr>
                        <a:t>T5</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50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50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99</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400" kern="0">
                          <a:effectLst/>
                        </a:rPr>
                        <a:t>等腰三角形</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73630">
                <a:tc>
                  <a:txBody>
                    <a:bodyPr/>
                    <a:lstStyle/>
                    <a:p>
                      <a:pPr algn="ctr">
                        <a:spcAft>
                          <a:spcPts val="0"/>
                        </a:spcAft>
                      </a:pPr>
                      <a:r>
                        <a:rPr lang="en-US" sz="1400" kern="0">
                          <a:effectLst/>
                        </a:rPr>
                        <a:t>T6</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50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50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100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400" kern="0">
                          <a:effectLst/>
                        </a:rPr>
                        <a:t>不能构成三角形</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73630">
                <a:tc>
                  <a:txBody>
                    <a:bodyPr/>
                    <a:lstStyle/>
                    <a:p>
                      <a:pPr algn="ctr">
                        <a:spcAft>
                          <a:spcPts val="0"/>
                        </a:spcAft>
                      </a:pPr>
                      <a:r>
                        <a:rPr lang="en-US" sz="1400" kern="0">
                          <a:effectLst/>
                        </a:rPr>
                        <a:t>T7</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50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50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101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c</a:t>
                      </a:r>
                      <a:r>
                        <a:rPr lang="zh-CN" sz="1400" kern="0">
                          <a:effectLst/>
                        </a:rPr>
                        <a:t>的取值不在允许取值的范围内</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73630">
                <a:tc>
                  <a:txBody>
                    <a:bodyPr/>
                    <a:lstStyle/>
                    <a:p>
                      <a:pPr algn="ctr">
                        <a:spcAft>
                          <a:spcPts val="0"/>
                        </a:spcAft>
                      </a:pPr>
                      <a:r>
                        <a:rPr lang="en-US" sz="1400" kern="0">
                          <a:effectLst/>
                        </a:rPr>
                        <a:t>T8</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50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50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b</a:t>
                      </a:r>
                      <a:r>
                        <a:rPr lang="zh-CN" sz="1400" kern="0">
                          <a:effectLst/>
                        </a:rPr>
                        <a:t>的取值不在允许取值的范围内</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73630">
                <a:tc>
                  <a:txBody>
                    <a:bodyPr/>
                    <a:lstStyle/>
                    <a:p>
                      <a:pPr algn="ctr">
                        <a:spcAft>
                          <a:spcPts val="0"/>
                        </a:spcAft>
                      </a:pPr>
                      <a:r>
                        <a:rPr lang="en-US" sz="1400" kern="0">
                          <a:effectLst/>
                        </a:rPr>
                        <a:t>T9</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50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50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400" kern="0">
                          <a:effectLst/>
                        </a:rPr>
                        <a:t>等腰三角形</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73630">
                <a:tc>
                  <a:txBody>
                    <a:bodyPr/>
                    <a:lstStyle/>
                    <a:p>
                      <a:pPr algn="ctr">
                        <a:spcAft>
                          <a:spcPts val="0"/>
                        </a:spcAft>
                      </a:pPr>
                      <a:r>
                        <a:rPr lang="en-US" sz="1400" kern="0">
                          <a:effectLst/>
                        </a:rPr>
                        <a:t>T10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50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2</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50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400" kern="0">
                          <a:effectLst/>
                        </a:rPr>
                        <a:t>等腰三角形</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73630">
                <a:tc>
                  <a:txBody>
                    <a:bodyPr/>
                    <a:lstStyle/>
                    <a:p>
                      <a:pPr algn="ctr">
                        <a:spcAft>
                          <a:spcPts val="0"/>
                        </a:spcAft>
                      </a:pPr>
                      <a:r>
                        <a:rPr lang="en-US" sz="1400" kern="0">
                          <a:effectLst/>
                        </a:rPr>
                        <a:t>T11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50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99</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50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400" kern="0">
                          <a:effectLst/>
                        </a:rPr>
                        <a:t>等腰三角形</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73630">
                <a:tc>
                  <a:txBody>
                    <a:bodyPr/>
                    <a:lstStyle/>
                    <a:p>
                      <a:pPr algn="ctr">
                        <a:spcAft>
                          <a:spcPts val="0"/>
                        </a:spcAft>
                      </a:pPr>
                      <a:r>
                        <a:rPr lang="en-US" sz="1400" kern="0">
                          <a:effectLst/>
                        </a:rPr>
                        <a:t>T12</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50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100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50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400" kern="0">
                          <a:effectLst/>
                        </a:rPr>
                        <a:t>不能构成三角形</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73630">
                <a:tc>
                  <a:txBody>
                    <a:bodyPr/>
                    <a:lstStyle/>
                    <a:p>
                      <a:pPr algn="ctr">
                        <a:spcAft>
                          <a:spcPts val="0"/>
                        </a:spcAft>
                      </a:pPr>
                      <a:r>
                        <a:rPr lang="en-US" sz="1400" kern="0">
                          <a:effectLst/>
                        </a:rPr>
                        <a:t>T13</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50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101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50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b</a:t>
                      </a:r>
                      <a:r>
                        <a:rPr lang="zh-CN" sz="1400" kern="0">
                          <a:effectLst/>
                        </a:rPr>
                        <a:t>的取值不在允许取值的范围内</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73630">
                <a:tc>
                  <a:txBody>
                    <a:bodyPr/>
                    <a:lstStyle/>
                    <a:p>
                      <a:pPr algn="ctr">
                        <a:spcAft>
                          <a:spcPts val="0"/>
                        </a:spcAft>
                      </a:pPr>
                      <a:r>
                        <a:rPr lang="en-US" sz="1400" kern="0">
                          <a:effectLst/>
                        </a:rPr>
                        <a:t>T14</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50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50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a</a:t>
                      </a:r>
                      <a:r>
                        <a:rPr lang="zh-CN" sz="1400" kern="0">
                          <a:effectLst/>
                        </a:rPr>
                        <a:t>的取值不在允许取值的范围内</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73630">
                <a:tc>
                  <a:txBody>
                    <a:bodyPr/>
                    <a:lstStyle/>
                    <a:p>
                      <a:pPr algn="ctr">
                        <a:spcAft>
                          <a:spcPts val="0"/>
                        </a:spcAft>
                      </a:pPr>
                      <a:r>
                        <a:rPr lang="en-US" sz="1400" kern="0">
                          <a:effectLst/>
                        </a:rPr>
                        <a:t>T15</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50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50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400" kern="0">
                          <a:effectLst/>
                        </a:rPr>
                        <a:t>等腰三角形</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73630">
                <a:tc>
                  <a:txBody>
                    <a:bodyPr/>
                    <a:lstStyle/>
                    <a:p>
                      <a:pPr algn="ctr">
                        <a:spcAft>
                          <a:spcPts val="0"/>
                        </a:spcAft>
                      </a:pPr>
                      <a:r>
                        <a:rPr lang="en-US" sz="1400" kern="0">
                          <a:effectLst/>
                        </a:rPr>
                        <a:t>T16</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2</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50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50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400" kern="0">
                          <a:effectLst/>
                        </a:rPr>
                        <a:t>等腰三角形</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73630">
                <a:tc>
                  <a:txBody>
                    <a:bodyPr/>
                    <a:lstStyle/>
                    <a:p>
                      <a:pPr algn="ctr">
                        <a:spcAft>
                          <a:spcPts val="0"/>
                        </a:spcAft>
                      </a:pPr>
                      <a:r>
                        <a:rPr lang="en-US" sz="1400" kern="0">
                          <a:effectLst/>
                        </a:rPr>
                        <a:t>T17</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99</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50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50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400" kern="0">
                          <a:effectLst/>
                        </a:rPr>
                        <a:t>等腰三角形</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73630">
                <a:tc>
                  <a:txBody>
                    <a:bodyPr/>
                    <a:lstStyle/>
                    <a:p>
                      <a:pPr algn="ctr">
                        <a:spcAft>
                          <a:spcPts val="0"/>
                        </a:spcAft>
                      </a:pPr>
                      <a:r>
                        <a:rPr lang="en-US" sz="1400" kern="0">
                          <a:effectLst/>
                        </a:rPr>
                        <a:t>T18</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100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50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50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400" kern="0">
                          <a:effectLst/>
                        </a:rPr>
                        <a:t>不能构成三角形</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73630">
                <a:tc>
                  <a:txBody>
                    <a:bodyPr/>
                    <a:lstStyle/>
                    <a:p>
                      <a:pPr algn="ctr">
                        <a:spcAft>
                          <a:spcPts val="0"/>
                        </a:spcAft>
                      </a:pPr>
                      <a:r>
                        <a:rPr lang="en-US" sz="1400" kern="0">
                          <a:effectLst/>
                        </a:rPr>
                        <a:t>T19</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101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50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a:effectLst/>
                        </a:rPr>
                        <a:t>50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0" dirty="0">
                          <a:effectLst/>
                        </a:rPr>
                        <a:t>a</a:t>
                      </a:r>
                      <a:r>
                        <a:rPr lang="zh-CN" sz="1400" kern="0" dirty="0">
                          <a:effectLst/>
                        </a:rPr>
                        <a:t>的取值不在允许取值的范围内</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bl>
          </a:graphicData>
        </a:graphic>
      </p:graphicFrame>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a:t>在一些数据处理问题中，某些操作的实施依赖于多个逻辑条件的组合，即针对不同逻辑条件的组合值，分别执行不同的操作，决策表很适合于处理这类问题。</a:t>
            </a:r>
            <a:endParaRPr lang="zh-CN" altLang="en-US" dirty="0"/>
          </a:p>
        </p:txBody>
      </p:sp>
      <p:sp>
        <p:nvSpPr>
          <p:cNvPr id="3" name="标题 2"/>
          <p:cNvSpPr>
            <a:spLocks noGrp="1"/>
          </p:cNvSpPr>
          <p:nvPr>
            <p:ph type="title"/>
          </p:nvPr>
        </p:nvSpPr>
        <p:spPr/>
        <p:txBody>
          <a:bodyPr/>
          <a:lstStyle/>
          <a:p>
            <a:r>
              <a:rPr lang="en-US" altLang="zh-CN" dirty="0"/>
              <a:t>4.5 </a:t>
            </a:r>
            <a:r>
              <a:rPr lang="zh-CN" altLang="zh-CN" dirty="0" smtClean="0"/>
              <a:t>决策表</a:t>
            </a:r>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a:t>决策表通常由四个部分组成如下图所示：</a:t>
            </a:r>
            <a:endParaRPr lang="zh-CN" altLang="zh-CN" dirty="0"/>
          </a:p>
          <a:p>
            <a:endParaRPr lang="zh-CN" altLang="en-US" dirty="0"/>
          </a:p>
        </p:txBody>
      </p:sp>
      <p:sp>
        <p:nvSpPr>
          <p:cNvPr id="3" name="标题 2"/>
          <p:cNvSpPr>
            <a:spLocks noGrp="1"/>
          </p:cNvSpPr>
          <p:nvPr>
            <p:ph type="title"/>
          </p:nvPr>
        </p:nvSpPr>
        <p:spPr/>
        <p:txBody>
          <a:bodyPr/>
          <a:lstStyle/>
          <a:p>
            <a:r>
              <a:rPr lang="zh-CN" altLang="zh-CN" dirty="0"/>
              <a:t>一、决策表的</a:t>
            </a:r>
            <a:r>
              <a:rPr lang="zh-CN" altLang="zh-CN" dirty="0" smtClean="0"/>
              <a:t>组成部分</a:t>
            </a:r>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aphicFrame>
        <p:nvGraphicFramePr>
          <p:cNvPr id="5" name="对象 4"/>
          <p:cNvGraphicFramePr>
            <a:graphicFrameLocks noChangeAspect="1"/>
          </p:cNvGraphicFramePr>
          <p:nvPr/>
        </p:nvGraphicFramePr>
        <p:xfrm>
          <a:off x="2267744" y="2132856"/>
          <a:ext cx="5125851" cy="1872208"/>
        </p:xfrm>
        <a:graphic>
          <a:graphicData uri="http://schemas.openxmlformats.org/presentationml/2006/ole">
            <mc:AlternateContent xmlns:mc="http://schemas.openxmlformats.org/markup-compatibility/2006">
              <mc:Choice xmlns:v="urn:schemas-microsoft-com:vml" Requires="v">
                <p:oleObj spid="_x0000_s6149" name="Picture" r:id="rId1" imgW="2971800" imgH="1083310" progId="Word.Picture.8">
                  <p:embed/>
                </p:oleObj>
              </mc:Choice>
              <mc:Fallback>
                <p:oleObj name="Picture" r:id="rId1" imgW="2971800" imgH="1083310" progId="Word.Picture.8">
                  <p:embed/>
                  <p:pic>
                    <p:nvPicPr>
                      <p:cNvPr id="0" name="Object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7744" y="2132856"/>
                        <a:ext cx="5125851" cy="1872208"/>
                      </a:xfrm>
                      <a:prstGeom prst="rect">
                        <a:avLst/>
                      </a:prstGeom>
                      <a:noFill/>
                    </p:spPr>
                  </p:pic>
                </p:oleObj>
              </mc:Fallback>
            </mc:AlternateContent>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50000"/>
              </a:lnSpc>
            </a:pPr>
            <a:r>
              <a:rPr lang="zh-CN" altLang="zh-CN" sz="2400" dirty="0"/>
              <a:t>黑盒子测试的优点是</a:t>
            </a:r>
            <a:r>
              <a:rPr lang="zh-CN" altLang="zh-CN" sz="2400" dirty="0" smtClean="0"/>
              <a:t>：</a:t>
            </a:r>
            <a:endParaRPr lang="en-US" altLang="zh-CN" sz="2400" dirty="0" smtClean="0"/>
          </a:p>
          <a:p>
            <a:pPr lvl="1">
              <a:lnSpc>
                <a:spcPct val="150000"/>
              </a:lnSpc>
            </a:pPr>
            <a:r>
              <a:rPr lang="zh-CN" altLang="zh-CN" sz="2000" dirty="0" smtClean="0"/>
              <a:t>① </a:t>
            </a:r>
            <a:r>
              <a:rPr lang="zh-CN" altLang="zh-CN" sz="2000" dirty="0"/>
              <a:t>对较大的代码单元来说，黑盒测试比白盒测试的效率高</a:t>
            </a:r>
            <a:r>
              <a:rPr lang="zh-CN" altLang="zh-CN" sz="2000" dirty="0" smtClean="0"/>
              <a:t>；</a:t>
            </a:r>
            <a:endParaRPr lang="en-US" altLang="zh-CN" sz="2000" dirty="0" smtClean="0"/>
          </a:p>
          <a:p>
            <a:pPr lvl="1">
              <a:lnSpc>
                <a:spcPct val="150000"/>
              </a:lnSpc>
            </a:pPr>
            <a:r>
              <a:rPr lang="zh-CN" altLang="zh-CN" sz="2000" dirty="0" smtClean="0"/>
              <a:t>② </a:t>
            </a:r>
            <a:r>
              <a:rPr lang="zh-CN" altLang="zh-CN" sz="2000" dirty="0"/>
              <a:t>测试人员不需要了解实现的细节，包括特定的编程语言</a:t>
            </a:r>
            <a:r>
              <a:rPr lang="zh-CN" altLang="zh-CN" sz="2000" dirty="0" smtClean="0"/>
              <a:t>；</a:t>
            </a:r>
            <a:endParaRPr lang="en-US" altLang="zh-CN" sz="2000" dirty="0" smtClean="0"/>
          </a:p>
          <a:p>
            <a:pPr lvl="1">
              <a:lnSpc>
                <a:spcPct val="150000"/>
              </a:lnSpc>
            </a:pPr>
            <a:r>
              <a:rPr lang="zh-CN" altLang="zh-CN" sz="2000" dirty="0" smtClean="0"/>
              <a:t>③ </a:t>
            </a:r>
            <a:r>
              <a:rPr lang="zh-CN" altLang="zh-CN" sz="2000" dirty="0"/>
              <a:t>测试人员和编程人员是相互独立的；</a:t>
            </a:r>
            <a:r>
              <a:rPr lang="en-US" altLang="zh-CN" sz="2000" dirty="0"/>
              <a:t> </a:t>
            </a:r>
            <a:endParaRPr lang="en-US" altLang="zh-CN" sz="2000" dirty="0" smtClean="0"/>
          </a:p>
          <a:p>
            <a:pPr lvl="1">
              <a:lnSpc>
                <a:spcPct val="150000"/>
              </a:lnSpc>
            </a:pPr>
            <a:r>
              <a:rPr lang="zh-CN" altLang="zh-CN" sz="2000" dirty="0" smtClean="0"/>
              <a:t>④ </a:t>
            </a:r>
            <a:r>
              <a:rPr lang="zh-CN" altLang="zh-CN" sz="2000" dirty="0"/>
              <a:t>从用户的角度进行测试，很容易被接受和理解</a:t>
            </a:r>
            <a:r>
              <a:rPr lang="zh-CN" altLang="zh-CN" sz="2000" dirty="0" smtClean="0"/>
              <a:t>；</a:t>
            </a:r>
            <a:endParaRPr lang="en-US" altLang="zh-CN" sz="2000" dirty="0" smtClean="0"/>
          </a:p>
          <a:p>
            <a:pPr lvl="1">
              <a:lnSpc>
                <a:spcPct val="150000"/>
              </a:lnSpc>
            </a:pPr>
            <a:r>
              <a:rPr lang="zh-CN" altLang="zh-CN" sz="2000" dirty="0" smtClean="0"/>
              <a:t>⑤ </a:t>
            </a:r>
            <a:r>
              <a:rPr lang="zh-CN" altLang="zh-CN" sz="2000" dirty="0"/>
              <a:t>有助于暴露任何与需求规格说明书不一致或者歧义的地方</a:t>
            </a:r>
            <a:r>
              <a:rPr lang="zh-CN" altLang="zh-CN" sz="2000" dirty="0" smtClean="0"/>
              <a:t>；</a:t>
            </a:r>
            <a:endParaRPr lang="en-US" altLang="zh-CN" sz="2000" dirty="0" smtClean="0"/>
          </a:p>
          <a:p>
            <a:pPr lvl="1">
              <a:lnSpc>
                <a:spcPct val="150000"/>
              </a:lnSpc>
            </a:pPr>
            <a:r>
              <a:rPr lang="zh-CN" altLang="zh-CN" sz="2000" dirty="0" smtClean="0"/>
              <a:t>⑥ </a:t>
            </a:r>
            <a:r>
              <a:rPr lang="en-US" altLang="zh-CN" sz="2000" dirty="0"/>
              <a:t> </a:t>
            </a:r>
            <a:r>
              <a:rPr lang="zh-CN" altLang="zh-CN" sz="2000" dirty="0"/>
              <a:t>测试用例可以在需求规格说明书完成后马上进行。</a:t>
            </a:r>
            <a:endParaRPr lang="zh-CN" altLang="zh-CN" sz="2000" dirty="0"/>
          </a:p>
          <a:p>
            <a:endParaRPr lang="zh-CN" altLang="zh-CN" sz="2000"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30000"/>
              </a:lnSpc>
            </a:pPr>
            <a:r>
              <a:rPr lang="zh-CN" altLang="zh-CN" sz="2400" dirty="0"/>
              <a:t>决策表的建立步骤如下： </a:t>
            </a:r>
            <a:endParaRPr lang="zh-CN" altLang="zh-CN" sz="2400" dirty="0"/>
          </a:p>
          <a:p>
            <a:pPr lvl="1">
              <a:lnSpc>
                <a:spcPct val="130000"/>
              </a:lnSpc>
            </a:pPr>
            <a:r>
              <a:rPr lang="zh-CN" altLang="zh-CN" sz="2000" dirty="0"/>
              <a:t>确定规则的个数。假设有</a:t>
            </a:r>
            <a:r>
              <a:rPr lang="en-US" altLang="zh-CN" sz="2000" dirty="0"/>
              <a:t>n</a:t>
            </a:r>
            <a:r>
              <a:rPr lang="zh-CN" altLang="zh-CN" sz="2000" dirty="0"/>
              <a:t>个条件，每个条件只有两个取值（</a:t>
            </a:r>
            <a:r>
              <a:rPr lang="en-US" altLang="zh-CN" sz="2000" dirty="0"/>
              <a:t>Y</a:t>
            </a:r>
            <a:r>
              <a:rPr lang="zh-CN" altLang="zh-CN" sz="2000" dirty="0"/>
              <a:t>，</a:t>
            </a:r>
            <a:r>
              <a:rPr lang="en-US" altLang="zh-CN" sz="2000" dirty="0"/>
              <a:t>N</a:t>
            </a:r>
            <a:r>
              <a:rPr lang="zh-CN" altLang="zh-CN" sz="2000" dirty="0"/>
              <a:t>），那么就有</a:t>
            </a:r>
            <a:r>
              <a:rPr lang="en-US" altLang="zh-CN" sz="2000" dirty="0"/>
              <a:t>2</a:t>
            </a:r>
            <a:r>
              <a:rPr lang="en-US" altLang="zh-CN" sz="2000" baseline="30000" dirty="0"/>
              <a:t>n</a:t>
            </a:r>
            <a:r>
              <a:rPr lang="zh-CN" altLang="zh-CN" sz="2000" dirty="0"/>
              <a:t>种规则。</a:t>
            </a:r>
            <a:endParaRPr lang="zh-CN" altLang="zh-CN" sz="2000" dirty="0"/>
          </a:p>
          <a:p>
            <a:pPr lvl="1">
              <a:lnSpc>
                <a:spcPct val="130000"/>
              </a:lnSpc>
            </a:pPr>
            <a:r>
              <a:rPr lang="zh-CN" altLang="zh-CN" sz="2000" dirty="0"/>
              <a:t>列出所有的条件桩和动作桩。</a:t>
            </a:r>
            <a:endParaRPr lang="zh-CN" altLang="zh-CN" sz="2000" dirty="0"/>
          </a:p>
          <a:p>
            <a:pPr lvl="1">
              <a:lnSpc>
                <a:spcPct val="130000"/>
              </a:lnSpc>
            </a:pPr>
            <a:r>
              <a:rPr lang="zh-CN" altLang="zh-CN" sz="2000" dirty="0"/>
              <a:t>填入条件项。</a:t>
            </a:r>
            <a:endParaRPr lang="zh-CN" altLang="zh-CN" sz="2000" dirty="0"/>
          </a:p>
          <a:p>
            <a:pPr lvl="1">
              <a:lnSpc>
                <a:spcPct val="130000"/>
              </a:lnSpc>
            </a:pPr>
            <a:r>
              <a:rPr lang="zh-CN" altLang="zh-CN" sz="2000" dirty="0"/>
              <a:t>填入动作项。这样便可以得到初始的决策表。</a:t>
            </a:r>
            <a:endParaRPr lang="zh-CN" altLang="zh-CN" sz="2000" dirty="0"/>
          </a:p>
          <a:p>
            <a:pPr lvl="1">
              <a:lnSpc>
                <a:spcPct val="130000"/>
              </a:lnSpc>
            </a:pPr>
            <a:r>
              <a:rPr lang="zh-CN" altLang="zh-CN" sz="2000" dirty="0"/>
              <a:t>简化。合并相似规则（相同动作的）</a:t>
            </a:r>
            <a:r>
              <a:rPr lang="zh-CN" altLang="zh-CN" sz="2000" dirty="0" smtClean="0"/>
              <a:t>。</a:t>
            </a:r>
            <a:endParaRPr lang="en-US" altLang="zh-CN" sz="2000" dirty="0" smtClean="0"/>
          </a:p>
          <a:p>
            <a:pPr lvl="1">
              <a:lnSpc>
                <a:spcPct val="130000"/>
              </a:lnSpc>
            </a:pPr>
            <a:r>
              <a:rPr lang="zh-CN" altLang="zh-CN" sz="2000" dirty="0"/>
              <a:t>根据决策表设计测试用例。排除不可能的情况，然后，每一条规则可以设计一个测试用例。</a:t>
            </a:r>
            <a:endParaRPr lang="zh-CN" altLang="zh-CN" sz="2000" dirty="0"/>
          </a:p>
          <a:p>
            <a:pPr lvl="1"/>
            <a:endParaRPr lang="zh-CN" altLang="zh-CN" dirty="0"/>
          </a:p>
          <a:p>
            <a:endParaRPr lang="zh-CN" altLang="en-US" dirty="0"/>
          </a:p>
        </p:txBody>
      </p:sp>
      <p:sp>
        <p:nvSpPr>
          <p:cNvPr id="3" name="标题 2"/>
          <p:cNvSpPr>
            <a:spLocks noGrp="1"/>
          </p:cNvSpPr>
          <p:nvPr>
            <p:ph type="title"/>
          </p:nvPr>
        </p:nvSpPr>
        <p:spPr/>
        <p:txBody>
          <a:bodyPr/>
          <a:lstStyle/>
          <a:p>
            <a:r>
              <a:rPr lang="zh-CN" altLang="zh-CN" dirty="0"/>
              <a:t>二、建立</a:t>
            </a:r>
            <a:r>
              <a:rPr lang="zh-CN" altLang="zh-CN" dirty="0" smtClean="0"/>
              <a:t>决策表</a:t>
            </a:r>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custDataLst>
              <p:tags r:id="rId1"/>
            </p:custDataLst>
          </p:nvPr>
        </p:nvGraphicFramePr>
        <p:xfrm>
          <a:off x="467543" y="1196749"/>
          <a:ext cx="8208912" cy="4536506"/>
        </p:xfrm>
        <a:graphic>
          <a:graphicData uri="http://schemas.openxmlformats.org/drawingml/2006/table">
            <a:tbl>
              <a:tblPr>
                <a:tableStyleId>{616DA210-FB5B-4158-B5E0-FEB733F419BA}</a:tableStyleId>
              </a:tblPr>
              <a:tblGrid>
                <a:gridCol w="1707304"/>
                <a:gridCol w="1707304"/>
                <a:gridCol w="599288"/>
                <a:gridCol w="599288"/>
                <a:gridCol w="599288"/>
                <a:gridCol w="599288"/>
                <a:gridCol w="599288"/>
                <a:gridCol w="599288"/>
                <a:gridCol w="599288"/>
                <a:gridCol w="599288"/>
              </a:tblGrid>
              <a:tr h="1088761">
                <a:tc gridSpan="2">
                  <a:txBody>
                    <a:bodyPr/>
                    <a:lstStyle/>
                    <a:p>
                      <a:pPr algn="ctr">
                        <a:spcAft>
                          <a:spcPts val="0"/>
                        </a:spcAft>
                      </a:pPr>
                      <a:r>
                        <a:rPr lang="en-US" sz="1800" kern="0">
                          <a:effectLst/>
                        </a:rPr>
                        <a:t>        </a:t>
                      </a:r>
                      <a:r>
                        <a:rPr lang="zh-CN" sz="1800" kern="0">
                          <a:effectLst/>
                        </a:rPr>
                        <a:t>规则</a:t>
                      </a:r>
                      <a:r>
                        <a:rPr lang="en-US" sz="1800" kern="0">
                          <a:effectLst/>
                        </a:rPr>
                        <a:t>      </a:t>
                      </a:r>
                      <a:endParaRPr lang="zh-CN" sz="2400" kern="100">
                        <a:effectLst/>
                      </a:endParaRPr>
                    </a:p>
                    <a:p>
                      <a:pPr algn="just">
                        <a:spcAft>
                          <a:spcPts val="0"/>
                        </a:spcAft>
                      </a:pPr>
                      <a:r>
                        <a:rPr lang="zh-CN" sz="1800" kern="0">
                          <a:effectLst/>
                        </a:rPr>
                        <a:t>选项</a:t>
                      </a:r>
                      <a:r>
                        <a:rPr lang="en-US" sz="1800" kern="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cPr/>
                </a:tc>
                <a:tc>
                  <a:txBody>
                    <a:bodyPr/>
                    <a:lstStyle/>
                    <a:p>
                      <a:pPr algn="ctr">
                        <a:spcAft>
                          <a:spcPts val="0"/>
                        </a:spcAft>
                      </a:pPr>
                      <a:r>
                        <a:rPr lang="en-US" sz="1800" kern="0">
                          <a:effectLst/>
                        </a:rPr>
                        <a:t>1</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0">
                          <a:effectLst/>
                        </a:rPr>
                        <a:t>2</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0">
                          <a:effectLst/>
                        </a:rPr>
                        <a:t>3</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0">
                          <a:effectLst/>
                        </a:rPr>
                        <a:t>4</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0">
                          <a:effectLst/>
                        </a:rPr>
                        <a:t>5</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0">
                          <a:effectLst/>
                        </a:rPr>
                        <a:t>6</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0">
                          <a:effectLst/>
                        </a:rPr>
                        <a:t>7</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0">
                          <a:effectLst/>
                        </a:rPr>
                        <a:t>8</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492535">
                <a:tc rowSpan="3">
                  <a:txBody>
                    <a:bodyPr/>
                    <a:lstStyle/>
                    <a:p>
                      <a:pPr algn="ctr">
                        <a:spcAft>
                          <a:spcPts val="0"/>
                        </a:spcAft>
                      </a:pPr>
                      <a:r>
                        <a:rPr lang="zh-CN" sz="1800" kern="0">
                          <a:effectLst/>
                        </a:rPr>
                        <a:t>条件</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0">
                          <a:effectLst/>
                        </a:rPr>
                        <a:t>C1:</a:t>
                      </a:r>
                      <a:r>
                        <a:rPr lang="en-US" sz="2400" kern="100">
                          <a:effectLst/>
                        </a:rPr>
                        <a:t> </a:t>
                      </a:r>
                      <a:r>
                        <a:rPr lang="zh-CN" sz="1800" kern="0">
                          <a:effectLst/>
                        </a:rPr>
                        <a:t>疲倦吗？</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0">
                          <a:effectLst/>
                        </a:rPr>
                        <a:t>Y</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0">
                          <a:effectLst/>
                        </a:rPr>
                        <a:t>Y</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0">
                          <a:effectLst/>
                        </a:rPr>
                        <a:t>Y</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0">
                          <a:effectLst/>
                        </a:rPr>
                        <a:t>Y</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0">
                          <a:effectLst/>
                        </a:rPr>
                        <a:t>N</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0">
                          <a:effectLst/>
                        </a:rPr>
                        <a:t>N</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0">
                          <a:effectLst/>
                        </a:rPr>
                        <a:t>N</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0">
                          <a:effectLst/>
                        </a:rPr>
                        <a:t>N</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492535">
                <a:tc vMerge="1">
                  <a:tcPr/>
                </a:tc>
                <a:tc>
                  <a:txBody>
                    <a:bodyPr/>
                    <a:lstStyle/>
                    <a:p>
                      <a:pPr algn="ctr">
                        <a:spcAft>
                          <a:spcPts val="0"/>
                        </a:spcAft>
                      </a:pPr>
                      <a:r>
                        <a:rPr lang="en-US" sz="1800" kern="0">
                          <a:effectLst/>
                        </a:rPr>
                        <a:t>C2: </a:t>
                      </a:r>
                      <a:r>
                        <a:rPr lang="zh-CN" sz="1800" kern="0">
                          <a:effectLst/>
                        </a:rPr>
                        <a:t>感兴趣吗？</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0">
                          <a:effectLst/>
                        </a:rPr>
                        <a:t>Y</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0">
                          <a:effectLst/>
                        </a:rPr>
                        <a:t>Y</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0">
                          <a:effectLst/>
                        </a:rPr>
                        <a:t>N</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0">
                          <a:effectLst/>
                        </a:rPr>
                        <a:t>N</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0">
                          <a:effectLst/>
                        </a:rPr>
                        <a:t>Y</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0">
                          <a:effectLst/>
                        </a:rPr>
                        <a:t>Y</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0">
                          <a:effectLst/>
                        </a:rPr>
                        <a:t>N</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0">
                          <a:effectLst/>
                        </a:rPr>
                        <a:t>N</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492535">
                <a:tc vMerge="1">
                  <a:tcPr/>
                </a:tc>
                <a:tc>
                  <a:txBody>
                    <a:bodyPr/>
                    <a:lstStyle/>
                    <a:p>
                      <a:pPr algn="ctr">
                        <a:spcAft>
                          <a:spcPts val="0"/>
                        </a:spcAft>
                      </a:pPr>
                      <a:r>
                        <a:rPr lang="en-US" sz="1800" kern="0">
                          <a:effectLst/>
                        </a:rPr>
                        <a:t>C3: </a:t>
                      </a:r>
                      <a:r>
                        <a:rPr lang="zh-CN" sz="1800" kern="0">
                          <a:effectLst/>
                        </a:rPr>
                        <a:t>糊涂吗？</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0">
                          <a:effectLst/>
                        </a:rPr>
                        <a:t>Y</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0">
                          <a:effectLst/>
                        </a:rPr>
                        <a:t>N</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0">
                          <a:effectLst/>
                        </a:rPr>
                        <a:t>Y</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0">
                          <a:effectLst/>
                        </a:rPr>
                        <a:t>N</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0">
                          <a:effectLst/>
                        </a:rPr>
                        <a:t>Y</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0">
                          <a:effectLst/>
                        </a:rPr>
                        <a:t>N</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0">
                          <a:effectLst/>
                        </a:rPr>
                        <a:t>Y</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0">
                          <a:effectLst/>
                        </a:rPr>
                        <a:t>N</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492535">
                <a:tc rowSpan="4">
                  <a:txBody>
                    <a:bodyPr/>
                    <a:lstStyle/>
                    <a:p>
                      <a:pPr algn="ctr">
                        <a:spcAft>
                          <a:spcPts val="0"/>
                        </a:spcAft>
                      </a:pPr>
                      <a:r>
                        <a:rPr lang="zh-CN" sz="1800" kern="0">
                          <a:effectLst/>
                        </a:rPr>
                        <a:t>动作</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0">
                          <a:effectLst/>
                        </a:rPr>
                        <a:t>a1:</a:t>
                      </a:r>
                      <a:r>
                        <a:rPr lang="zh-CN" sz="1800" kern="0">
                          <a:effectLst/>
                        </a:rPr>
                        <a:t>重读</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800" kern="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800" kern="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800" kern="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800" kern="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800" kern="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800" kern="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800" kern="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800" kern="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492535">
                <a:tc vMerge="1">
                  <a:tcPr/>
                </a:tc>
                <a:tc>
                  <a:txBody>
                    <a:bodyPr/>
                    <a:lstStyle/>
                    <a:p>
                      <a:pPr algn="ctr">
                        <a:spcAft>
                          <a:spcPts val="0"/>
                        </a:spcAft>
                      </a:pPr>
                      <a:r>
                        <a:rPr lang="en-US" sz="1800" kern="0">
                          <a:effectLst/>
                        </a:rPr>
                        <a:t>a2:</a:t>
                      </a:r>
                      <a:r>
                        <a:rPr lang="zh-CN" sz="1800" kern="0">
                          <a:effectLst/>
                        </a:rPr>
                        <a:t>继续</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800" kern="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800" kern="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800" kern="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800" kern="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800" kern="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800" kern="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800" kern="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492535">
                <a:tc vMerge="1">
                  <a:tcPr/>
                </a:tc>
                <a:tc>
                  <a:txBody>
                    <a:bodyPr/>
                    <a:lstStyle/>
                    <a:p>
                      <a:pPr algn="ctr">
                        <a:spcAft>
                          <a:spcPts val="0"/>
                        </a:spcAft>
                      </a:pPr>
                      <a:r>
                        <a:rPr lang="en-US" sz="1800" kern="0">
                          <a:effectLst/>
                        </a:rPr>
                        <a:t>a3:</a:t>
                      </a:r>
                      <a:r>
                        <a:rPr lang="zh-CN" sz="1800" kern="0">
                          <a:effectLst/>
                        </a:rPr>
                        <a:t>跳到下一章</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800" kern="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800" kern="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800" kern="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800" kern="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800" kern="0">
                          <a:effectLst/>
                        </a:rPr>
                        <a:t>√</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800" kern="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492535">
                <a:tc vMerge="1">
                  <a:tcPr/>
                </a:tc>
                <a:tc>
                  <a:txBody>
                    <a:bodyPr/>
                    <a:lstStyle/>
                    <a:p>
                      <a:pPr algn="ctr">
                        <a:spcAft>
                          <a:spcPts val="0"/>
                        </a:spcAft>
                      </a:pPr>
                      <a:r>
                        <a:rPr lang="en-US" sz="1800" kern="0">
                          <a:effectLst/>
                        </a:rPr>
                        <a:t>a4:</a:t>
                      </a:r>
                      <a:r>
                        <a:rPr lang="zh-CN" sz="1800" kern="0">
                          <a:effectLst/>
                        </a:rPr>
                        <a:t>休息</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800" kern="0">
                          <a:effectLst/>
                        </a:rPr>
                        <a:t>√</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800" kern="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800" kern="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800" kern="0">
                          <a:effectLst/>
                        </a:rPr>
                        <a:t>√</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800" kern="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800" kern="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800" kern="0">
                          <a:effectLst/>
                        </a:rPr>
                        <a:t>　</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800" kern="0" dirty="0">
                          <a:effectLst/>
                        </a:rPr>
                        <a:t>　</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bl>
          </a:graphicData>
        </a:graphic>
      </p:graphicFrame>
      <p:sp>
        <p:nvSpPr>
          <p:cNvPr id="3" name="标题 2"/>
          <p:cNvSpPr>
            <a:spLocks noGrp="1"/>
          </p:cNvSpPr>
          <p:nvPr>
            <p:ph type="title"/>
          </p:nvPr>
        </p:nvSpPr>
        <p:spPr/>
        <p:txBody>
          <a:bodyPr/>
          <a:lstStyle/>
          <a:p>
            <a:r>
              <a:rPr lang="zh-CN" altLang="zh-CN" sz="2800" dirty="0"/>
              <a:t>三、以经典的“阅读指南”为例，构建</a:t>
            </a:r>
            <a:r>
              <a:rPr lang="zh-CN" altLang="zh-CN" sz="2800" dirty="0" smtClean="0"/>
              <a:t>决策表</a:t>
            </a:r>
            <a:endParaRPr lang="zh-CN" altLang="en-US" sz="2800"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20000"/>
              </a:lnSpc>
            </a:pPr>
            <a:r>
              <a:rPr lang="zh-CN" altLang="zh-CN" sz="2000" dirty="0"/>
              <a:t>简化就是规则合并，如果有两条或多条规则具有相同的动作，并且其条件项之间存在着极为相似的关系，那么，这两条或多条相似的规则则可以合并为一条，以便简化决策表</a:t>
            </a:r>
            <a:r>
              <a:rPr lang="zh-CN" altLang="zh-CN" sz="2000" dirty="0" smtClean="0"/>
              <a:t>。</a:t>
            </a:r>
            <a:endParaRPr lang="en-US" altLang="zh-CN" sz="2000" dirty="0"/>
          </a:p>
          <a:p>
            <a:pPr>
              <a:lnSpc>
                <a:spcPct val="120000"/>
              </a:lnSpc>
            </a:pPr>
            <a:endParaRPr lang="en-US" altLang="zh-CN" sz="2000" dirty="0" smtClean="0"/>
          </a:p>
          <a:p>
            <a:pPr>
              <a:lnSpc>
                <a:spcPct val="120000"/>
              </a:lnSpc>
            </a:pPr>
            <a:endParaRPr lang="en-US" altLang="zh-CN" sz="2000" dirty="0"/>
          </a:p>
          <a:p>
            <a:pPr>
              <a:lnSpc>
                <a:spcPct val="120000"/>
              </a:lnSpc>
            </a:pPr>
            <a:endParaRPr lang="en-US" altLang="zh-CN" sz="2000" dirty="0" smtClean="0"/>
          </a:p>
          <a:p>
            <a:pPr>
              <a:lnSpc>
                <a:spcPct val="120000"/>
              </a:lnSpc>
            </a:pPr>
            <a:endParaRPr lang="en-US" altLang="zh-CN" sz="2000" dirty="0"/>
          </a:p>
          <a:p>
            <a:pPr>
              <a:lnSpc>
                <a:spcPct val="120000"/>
              </a:lnSpc>
            </a:pPr>
            <a:endParaRPr lang="en-US" altLang="zh-CN" sz="2000" dirty="0" smtClean="0"/>
          </a:p>
          <a:p>
            <a:pPr>
              <a:lnSpc>
                <a:spcPct val="120000"/>
              </a:lnSpc>
            </a:pPr>
            <a:endParaRPr lang="en-US" altLang="zh-CN" sz="2000" dirty="0"/>
          </a:p>
          <a:p>
            <a:pPr>
              <a:lnSpc>
                <a:spcPct val="120000"/>
              </a:lnSpc>
            </a:pPr>
            <a:endParaRPr lang="en-US" altLang="zh-CN" sz="2000" dirty="0" smtClean="0"/>
          </a:p>
          <a:p>
            <a:pPr>
              <a:lnSpc>
                <a:spcPct val="120000"/>
              </a:lnSpc>
            </a:pPr>
            <a:endParaRPr lang="en-US" altLang="zh-CN" sz="2000" dirty="0"/>
          </a:p>
          <a:p>
            <a:pPr>
              <a:lnSpc>
                <a:spcPct val="120000"/>
              </a:lnSpc>
            </a:pPr>
            <a:r>
              <a:rPr lang="zh-CN" altLang="zh-CN" sz="2000" dirty="0" smtClean="0"/>
              <a:t>符号</a:t>
            </a:r>
            <a:r>
              <a:rPr lang="zh-CN" altLang="zh-CN" sz="2000" dirty="0"/>
              <a:t>“</a:t>
            </a:r>
            <a:r>
              <a:rPr lang="en-US" altLang="zh-CN" sz="2000" dirty="0"/>
              <a:t>-</a:t>
            </a:r>
            <a:r>
              <a:rPr lang="zh-CN" altLang="zh-CN" sz="2000" dirty="0"/>
              <a:t>”表示，表示与取值无关，称为</a:t>
            </a:r>
            <a:r>
              <a:rPr lang="zh-CN" altLang="zh-CN" sz="2000" dirty="0" smtClean="0"/>
              <a:t>“无关条件”</a:t>
            </a:r>
            <a:r>
              <a:rPr lang="zh-CN" altLang="en-US" sz="2000" dirty="0" smtClean="0"/>
              <a:t>。</a:t>
            </a:r>
            <a:endParaRPr lang="en-US" altLang="zh-CN" sz="2000" dirty="0" smtClean="0"/>
          </a:p>
          <a:p>
            <a:endParaRPr lang="en-US" altLang="zh-CN" sz="2000" dirty="0" smtClean="0"/>
          </a:p>
        </p:txBody>
      </p:sp>
      <p:sp>
        <p:nvSpPr>
          <p:cNvPr id="3" name="标题 2"/>
          <p:cNvSpPr>
            <a:spLocks noGrp="1"/>
          </p:cNvSpPr>
          <p:nvPr>
            <p:ph type="title"/>
          </p:nvPr>
        </p:nvSpPr>
        <p:spPr/>
        <p:txBody>
          <a:bodyPr/>
          <a:lstStyle/>
          <a:p>
            <a:r>
              <a:rPr lang="zh-CN" altLang="zh-CN" dirty="0"/>
              <a:t>四、决策表的</a:t>
            </a:r>
            <a:r>
              <a:rPr lang="zh-CN" altLang="zh-CN" dirty="0" smtClean="0"/>
              <a:t>简化</a:t>
            </a:r>
            <a:endParaRPr lang="zh-CN" altLang="en-US" dirty="0"/>
          </a:p>
        </p:txBody>
      </p:sp>
      <p:sp>
        <p:nvSpPr>
          <p:cNvPr id="4" name="Rectangle 64"/>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pSp>
        <p:nvGrpSpPr>
          <p:cNvPr id="5" name="Group 1"/>
          <p:cNvGrpSpPr>
            <a:grpSpLocks noChangeAspect="1"/>
          </p:cNvGrpSpPr>
          <p:nvPr/>
        </p:nvGrpSpPr>
        <p:grpSpPr bwMode="auto">
          <a:xfrm>
            <a:off x="990156" y="2504068"/>
            <a:ext cx="7468461" cy="3474810"/>
            <a:chOff x="2385" y="1191"/>
            <a:chExt cx="7845" cy="3650"/>
          </a:xfrm>
        </p:grpSpPr>
        <p:sp>
          <p:nvSpPr>
            <p:cNvPr id="6" name="AutoShape 63"/>
            <p:cNvSpPr>
              <a:spLocks noChangeAspect="1" noChangeArrowheads="1" noTextEdit="1"/>
            </p:cNvSpPr>
            <p:nvPr/>
          </p:nvSpPr>
          <p:spPr bwMode="auto">
            <a:xfrm>
              <a:off x="2385" y="1191"/>
              <a:ext cx="7845" cy="365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3600"/>
            </a:p>
          </p:txBody>
        </p:sp>
        <p:sp>
          <p:nvSpPr>
            <p:cNvPr id="7" name="Oval 62"/>
            <p:cNvSpPr>
              <a:spLocks noChangeArrowheads="1"/>
            </p:cNvSpPr>
            <p:nvPr/>
          </p:nvSpPr>
          <p:spPr bwMode="auto">
            <a:xfrm>
              <a:off x="9150" y="2696"/>
              <a:ext cx="825" cy="741"/>
            </a:xfrm>
            <a:prstGeom prst="ellipse">
              <a:avLst/>
            </a:prstGeom>
            <a:solidFill>
              <a:srgbClr val="FFFFFF"/>
            </a:solidFill>
            <a:ln w="12700">
              <a:solidFill>
                <a:srgbClr val="000000"/>
              </a:solidFill>
              <a:prstDash val="dash"/>
              <a:round/>
            </a:ln>
          </p:spPr>
          <p:txBody>
            <a:bodyPr vert="horz" wrap="square" lIns="91440" tIns="45720" rIns="91440" bIns="45720" numCol="1" anchor="t" anchorCtr="0" compatLnSpc="1"/>
            <a:lstStyle/>
            <a:p>
              <a:endParaRPr lang="zh-CN" altLang="en-US" sz="3600"/>
            </a:p>
          </p:txBody>
        </p:sp>
        <p:sp>
          <p:nvSpPr>
            <p:cNvPr id="8" name="Oval 61"/>
            <p:cNvSpPr>
              <a:spLocks noChangeArrowheads="1"/>
            </p:cNvSpPr>
            <p:nvPr/>
          </p:nvSpPr>
          <p:spPr bwMode="auto">
            <a:xfrm>
              <a:off x="7185" y="2727"/>
              <a:ext cx="1485" cy="741"/>
            </a:xfrm>
            <a:prstGeom prst="ellipse">
              <a:avLst/>
            </a:prstGeom>
            <a:solidFill>
              <a:srgbClr val="FFFFFF"/>
            </a:solidFill>
            <a:ln w="12700">
              <a:solidFill>
                <a:srgbClr val="000000"/>
              </a:solidFill>
              <a:prstDash val="dash"/>
              <a:round/>
            </a:ln>
          </p:spPr>
          <p:txBody>
            <a:bodyPr vert="horz" wrap="square" lIns="91440" tIns="45720" rIns="91440" bIns="45720" numCol="1" anchor="t" anchorCtr="0" compatLnSpc="1"/>
            <a:lstStyle/>
            <a:p>
              <a:endParaRPr lang="zh-CN" altLang="en-US" sz="3600"/>
            </a:p>
          </p:txBody>
        </p:sp>
        <p:sp>
          <p:nvSpPr>
            <p:cNvPr id="9" name="Oval 60"/>
            <p:cNvSpPr>
              <a:spLocks noChangeArrowheads="1"/>
            </p:cNvSpPr>
            <p:nvPr/>
          </p:nvSpPr>
          <p:spPr bwMode="auto">
            <a:xfrm>
              <a:off x="4875" y="2729"/>
              <a:ext cx="825" cy="741"/>
            </a:xfrm>
            <a:prstGeom prst="ellipse">
              <a:avLst/>
            </a:prstGeom>
            <a:solidFill>
              <a:srgbClr val="FFFFFF"/>
            </a:solidFill>
            <a:ln w="12700">
              <a:solidFill>
                <a:srgbClr val="000000"/>
              </a:solidFill>
              <a:prstDash val="dash"/>
              <a:round/>
            </a:ln>
          </p:spPr>
          <p:txBody>
            <a:bodyPr vert="horz" wrap="square" lIns="91440" tIns="45720" rIns="91440" bIns="45720" numCol="1" anchor="t" anchorCtr="0" compatLnSpc="1"/>
            <a:lstStyle/>
            <a:p>
              <a:endParaRPr lang="zh-CN" altLang="en-US" sz="3600"/>
            </a:p>
          </p:txBody>
        </p:sp>
        <p:sp>
          <p:nvSpPr>
            <p:cNvPr id="10" name="Oval 59"/>
            <p:cNvSpPr>
              <a:spLocks noChangeArrowheads="1"/>
            </p:cNvSpPr>
            <p:nvPr/>
          </p:nvSpPr>
          <p:spPr bwMode="auto">
            <a:xfrm>
              <a:off x="2910" y="2760"/>
              <a:ext cx="1485" cy="741"/>
            </a:xfrm>
            <a:prstGeom prst="ellipse">
              <a:avLst/>
            </a:prstGeom>
            <a:solidFill>
              <a:srgbClr val="FFFFFF"/>
            </a:solidFill>
            <a:ln w="12700">
              <a:solidFill>
                <a:srgbClr val="000000"/>
              </a:solidFill>
              <a:prstDash val="dash"/>
              <a:round/>
            </a:ln>
          </p:spPr>
          <p:txBody>
            <a:bodyPr vert="horz" wrap="square" lIns="91440" tIns="45720" rIns="91440" bIns="45720" numCol="1" anchor="t" anchorCtr="0" compatLnSpc="1"/>
            <a:lstStyle/>
            <a:p>
              <a:endParaRPr lang="zh-CN" altLang="en-US" sz="3600"/>
            </a:p>
          </p:txBody>
        </p:sp>
        <p:sp>
          <p:nvSpPr>
            <p:cNvPr id="11" name="Rectangle 58"/>
            <p:cNvSpPr>
              <a:spLocks noChangeArrowheads="1"/>
            </p:cNvSpPr>
            <p:nvPr/>
          </p:nvSpPr>
          <p:spPr bwMode="auto">
            <a:xfrm>
              <a:off x="3195" y="2134"/>
              <a:ext cx="960" cy="1336"/>
            </a:xfrm>
            <a:prstGeom prst="rect">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3600"/>
            </a:p>
          </p:txBody>
        </p:sp>
        <p:sp>
          <p:nvSpPr>
            <p:cNvPr id="12" name="AutoShape 57"/>
            <p:cNvSpPr>
              <a:spLocks noChangeShapeType="1"/>
            </p:cNvSpPr>
            <p:nvPr/>
          </p:nvSpPr>
          <p:spPr bwMode="auto">
            <a:xfrm>
              <a:off x="3180" y="2802"/>
              <a:ext cx="990" cy="1"/>
            </a:xfrm>
            <a:prstGeom prst="straightConnector1">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3600"/>
            </a:p>
          </p:txBody>
        </p:sp>
        <p:sp>
          <p:nvSpPr>
            <p:cNvPr id="13" name="Rectangle 56"/>
            <p:cNvSpPr>
              <a:spLocks noChangeArrowheads="1"/>
            </p:cNvSpPr>
            <p:nvPr/>
          </p:nvSpPr>
          <p:spPr bwMode="auto">
            <a:xfrm>
              <a:off x="3195" y="3485"/>
              <a:ext cx="960" cy="976"/>
            </a:xfrm>
            <a:prstGeom prst="rect">
              <a:avLst/>
            </a:prstGeom>
            <a:solidFill>
              <a:srgbClr val="FFFFFF"/>
            </a:solidFill>
            <a:ln w="19050">
              <a:solidFill>
                <a:srgbClr val="000000"/>
              </a:solidFill>
              <a:miter lim="800000"/>
            </a:ln>
          </p:spPr>
          <p:txBody>
            <a:bodyPr vert="horz" wrap="square" lIns="91440" tIns="45720" rIns="91440" bIns="45720" numCol="1" anchor="t" anchorCtr="0" compatLnSpc="1"/>
            <a:lstStyle/>
            <a:p>
              <a:endParaRPr lang="zh-CN" altLang="en-US" sz="3600"/>
            </a:p>
          </p:txBody>
        </p:sp>
        <p:sp>
          <p:nvSpPr>
            <p:cNvPr id="14" name="AutoShape 55"/>
            <p:cNvSpPr>
              <a:spLocks noChangeShapeType="1"/>
            </p:cNvSpPr>
            <p:nvPr/>
          </p:nvSpPr>
          <p:spPr bwMode="auto">
            <a:xfrm>
              <a:off x="3675" y="2119"/>
              <a:ext cx="1" cy="2357"/>
            </a:xfrm>
            <a:prstGeom prst="straightConnector1">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3600"/>
            </a:p>
          </p:txBody>
        </p:sp>
        <p:sp>
          <p:nvSpPr>
            <p:cNvPr id="15" name="Text Box 54"/>
            <p:cNvSpPr txBox="1">
              <a:spLocks noChangeArrowheads="1"/>
            </p:cNvSpPr>
            <p:nvPr/>
          </p:nvSpPr>
          <p:spPr bwMode="auto">
            <a:xfrm>
              <a:off x="3706" y="3501"/>
              <a:ext cx="375" cy="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a:t>
              </a:r>
              <a:endParaRPr kumimoji="0" lang="zh-CN" altLang="zh-CN" sz="3600" b="0" i="0" u="none" strike="noStrike" cap="none" normalizeH="0" baseline="0" smtClean="0">
                <a:ln>
                  <a:noFill/>
                </a:ln>
                <a:solidFill>
                  <a:schemeClr val="tx1"/>
                </a:solidFill>
                <a:effectLst/>
                <a:latin typeface="Arial" panose="020B0604020202020204" pitchFamily="34" charset="0"/>
              </a:endParaRPr>
            </a:p>
          </p:txBody>
        </p:sp>
        <p:sp>
          <p:nvSpPr>
            <p:cNvPr id="16" name="Text Box 53"/>
            <p:cNvSpPr txBox="1">
              <a:spLocks noChangeArrowheads="1"/>
            </p:cNvSpPr>
            <p:nvPr/>
          </p:nvSpPr>
          <p:spPr bwMode="auto">
            <a:xfrm>
              <a:off x="3225" y="2871"/>
              <a:ext cx="405"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Y</a:t>
              </a:r>
              <a:endParaRPr kumimoji="0" lang="en-US" altLang="zh-CN" sz="3600" b="0" i="0" u="none" strike="noStrike" cap="none" normalizeH="0" baseline="0" smtClean="0">
                <a:ln>
                  <a:noFill/>
                </a:ln>
                <a:solidFill>
                  <a:schemeClr val="tx1"/>
                </a:solidFill>
                <a:effectLst/>
                <a:latin typeface="Arial" panose="020B0604020202020204" pitchFamily="34" charset="0"/>
              </a:endParaRPr>
            </a:p>
          </p:txBody>
        </p:sp>
        <p:sp>
          <p:nvSpPr>
            <p:cNvPr id="17" name="Text Box 52"/>
            <p:cNvSpPr txBox="1">
              <a:spLocks noChangeArrowheads="1"/>
            </p:cNvSpPr>
            <p:nvPr/>
          </p:nvSpPr>
          <p:spPr bwMode="auto">
            <a:xfrm>
              <a:off x="3225" y="2219"/>
              <a:ext cx="420" cy="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N</a:t>
              </a:r>
              <a:endParaRPr kumimoji="0" lang="en-US" altLang="zh-CN" sz="3600" b="0" i="0" u="none" strike="noStrike" cap="none" normalizeH="0" baseline="0" smtClean="0">
                <a:ln>
                  <a:noFill/>
                </a:ln>
                <a:solidFill>
                  <a:schemeClr val="tx1"/>
                </a:solidFill>
                <a:effectLst/>
                <a:latin typeface="Arial" panose="020B0604020202020204" pitchFamily="34" charset="0"/>
              </a:endParaRPr>
            </a:p>
          </p:txBody>
        </p:sp>
        <p:sp>
          <p:nvSpPr>
            <p:cNvPr id="18" name="Text Box 51"/>
            <p:cNvSpPr txBox="1">
              <a:spLocks noChangeArrowheads="1"/>
            </p:cNvSpPr>
            <p:nvPr/>
          </p:nvSpPr>
          <p:spPr bwMode="auto">
            <a:xfrm>
              <a:off x="3706" y="2219"/>
              <a:ext cx="420" cy="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N</a:t>
              </a:r>
              <a:endParaRPr kumimoji="0" lang="en-US" altLang="zh-CN" sz="3600" b="0" i="0" u="none" strike="noStrike" cap="none" normalizeH="0" baseline="0" smtClean="0">
                <a:ln>
                  <a:noFill/>
                </a:ln>
                <a:solidFill>
                  <a:schemeClr val="tx1"/>
                </a:solidFill>
                <a:effectLst/>
                <a:latin typeface="Arial" panose="020B0604020202020204" pitchFamily="34" charset="0"/>
              </a:endParaRPr>
            </a:p>
          </p:txBody>
        </p:sp>
        <p:sp>
          <p:nvSpPr>
            <p:cNvPr id="19" name="Text Box 50"/>
            <p:cNvSpPr txBox="1">
              <a:spLocks noChangeArrowheads="1"/>
            </p:cNvSpPr>
            <p:nvPr/>
          </p:nvSpPr>
          <p:spPr bwMode="auto">
            <a:xfrm>
              <a:off x="3706" y="2855"/>
              <a:ext cx="420" cy="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N</a:t>
              </a:r>
              <a:endParaRPr kumimoji="0" lang="en-US" altLang="zh-CN" sz="3600" b="0" i="0" u="none" strike="noStrike" cap="none" normalizeH="0" baseline="0" smtClean="0">
                <a:ln>
                  <a:noFill/>
                </a:ln>
                <a:solidFill>
                  <a:schemeClr val="tx1"/>
                </a:solidFill>
                <a:effectLst/>
                <a:latin typeface="Arial" panose="020B0604020202020204" pitchFamily="34" charset="0"/>
              </a:endParaRPr>
            </a:p>
          </p:txBody>
        </p:sp>
        <p:sp>
          <p:nvSpPr>
            <p:cNvPr id="20" name="Text Box 49"/>
            <p:cNvSpPr txBox="1">
              <a:spLocks noChangeArrowheads="1"/>
            </p:cNvSpPr>
            <p:nvPr/>
          </p:nvSpPr>
          <p:spPr bwMode="auto">
            <a:xfrm>
              <a:off x="3210" y="3501"/>
              <a:ext cx="405" cy="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a:t>
              </a:r>
              <a:endParaRPr kumimoji="0" lang="zh-CN" altLang="zh-CN" sz="3600" b="0" i="0" u="none" strike="noStrike" cap="none" normalizeH="0" baseline="0" smtClean="0">
                <a:ln>
                  <a:noFill/>
                </a:ln>
                <a:solidFill>
                  <a:schemeClr val="tx1"/>
                </a:solidFill>
                <a:effectLst/>
                <a:latin typeface="Arial" panose="020B0604020202020204" pitchFamily="34" charset="0"/>
              </a:endParaRPr>
            </a:p>
          </p:txBody>
        </p:sp>
        <p:sp>
          <p:nvSpPr>
            <p:cNvPr id="21" name="AutoShape 48"/>
            <p:cNvSpPr>
              <a:spLocks noChangeShapeType="1"/>
            </p:cNvSpPr>
            <p:nvPr/>
          </p:nvSpPr>
          <p:spPr bwMode="auto">
            <a:xfrm>
              <a:off x="3180" y="3973"/>
              <a:ext cx="990" cy="1"/>
            </a:xfrm>
            <a:prstGeom prst="straightConnector1">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3600"/>
            </a:p>
          </p:txBody>
        </p:sp>
        <p:sp>
          <p:nvSpPr>
            <p:cNvPr id="22" name="Rectangle 47"/>
            <p:cNvSpPr>
              <a:spLocks noChangeArrowheads="1"/>
            </p:cNvSpPr>
            <p:nvPr/>
          </p:nvSpPr>
          <p:spPr bwMode="auto">
            <a:xfrm>
              <a:off x="5025" y="2119"/>
              <a:ext cx="540" cy="1336"/>
            </a:xfrm>
            <a:prstGeom prst="rect">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3600"/>
            </a:p>
          </p:txBody>
        </p:sp>
        <p:sp>
          <p:nvSpPr>
            <p:cNvPr id="23" name="Rectangle 46"/>
            <p:cNvSpPr>
              <a:spLocks noChangeArrowheads="1"/>
            </p:cNvSpPr>
            <p:nvPr/>
          </p:nvSpPr>
          <p:spPr bwMode="auto">
            <a:xfrm>
              <a:off x="5025" y="3470"/>
              <a:ext cx="540" cy="976"/>
            </a:xfrm>
            <a:prstGeom prst="rect">
              <a:avLst/>
            </a:prstGeom>
            <a:solidFill>
              <a:srgbClr val="FFFFFF"/>
            </a:solidFill>
            <a:ln w="19050">
              <a:solidFill>
                <a:srgbClr val="000000"/>
              </a:solidFill>
              <a:miter lim="800000"/>
            </a:ln>
          </p:spPr>
          <p:txBody>
            <a:bodyPr vert="horz" wrap="square" lIns="91440" tIns="45720" rIns="91440" bIns="45720" numCol="1" anchor="t" anchorCtr="0" compatLnSpc="1"/>
            <a:lstStyle/>
            <a:p>
              <a:endParaRPr lang="zh-CN" altLang="en-US" sz="3600"/>
            </a:p>
          </p:txBody>
        </p:sp>
        <p:sp>
          <p:nvSpPr>
            <p:cNvPr id="24" name="Text Box 45"/>
            <p:cNvSpPr txBox="1">
              <a:spLocks noChangeArrowheads="1"/>
            </p:cNvSpPr>
            <p:nvPr/>
          </p:nvSpPr>
          <p:spPr bwMode="auto">
            <a:xfrm>
              <a:off x="5055" y="2856"/>
              <a:ext cx="405"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a:t>
              </a:r>
              <a:endParaRPr kumimoji="0" lang="en-US" altLang="zh-CN" sz="3600" b="0" i="0" u="none" strike="noStrike" cap="none" normalizeH="0" baseline="0" smtClean="0">
                <a:ln>
                  <a:noFill/>
                </a:ln>
                <a:solidFill>
                  <a:schemeClr val="tx1"/>
                </a:solidFill>
                <a:effectLst/>
                <a:latin typeface="Arial" panose="020B0604020202020204" pitchFamily="34" charset="0"/>
              </a:endParaRPr>
            </a:p>
          </p:txBody>
        </p:sp>
        <p:sp>
          <p:nvSpPr>
            <p:cNvPr id="25" name="Text Box 44"/>
            <p:cNvSpPr txBox="1">
              <a:spLocks noChangeArrowheads="1"/>
            </p:cNvSpPr>
            <p:nvPr/>
          </p:nvSpPr>
          <p:spPr bwMode="auto">
            <a:xfrm>
              <a:off x="5055" y="2204"/>
              <a:ext cx="420" cy="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N</a:t>
              </a:r>
              <a:endParaRPr kumimoji="0" lang="en-US" altLang="zh-CN" sz="3600" b="0" i="0" u="none" strike="noStrike" cap="none" normalizeH="0" baseline="0" smtClean="0">
                <a:ln>
                  <a:noFill/>
                </a:ln>
                <a:solidFill>
                  <a:schemeClr val="tx1"/>
                </a:solidFill>
                <a:effectLst/>
                <a:latin typeface="Arial" panose="020B0604020202020204" pitchFamily="34" charset="0"/>
              </a:endParaRPr>
            </a:p>
          </p:txBody>
        </p:sp>
        <p:sp>
          <p:nvSpPr>
            <p:cNvPr id="26" name="Text Box 43"/>
            <p:cNvSpPr txBox="1">
              <a:spLocks noChangeArrowheads="1"/>
            </p:cNvSpPr>
            <p:nvPr/>
          </p:nvSpPr>
          <p:spPr bwMode="auto">
            <a:xfrm>
              <a:off x="5040" y="3486"/>
              <a:ext cx="405" cy="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a:t>
              </a:r>
              <a:endParaRPr kumimoji="0" lang="zh-CN" altLang="zh-CN" sz="3600" b="0" i="0" u="none" strike="noStrike" cap="none" normalizeH="0" baseline="0" smtClean="0">
                <a:ln>
                  <a:noFill/>
                </a:ln>
                <a:solidFill>
                  <a:schemeClr val="tx1"/>
                </a:solidFill>
                <a:effectLst/>
                <a:latin typeface="Arial" panose="020B0604020202020204" pitchFamily="34" charset="0"/>
              </a:endParaRPr>
            </a:p>
          </p:txBody>
        </p:sp>
        <p:sp>
          <p:nvSpPr>
            <p:cNvPr id="27" name="AutoShape 42"/>
            <p:cNvSpPr>
              <a:spLocks noChangeShapeType="1"/>
            </p:cNvSpPr>
            <p:nvPr/>
          </p:nvSpPr>
          <p:spPr bwMode="auto">
            <a:xfrm>
              <a:off x="5010" y="3957"/>
              <a:ext cx="570" cy="1"/>
            </a:xfrm>
            <a:prstGeom prst="straightConnector1">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3600"/>
            </a:p>
          </p:txBody>
        </p:sp>
        <p:sp>
          <p:nvSpPr>
            <p:cNvPr id="28" name="AutoShape 41"/>
            <p:cNvSpPr>
              <a:spLocks noChangeShapeType="1"/>
            </p:cNvSpPr>
            <p:nvPr/>
          </p:nvSpPr>
          <p:spPr bwMode="auto">
            <a:xfrm>
              <a:off x="5010" y="2787"/>
              <a:ext cx="570" cy="1"/>
            </a:xfrm>
            <a:prstGeom prst="straightConnector1">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3600"/>
            </a:p>
          </p:txBody>
        </p:sp>
        <p:sp>
          <p:nvSpPr>
            <p:cNvPr id="29" name="AutoShape 40"/>
            <p:cNvSpPr>
              <a:spLocks noChangeArrowheads="1"/>
            </p:cNvSpPr>
            <p:nvPr/>
          </p:nvSpPr>
          <p:spPr bwMode="auto">
            <a:xfrm>
              <a:off x="4335" y="3121"/>
              <a:ext cx="540" cy="349"/>
            </a:xfrm>
            <a:prstGeom prst="rightArrow">
              <a:avLst>
                <a:gd name="adj1" fmla="val 50000"/>
                <a:gd name="adj2" fmla="val 38682"/>
              </a:avLst>
            </a:prstGeom>
            <a:solidFill>
              <a:srgbClr val="FFFFFF"/>
            </a:solidFill>
            <a:ln w="9525">
              <a:solidFill>
                <a:srgbClr val="000000"/>
              </a:solidFill>
              <a:miter lim="800000"/>
            </a:ln>
          </p:spPr>
          <p:txBody>
            <a:bodyPr vert="horz" wrap="square" lIns="91440" tIns="45720" rIns="91440" bIns="45720" numCol="1" anchor="t" anchorCtr="0" compatLnSpc="1"/>
            <a:lstStyle/>
            <a:p>
              <a:endParaRPr lang="zh-CN" altLang="en-US" sz="3600"/>
            </a:p>
          </p:txBody>
        </p:sp>
        <p:sp>
          <p:nvSpPr>
            <p:cNvPr id="30" name="Text Box 39"/>
            <p:cNvSpPr txBox="1">
              <a:spLocks noChangeArrowheads="1"/>
            </p:cNvSpPr>
            <p:nvPr/>
          </p:nvSpPr>
          <p:spPr bwMode="auto">
            <a:xfrm>
              <a:off x="4245" y="2778"/>
              <a:ext cx="690" cy="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简化</a:t>
              </a:r>
              <a:endParaRPr kumimoji="0" lang="zh-CN" sz="3600" b="0" i="0" u="none" strike="noStrike" cap="none" normalizeH="0" baseline="0" smtClean="0">
                <a:ln>
                  <a:noFill/>
                </a:ln>
                <a:solidFill>
                  <a:schemeClr val="tx1"/>
                </a:solidFill>
                <a:effectLst/>
                <a:latin typeface="Arial" panose="020B0604020202020204" pitchFamily="34" charset="0"/>
              </a:endParaRPr>
            </a:p>
          </p:txBody>
        </p:sp>
        <p:sp>
          <p:nvSpPr>
            <p:cNvPr id="31" name="Text Box 38"/>
            <p:cNvSpPr txBox="1">
              <a:spLocks noChangeArrowheads="1"/>
            </p:cNvSpPr>
            <p:nvPr/>
          </p:nvSpPr>
          <p:spPr bwMode="auto">
            <a:xfrm>
              <a:off x="2700" y="2119"/>
              <a:ext cx="570" cy="1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40" tIns="45720" rIns="91440" bIns="45720" numCol="1" anchor="t"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条件项</a:t>
              </a:r>
              <a:endParaRPr kumimoji="0" lang="zh-CN" sz="3600" b="0" i="0" u="none" strike="noStrike" cap="none" normalizeH="0" baseline="0" smtClean="0">
                <a:ln>
                  <a:noFill/>
                </a:ln>
                <a:solidFill>
                  <a:schemeClr val="tx1"/>
                </a:solidFill>
                <a:effectLst/>
                <a:latin typeface="Arial" panose="020B0604020202020204" pitchFamily="34" charset="0"/>
              </a:endParaRPr>
            </a:p>
          </p:txBody>
        </p:sp>
        <p:sp>
          <p:nvSpPr>
            <p:cNvPr id="32" name="Text Box 37"/>
            <p:cNvSpPr txBox="1">
              <a:spLocks noChangeArrowheads="1"/>
            </p:cNvSpPr>
            <p:nvPr/>
          </p:nvSpPr>
          <p:spPr bwMode="auto">
            <a:xfrm>
              <a:off x="2700" y="3220"/>
              <a:ext cx="570" cy="1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40" tIns="45720" rIns="91440" bIns="45720" numCol="1" anchor="t"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动作项</a:t>
              </a:r>
              <a:endParaRPr kumimoji="0" lang="zh-CN" sz="3600" b="0" i="0" u="none" strike="noStrike" cap="none" normalizeH="0" baseline="0" smtClean="0">
                <a:ln>
                  <a:noFill/>
                </a:ln>
                <a:solidFill>
                  <a:schemeClr val="tx1"/>
                </a:solidFill>
                <a:effectLst/>
                <a:latin typeface="Arial" panose="020B0604020202020204" pitchFamily="34" charset="0"/>
              </a:endParaRPr>
            </a:p>
          </p:txBody>
        </p:sp>
        <p:sp>
          <p:nvSpPr>
            <p:cNvPr id="33" name="Text Box 36"/>
            <p:cNvSpPr txBox="1">
              <a:spLocks noChangeArrowheads="1"/>
            </p:cNvSpPr>
            <p:nvPr/>
          </p:nvSpPr>
          <p:spPr bwMode="auto">
            <a:xfrm>
              <a:off x="3150" y="1341"/>
              <a:ext cx="570" cy="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40" tIns="45720" rIns="91440" bIns="45720" numCol="1" anchor="t" anchorCtr="0" compatLnSpc="1"/>
            <a:lstStyle/>
            <a:p>
              <a:pPr marL="0" marR="0" lvl="0" indent="0" algn="r"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规则</a:t>
              </a:r>
              <a:endParaRPr kumimoji="0" lang="zh-CN" sz="3600" b="0" i="0" u="none" strike="noStrike" cap="none" normalizeH="0" baseline="0" smtClean="0">
                <a:ln>
                  <a:noFill/>
                </a:ln>
                <a:solidFill>
                  <a:schemeClr val="tx1"/>
                </a:solidFill>
                <a:effectLst/>
                <a:latin typeface="Arial" panose="020B0604020202020204" pitchFamily="34" charset="0"/>
              </a:endParaRPr>
            </a:p>
          </p:txBody>
        </p:sp>
        <p:sp>
          <p:nvSpPr>
            <p:cNvPr id="34" name="Text Box 35"/>
            <p:cNvSpPr txBox="1">
              <a:spLocks noChangeArrowheads="1"/>
            </p:cNvSpPr>
            <p:nvPr/>
          </p:nvSpPr>
          <p:spPr bwMode="auto">
            <a:xfrm>
              <a:off x="3210" y="1791"/>
              <a:ext cx="690" cy="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1</a:t>
              </a:r>
              <a:endParaRPr kumimoji="0" lang="en-US" altLang="zh-CN" sz="3600" b="0" i="0" u="none" strike="noStrike" cap="none" normalizeH="0" baseline="0" smtClean="0">
                <a:ln>
                  <a:noFill/>
                </a:ln>
                <a:solidFill>
                  <a:schemeClr val="tx1"/>
                </a:solidFill>
                <a:effectLst/>
                <a:latin typeface="Arial" panose="020B0604020202020204" pitchFamily="34" charset="0"/>
              </a:endParaRPr>
            </a:p>
          </p:txBody>
        </p:sp>
        <p:sp>
          <p:nvSpPr>
            <p:cNvPr id="35" name="Text Box 34"/>
            <p:cNvSpPr txBox="1">
              <a:spLocks noChangeArrowheads="1"/>
            </p:cNvSpPr>
            <p:nvPr/>
          </p:nvSpPr>
          <p:spPr bwMode="auto">
            <a:xfrm>
              <a:off x="3645" y="1341"/>
              <a:ext cx="570" cy="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40" tIns="45720" rIns="91440" bIns="45720" numCol="1" anchor="t" anchorCtr="0" compatLnSpc="1"/>
            <a:lstStyle/>
            <a:p>
              <a:pPr marL="0" marR="0" lvl="0" indent="0" algn="r"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规则</a:t>
              </a:r>
              <a:endParaRPr kumimoji="0" lang="zh-CN" sz="3600" b="0" i="0" u="none" strike="noStrike" cap="none" normalizeH="0" baseline="0" smtClean="0">
                <a:ln>
                  <a:noFill/>
                </a:ln>
                <a:solidFill>
                  <a:schemeClr val="tx1"/>
                </a:solidFill>
                <a:effectLst/>
                <a:latin typeface="Arial" panose="020B0604020202020204" pitchFamily="34" charset="0"/>
              </a:endParaRPr>
            </a:p>
          </p:txBody>
        </p:sp>
        <p:sp>
          <p:nvSpPr>
            <p:cNvPr id="36" name="Text Box 33"/>
            <p:cNvSpPr txBox="1">
              <a:spLocks noChangeArrowheads="1"/>
            </p:cNvSpPr>
            <p:nvPr/>
          </p:nvSpPr>
          <p:spPr bwMode="auto">
            <a:xfrm>
              <a:off x="3705" y="1791"/>
              <a:ext cx="690" cy="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2</a:t>
              </a:r>
              <a:endParaRPr kumimoji="0" lang="en-US" altLang="zh-CN" sz="3600" b="0" i="0" u="none" strike="noStrike" cap="none" normalizeH="0" baseline="0" smtClean="0">
                <a:ln>
                  <a:noFill/>
                </a:ln>
                <a:solidFill>
                  <a:schemeClr val="tx1"/>
                </a:solidFill>
                <a:effectLst/>
                <a:latin typeface="Arial" panose="020B0604020202020204" pitchFamily="34" charset="0"/>
              </a:endParaRPr>
            </a:p>
          </p:txBody>
        </p:sp>
        <p:sp>
          <p:nvSpPr>
            <p:cNvPr id="37" name="Text Box 32"/>
            <p:cNvSpPr txBox="1">
              <a:spLocks noChangeArrowheads="1"/>
            </p:cNvSpPr>
            <p:nvPr/>
          </p:nvSpPr>
          <p:spPr bwMode="auto">
            <a:xfrm>
              <a:off x="5010" y="1341"/>
              <a:ext cx="570" cy="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40" tIns="45720" rIns="91440" bIns="45720" numCol="1" anchor="t" anchorCtr="0" compatLnSpc="1"/>
            <a:lstStyle/>
            <a:p>
              <a:pPr marL="0" marR="0" lvl="0" indent="0" algn="r"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规则</a:t>
              </a:r>
              <a:endParaRPr kumimoji="0" lang="zh-CN" sz="3600" b="0" i="0" u="none" strike="noStrike" cap="none" normalizeH="0" baseline="0" smtClean="0">
                <a:ln>
                  <a:noFill/>
                </a:ln>
                <a:solidFill>
                  <a:schemeClr val="tx1"/>
                </a:solidFill>
                <a:effectLst/>
                <a:latin typeface="Arial" panose="020B0604020202020204" pitchFamily="34" charset="0"/>
              </a:endParaRPr>
            </a:p>
          </p:txBody>
        </p:sp>
        <p:sp>
          <p:nvSpPr>
            <p:cNvPr id="38" name="Text Box 31"/>
            <p:cNvSpPr txBox="1">
              <a:spLocks noChangeArrowheads="1"/>
            </p:cNvSpPr>
            <p:nvPr/>
          </p:nvSpPr>
          <p:spPr bwMode="auto">
            <a:xfrm>
              <a:off x="4935" y="1776"/>
              <a:ext cx="690" cy="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1</a:t>
              </a:r>
              <a:r>
                <a:rPr kumimoji="0" lang="zh-CN" altLang="en-US"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a:t>
              </a:r>
              <a:r>
                <a:rPr kumimoji="0" lang="en-US" altLang="zh-CN"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2</a:t>
              </a:r>
              <a:endParaRPr kumimoji="0" lang="en-US" altLang="zh-CN" sz="3600" b="0" i="0" u="none" strike="noStrike" cap="none" normalizeH="0" baseline="0" smtClean="0">
                <a:ln>
                  <a:noFill/>
                </a:ln>
                <a:solidFill>
                  <a:schemeClr val="tx1"/>
                </a:solidFill>
                <a:effectLst/>
                <a:latin typeface="Arial" panose="020B0604020202020204" pitchFamily="34" charset="0"/>
              </a:endParaRPr>
            </a:p>
          </p:txBody>
        </p:sp>
        <p:sp>
          <p:nvSpPr>
            <p:cNvPr id="39" name="Rectangle 30"/>
            <p:cNvSpPr>
              <a:spLocks noChangeArrowheads="1"/>
            </p:cNvSpPr>
            <p:nvPr/>
          </p:nvSpPr>
          <p:spPr bwMode="auto">
            <a:xfrm>
              <a:off x="7470" y="2116"/>
              <a:ext cx="960" cy="1336"/>
            </a:xfrm>
            <a:prstGeom prst="rect">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3600"/>
            </a:p>
          </p:txBody>
        </p:sp>
        <p:sp>
          <p:nvSpPr>
            <p:cNvPr id="40" name="AutoShape 29"/>
            <p:cNvSpPr>
              <a:spLocks noChangeShapeType="1"/>
            </p:cNvSpPr>
            <p:nvPr/>
          </p:nvSpPr>
          <p:spPr bwMode="auto">
            <a:xfrm>
              <a:off x="7455" y="2784"/>
              <a:ext cx="990" cy="1"/>
            </a:xfrm>
            <a:prstGeom prst="straightConnector1">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3600"/>
            </a:p>
          </p:txBody>
        </p:sp>
        <p:sp>
          <p:nvSpPr>
            <p:cNvPr id="41" name="Rectangle 28"/>
            <p:cNvSpPr>
              <a:spLocks noChangeArrowheads="1"/>
            </p:cNvSpPr>
            <p:nvPr/>
          </p:nvSpPr>
          <p:spPr bwMode="auto">
            <a:xfrm>
              <a:off x="7470" y="3467"/>
              <a:ext cx="960" cy="976"/>
            </a:xfrm>
            <a:prstGeom prst="rect">
              <a:avLst/>
            </a:prstGeom>
            <a:solidFill>
              <a:srgbClr val="FFFFFF"/>
            </a:solidFill>
            <a:ln w="19050">
              <a:solidFill>
                <a:srgbClr val="000000"/>
              </a:solidFill>
              <a:miter lim="800000"/>
            </a:ln>
          </p:spPr>
          <p:txBody>
            <a:bodyPr vert="horz" wrap="square" lIns="91440" tIns="45720" rIns="91440" bIns="45720" numCol="1" anchor="t" anchorCtr="0" compatLnSpc="1"/>
            <a:lstStyle/>
            <a:p>
              <a:endParaRPr lang="zh-CN" altLang="en-US" sz="3600"/>
            </a:p>
          </p:txBody>
        </p:sp>
        <p:sp>
          <p:nvSpPr>
            <p:cNvPr id="42" name="AutoShape 27"/>
            <p:cNvSpPr>
              <a:spLocks noChangeShapeType="1"/>
            </p:cNvSpPr>
            <p:nvPr/>
          </p:nvSpPr>
          <p:spPr bwMode="auto">
            <a:xfrm>
              <a:off x="7950" y="2101"/>
              <a:ext cx="1" cy="2357"/>
            </a:xfrm>
            <a:prstGeom prst="straightConnector1">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3600"/>
            </a:p>
          </p:txBody>
        </p:sp>
        <p:sp>
          <p:nvSpPr>
            <p:cNvPr id="43" name="Text Box 26"/>
            <p:cNvSpPr txBox="1">
              <a:spLocks noChangeArrowheads="1"/>
            </p:cNvSpPr>
            <p:nvPr/>
          </p:nvSpPr>
          <p:spPr bwMode="auto">
            <a:xfrm>
              <a:off x="7981" y="3483"/>
              <a:ext cx="375" cy="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a:t>
              </a:r>
              <a:endParaRPr kumimoji="0" lang="zh-CN" altLang="zh-CN" sz="3600" b="0" i="0" u="none" strike="noStrike" cap="none" normalizeH="0" baseline="0" smtClean="0">
                <a:ln>
                  <a:noFill/>
                </a:ln>
                <a:solidFill>
                  <a:schemeClr val="tx1"/>
                </a:solidFill>
                <a:effectLst/>
                <a:latin typeface="Arial" panose="020B0604020202020204" pitchFamily="34" charset="0"/>
              </a:endParaRPr>
            </a:p>
          </p:txBody>
        </p:sp>
        <p:sp>
          <p:nvSpPr>
            <p:cNvPr id="44" name="Text Box 25"/>
            <p:cNvSpPr txBox="1">
              <a:spLocks noChangeArrowheads="1"/>
            </p:cNvSpPr>
            <p:nvPr/>
          </p:nvSpPr>
          <p:spPr bwMode="auto">
            <a:xfrm>
              <a:off x="7500" y="2853"/>
              <a:ext cx="405"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Y</a:t>
              </a:r>
              <a:endParaRPr kumimoji="0" lang="en-US" altLang="zh-CN" sz="3600" b="0" i="0" u="none" strike="noStrike" cap="none" normalizeH="0" baseline="0" smtClean="0">
                <a:ln>
                  <a:noFill/>
                </a:ln>
                <a:solidFill>
                  <a:schemeClr val="tx1"/>
                </a:solidFill>
                <a:effectLst/>
                <a:latin typeface="Arial" panose="020B0604020202020204" pitchFamily="34" charset="0"/>
              </a:endParaRPr>
            </a:p>
          </p:txBody>
        </p:sp>
        <p:sp>
          <p:nvSpPr>
            <p:cNvPr id="45" name="Text Box 24"/>
            <p:cNvSpPr txBox="1">
              <a:spLocks noChangeArrowheads="1"/>
            </p:cNvSpPr>
            <p:nvPr/>
          </p:nvSpPr>
          <p:spPr bwMode="auto">
            <a:xfrm>
              <a:off x="7500" y="2201"/>
              <a:ext cx="420" cy="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Y</a:t>
              </a:r>
              <a:endParaRPr kumimoji="0" lang="en-US" altLang="zh-CN" sz="3600" b="0" i="0" u="none" strike="noStrike" cap="none" normalizeH="0" baseline="0" smtClean="0">
                <a:ln>
                  <a:noFill/>
                </a:ln>
                <a:solidFill>
                  <a:schemeClr val="tx1"/>
                </a:solidFill>
                <a:effectLst/>
                <a:latin typeface="Arial" panose="020B0604020202020204" pitchFamily="34" charset="0"/>
              </a:endParaRPr>
            </a:p>
          </p:txBody>
        </p:sp>
        <p:sp>
          <p:nvSpPr>
            <p:cNvPr id="46" name="Text Box 23"/>
            <p:cNvSpPr txBox="1">
              <a:spLocks noChangeArrowheads="1"/>
            </p:cNvSpPr>
            <p:nvPr/>
          </p:nvSpPr>
          <p:spPr bwMode="auto">
            <a:xfrm>
              <a:off x="7981" y="2201"/>
              <a:ext cx="420" cy="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Y</a:t>
              </a:r>
              <a:endParaRPr kumimoji="0" lang="en-US" altLang="zh-CN" sz="3600" b="0" i="0" u="none" strike="noStrike" cap="none" normalizeH="0" baseline="0" smtClean="0">
                <a:ln>
                  <a:noFill/>
                </a:ln>
                <a:solidFill>
                  <a:schemeClr val="tx1"/>
                </a:solidFill>
                <a:effectLst/>
                <a:latin typeface="Arial" panose="020B0604020202020204" pitchFamily="34" charset="0"/>
              </a:endParaRPr>
            </a:p>
          </p:txBody>
        </p:sp>
        <p:sp>
          <p:nvSpPr>
            <p:cNvPr id="47" name="Text Box 22"/>
            <p:cNvSpPr txBox="1">
              <a:spLocks noChangeArrowheads="1"/>
            </p:cNvSpPr>
            <p:nvPr/>
          </p:nvSpPr>
          <p:spPr bwMode="auto">
            <a:xfrm>
              <a:off x="7981" y="2837"/>
              <a:ext cx="420" cy="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a:t>
              </a:r>
              <a:endParaRPr kumimoji="0" lang="en-US" altLang="zh-CN" sz="3600" b="0" i="0" u="none" strike="noStrike" cap="none" normalizeH="0" baseline="0" smtClean="0">
                <a:ln>
                  <a:noFill/>
                </a:ln>
                <a:solidFill>
                  <a:schemeClr val="tx1"/>
                </a:solidFill>
                <a:effectLst/>
                <a:latin typeface="Arial" panose="020B0604020202020204" pitchFamily="34" charset="0"/>
              </a:endParaRPr>
            </a:p>
          </p:txBody>
        </p:sp>
        <p:sp>
          <p:nvSpPr>
            <p:cNvPr id="48" name="Text Box 21"/>
            <p:cNvSpPr txBox="1">
              <a:spLocks noChangeArrowheads="1"/>
            </p:cNvSpPr>
            <p:nvPr/>
          </p:nvSpPr>
          <p:spPr bwMode="auto">
            <a:xfrm>
              <a:off x="7485" y="3483"/>
              <a:ext cx="405" cy="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a:t>
              </a:r>
              <a:endParaRPr kumimoji="0" lang="zh-CN" altLang="zh-CN" sz="3600" b="0" i="0" u="none" strike="noStrike" cap="none" normalizeH="0" baseline="0" smtClean="0">
                <a:ln>
                  <a:noFill/>
                </a:ln>
                <a:solidFill>
                  <a:schemeClr val="tx1"/>
                </a:solidFill>
                <a:effectLst/>
                <a:latin typeface="Arial" panose="020B0604020202020204" pitchFamily="34" charset="0"/>
              </a:endParaRPr>
            </a:p>
          </p:txBody>
        </p:sp>
        <p:sp>
          <p:nvSpPr>
            <p:cNvPr id="49" name="AutoShape 20"/>
            <p:cNvSpPr>
              <a:spLocks noChangeShapeType="1"/>
            </p:cNvSpPr>
            <p:nvPr/>
          </p:nvSpPr>
          <p:spPr bwMode="auto">
            <a:xfrm>
              <a:off x="7455" y="3955"/>
              <a:ext cx="990" cy="1"/>
            </a:xfrm>
            <a:prstGeom prst="straightConnector1">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3600"/>
            </a:p>
          </p:txBody>
        </p:sp>
        <p:sp>
          <p:nvSpPr>
            <p:cNvPr id="50" name="Rectangle 19"/>
            <p:cNvSpPr>
              <a:spLocks noChangeArrowheads="1"/>
            </p:cNvSpPr>
            <p:nvPr/>
          </p:nvSpPr>
          <p:spPr bwMode="auto">
            <a:xfrm>
              <a:off x="9300" y="2101"/>
              <a:ext cx="540" cy="1336"/>
            </a:xfrm>
            <a:prstGeom prst="rect">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3600"/>
            </a:p>
          </p:txBody>
        </p:sp>
        <p:sp>
          <p:nvSpPr>
            <p:cNvPr id="51" name="Rectangle 18"/>
            <p:cNvSpPr>
              <a:spLocks noChangeArrowheads="1"/>
            </p:cNvSpPr>
            <p:nvPr/>
          </p:nvSpPr>
          <p:spPr bwMode="auto">
            <a:xfrm>
              <a:off x="9300" y="3452"/>
              <a:ext cx="540" cy="976"/>
            </a:xfrm>
            <a:prstGeom prst="rect">
              <a:avLst/>
            </a:prstGeom>
            <a:solidFill>
              <a:srgbClr val="FFFFFF"/>
            </a:solidFill>
            <a:ln w="19050">
              <a:solidFill>
                <a:srgbClr val="000000"/>
              </a:solidFill>
              <a:miter lim="800000"/>
            </a:ln>
          </p:spPr>
          <p:txBody>
            <a:bodyPr vert="horz" wrap="square" lIns="91440" tIns="45720" rIns="91440" bIns="45720" numCol="1" anchor="t" anchorCtr="0" compatLnSpc="1"/>
            <a:lstStyle/>
            <a:p>
              <a:endParaRPr lang="zh-CN" altLang="en-US" sz="3600"/>
            </a:p>
          </p:txBody>
        </p:sp>
        <p:sp>
          <p:nvSpPr>
            <p:cNvPr id="52" name="Text Box 17"/>
            <p:cNvSpPr txBox="1">
              <a:spLocks noChangeArrowheads="1"/>
            </p:cNvSpPr>
            <p:nvPr/>
          </p:nvSpPr>
          <p:spPr bwMode="auto">
            <a:xfrm>
              <a:off x="9330" y="2838"/>
              <a:ext cx="405"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a:t>
              </a:r>
              <a:endParaRPr kumimoji="0" lang="en-US" altLang="zh-CN" sz="3600" b="0" i="0" u="none" strike="noStrike" cap="none" normalizeH="0" baseline="0" smtClean="0">
                <a:ln>
                  <a:noFill/>
                </a:ln>
                <a:solidFill>
                  <a:schemeClr val="tx1"/>
                </a:solidFill>
                <a:effectLst/>
                <a:latin typeface="Arial" panose="020B0604020202020204" pitchFamily="34" charset="0"/>
              </a:endParaRPr>
            </a:p>
          </p:txBody>
        </p:sp>
        <p:sp>
          <p:nvSpPr>
            <p:cNvPr id="53" name="Text Box 16"/>
            <p:cNvSpPr txBox="1">
              <a:spLocks noChangeArrowheads="1"/>
            </p:cNvSpPr>
            <p:nvPr/>
          </p:nvSpPr>
          <p:spPr bwMode="auto">
            <a:xfrm>
              <a:off x="9330" y="2186"/>
              <a:ext cx="420" cy="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Y</a:t>
              </a:r>
              <a:endParaRPr kumimoji="0" lang="en-US" altLang="zh-CN" sz="3600" b="0" i="0" u="none" strike="noStrike" cap="none" normalizeH="0" baseline="0" smtClean="0">
                <a:ln>
                  <a:noFill/>
                </a:ln>
                <a:solidFill>
                  <a:schemeClr val="tx1"/>
                </a:solidFill>
                <a:effectLst/>
                <a:latin typeface="Arial" panose="020B0604020202020204" pitchFamily="34" charset="0"/>
              </a:endParaRPr>
            </a:p>
          </p:txBody>
        </p:sp>
        <p:sp>
          <p:nvSpPr>
            <p:cNvPr id="54" name="Text Box 15"/>
            <p:cNvSpPr txBox="1">
              <a:spLocks noChangeArrowheads="1"/>
            </p:cNvSpPr>
            <p:nvPr/>
          </p:nvSpPr>
          <p:spPr bwMode="auto">
            <a:xfrm>
              <a:off x="9315" y="3468"/>
              <a:ext cx="405" cy="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a:t>
              </a:r>
              <a:endParaRPr kumimoji="0" lang="zh-CN" altLang="zh-CN" sz="3600" b="0" i="0" u="none" strike="noStrike" cap="none" normalizeH="0" baseline="0" smtClean="0">
                <a:ln>
                  <a:noFill/>
                </a:ln>
                <a:solidFill>
                  <a:schemeClr val="tx1"/>
                </a:solidFill>
                <a:effectLst/>
                <a:latin typeface="Arial" panose="020B0604020202020204" pitchFamily="34" charset="0"/>
              </a:endParaRPr>
            </a:p>
          </p:txBody>
        </p:sp>
        <p:sp>
          <p:nvSpPr>
            <p:cNvPr id="55" name="AutoShape 14"/>
            <p:cNvSpPr>
              <a:spLocks noChangeShapeType="1"/>
            </p:cNvSpPr>
            <p:nvPr/>
          </p:nvSpPr>
          <p:spPr bwMode="auto">
            <a:xfrm>
              <a:off x="9285" y="3939"/>
              <a:ext cx="570" cy="1"/>
            </a:xfrm>
            <a:prstGeom prst="straightConnector1">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3600"/>
            </a:p>
          </p:txBody>
        </p:sp>
        <p:sp>
          <p:nvSpPr>
            <p:cNvPr id="56" name="AutoShape 13"/>
            <p:cNvSpPr>
              <a:spLocks noChangeShapeType="1"/>
            </p:cNvSpPr>
            <p:nvPr/>
          </p:nvSpPr>
          <p:spPr bwMode="auto">
            <a:xfrm>
              <a:off x="9285" y="2769"/>
              <a:ext cx="570" cy="1"/>
            </a:xfrm>
            <a:prstGeom prst="straightConnector1">
              <a:avLst/>
            </a:prstGeom>
            <a:noFill/>
            <a:ln w="9525">
              <a:solidFill>
                <a:srgbClr val="000000"/>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3600"/>
            </a:p>
          </p:txBody>
        </p:sp>
        <p:sp>
          <p:nvSpPr>
            <p:cNvPr id="57" name="AutoShape 12"/>
            <p:cNvSpPr>
              <a:spLocks noChangeArrowheads="1"/>
            </p:cNvSpPr>
            <p:nvPr/>
          </p:nvSpPr>
          <p:spPr bwMode="auto">
            <a:xfrm>
              <a:off x="8610" y="3103"/>
              <a:ext cx="540" cy="349"/>
            </a:xfrm>
            <a:prstGeom prst="rightArrow">
              <a:avLst>
                <a:gd name="adj1" fmla="val 50000"/>
                <a:gd name="adj2" fmla="val 38682"/>
              </a:avLst>
            </a:prstGeom>
            <a:solidFill>
              <a:srgbClr val="FFFFFF"/>
            </a:solidFill>
            <a:ln w="9525">
              <a:solidFill>
                <a:srgbClr val="000000"/>
              </a:solidFill>
              <a:miter lim="800000"/>
            </a:ln>
          </p:spPr>
          <p:txBody>
            <a:bodyPr vert="horz" wrap="square" lIns="91440" tIns="45720" rIns="91440" bIns="45720" numCol="1" anchor="t" anchorCtr="0" compatLnSpc="1"/>
            <a:lstStyle/>
            <a:p>
              <a:endParaRPr lang="zh-CN" altLang="en-US" sz="3600"/>
            </a:p>
          </p:txBody>
        </p:sp>
        <p:sp>
          <p:nvSpPr>
            <p:cNvPr id="58" name="Text Box 11"/>
            <p:cNvSpPr txBox="1">
              <a:spLocks noChangeArrowheads="1"/>
            </p:cNvSpPr>
            <p:nvPr/>
          </p:nvSpPr>
          <p:spPr bwMode="auto">
            <a:xfrm>
              <a:off x="8520" y="2760"/>
              <a:ext cx="690" cy="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简化</a:t>
              </a:r>
              <a:endParaRPr kumimoji="0" lang="zh-CN" sz="3600" b="0" i="0" u="none" strike="noStrike" cap="none" normalizeH="0" baseline="0" smtClean="0">
                <a:ln>
                  <a:noFill/>
                </a:ln>
                <a:solidFill>
                  <a:schemeClr val="tx1"/>
                </a:solidFill>
                <a:effectLst/>
                <a:latin typeface="Arial" panose="020B0604020202020204" pitchFamily="34" charset="0"/>
              </a:endParaRPr>
            </a:p>
          </p:txBody>
        </p:sp>
        <p:sp>
          <p:nvSpPr>
            <p:cNvPr id="59" name="Text Box 10"/>
            <p:cNvSpPr txBox="1">
              <a:spLocks noChangeArrowheads="1"/>
            </p:cNvSpPr>
            <p:nvPr/>
          </p:nvSpPr>
          <p:spPr bwMode="auto">
            <a:xfrm>
              <a:off x="6975" y="2101"/>
              <a:ext cx="570" cy="1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40" tIns="45720" rIns="91440" bIns="45720" numCol="1" anchor="t"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条件项</a:t>
              </a:r>
              <a:endParaRPr kumimoji="0" lang="zh-CN" sz="3600" b="0" i="0" u="none" strike="noStrike" cap="none" normalizeH="0" baseline="0" smtClean="0">
                <a:ln>
                  <a:noFill/>
                </a:ln>
                <a:solidFill>
                  <a:schemeClr val="tx1"/>
                </a:solidFill>
                <a:effectLst/>
                <a:latin typeface="Arial" panose="020B0604020202020204" pitchFamily="34" charset="0"/>
              </a:endParaRPr>
            </a:p>
          </p:txBody>
        </p:sp>
        <p:sp>
          <p:nvSpPr>
            <p:cNvPr id="60" name="Text Box 9"/>
            <p:cNvSpPr txBox="1">
              <a:spLocks noChangeArrowheads="1"/>
            </p:cNvSpPr>
            <p:nvPr/>
          </p:nvSpPr>
          <p:spPr bwMode="auto">
            <a:xfrm>
              <a:off x="6975" y="3202"/>
              <a:ext cx="570" cy="1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40" tIns="45720" rIns="91440" bIns="45720" numCol="1" anchor="t" anchorCtr="0" compatLnSpc="1"/>
            <a:lstStyle/>
            <a:p>
              <a:pPr marL="0" marR="0" lvl="0" indent="0" algn="ctr"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动作项</a:t>
              </a:r>
              <a:endParaRPr kumimoji="0" lang="zh-CN" sz="3600" b="0" i="0" u="none" strike="noStrike" cap="none" normalizeH="0" baseline="0" smtClean="0">
                <a:ln>
                  <a:noFill/>
                </a:ln>
                <a:solidFill>
                  <a:schemeClr val="tx1"/>
                </a:solidFill>
                <a:effectLst/>
                <a:latin typeface="Arial" panose="020B0604020202020204" pitchFamily="34" charset="0"/>
              </a:endParaRPr>
            </a:p>
          </p:txBody>
        </p:sp>
        <p:sp>
          <p:nvSpPr>
            <p:cNvPr id="61" name="Text Box 8"/>
            <p:cNvSpPr txBox="1">
              <a:spLocks noChangeArrowheads="1"/>
            </p:cNvSpPr>
            <p:nvPr/>
          </p:nvSpPr>
          <p:spPr bwMode="auto">
            <a:xfrm>
              <a:off x="7425" y="1323"/>
              <a:ext cx="570" cy="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40" tIns="45720" rIns="91440" bIns="45720" numCol="1" anchor="t" anchorCtr="0" compatLnSpc="1"/>
            <a:lstStyle/>
            <a:p>
              <a:pPr marL="0" marR="0" lvl="0" indent="0" algn="r"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规则</a:t>
              </a:r>
              <a:endParaRPr kumimoji="0" lang="zh-CN" sz="3600" b="0" i="0" u="none" strike="noStrike" cap="none" normalizeH="0" baseline="0" smtClean="0">
                <a:ln>
                  <a:noFill/>
                </a:ln>
                <a:solidFill>
                  <a:schemeClr val="tx1"/>
                </a:solidFill>
                <a:effectLst/>
                <a:latin typeface="Arial" panose="020B0604020202020204" pitchFamily="34" charset="0"/>
              </a:endParaRPr>
            </a:p>
          </p:txBody>
        </p:sp>
        <p:sp>
          <p:nvSpPr>
            <p:cNvPr id="62" name="Text Box 7"/>
            <p:cNvSpPr txBox="1">
              <a:spLocks noChangeArrowheads="1"/>
            </p:cNvSpPr>
            <p:nvPr/>
          </p:nvSpPr>
          <p:spPr bwMode="auto">
            <a:xfrm>
              <a:off x="7485" y="1773"/>
              <a:ext cx="690" cy="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1</a:t>
              </a:r>
              <a:endParaRPr kumimoji="0" lang="en-US" altLang="zh-CN" sz="3600" b="0" i="0" u="none" strike="noStrike" cap="none" normalizeH="0" baseline="0" smtClean="0">
                <a:ln>
                  <a:noFill/>
                </a:ln>
                <a:solidFill>
                  <a:schemeClr val="tx1"/>
                </a:solidFill>
                <a:effectLst/>
                <a:latin typeface="Arial" panose="020B0604020202020204" pitchFamily="34" charset="0"/>
              </a:endParaRPr>
            </a:p>
          </p:txBody>
        </p:sp>
        <p:sp>
          <p:nvSpPr>
            <p:cNvPr id="63" name="Text Box 6"/>
            <p:cNvSpPr txBox="1">
              <a:spLocks noChangeArrowheads="1"/>
            </p:cNvSpPr>
            <p:nvPr/>
          </p:nvSpPr>
          <p:spPr bwMode="auto">
            <a:xfrm>
              <a:off x="7920" y="1323"/>
              <a:ext cx="570" cy="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40" tIns="45720" rIns="91440" bIns="45720" numCol="1" anchor="t" anchorCtr="0" compatLnSpc="1"/>
            <a:lstStyle/>
            <a:p>
              <a:pPr marL="0" marR="0" lvl="0" indent="0" algn="r"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规则</a:t>
              </a:r>
              <a:endParaRPr kumimoji="0" lang="zh-CN" sz="3600" b="0" i="0" u="none" strike="noStrike" cap="none" normalizeH="0" baseline="0" smtClean="0">
                <a:ln>
                  <a:noFill/>
                </a:ln>
                <a:solidFill>
                  <a:schemeClr val="tx1"/>
                </a:solidFill>
                <a:effectLst/>
                <a:latin typeface="Arial" panose="020B0604020202020204" pitchFamily="34" charset="0"/>
              </a:endParaRPr>
            </a:p>
          </p:txBody>
        </p:sp>
        <p:sp>
          <p:nvSpPr>
            <p:cNvPr id="64" name="Text Box 5"/>
            <p:cNvSpPr txBox="1">
              <a:spLocks noChangeArrowheads="1"/>
            </p:cNvSpPr>
            <p:nvPr/>
          </p:nvSpPr>
          <p:spPr bwMode="auto">
            <a:xfrm>
              <a:off x="7980" y="1773"/>
              <a:ext cx="690" cy="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2</a:t>
              </a:r>
              <a:endParaRPr kumimoji="0" lang="en-US" altLang="zh-CN" sz="3600" b="0" i="0" u="none" strike="noStrike" cap="none" normalizeH="0" baseline="0" smtClean="0">
                <a:ln>
                  <a:noFill/>
                </a:ln>
                <a:solidFill>
                  <a:schemeClr val="tx1"/>
                </a:solidFill>
                <a:effectLst/>
                <a:latin typeface="Arial" panose="020B0604020202020204" pitchFamily="34" charset="0"/>
              </a:endParaRPr>
            </a:p>
          </p:txBody>
        </p:sp>
        <p:sp>
          <p:nvSpPr>
            <p:cNvPr id="65" name="Text Box 4"/>
            <p:cNvSpPr txBox="1">
              <a:spLocks noChangeArrowheads="1"/>
            </p:cNvSpPr>
            <p:nvPr/>
          </p:nvSpPr>
          <p:spPr bwMode="auto">
            <a:xfrm>
              <a:off x="9285" y="1323"/>
              <a:ext cx="570" cy="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40" tIns="45720" rIns="91440" bIns="45720" numCol="1" anchor="t" anchorCtr="0" compatLnSpc="1"/>
            <a:lstStyle/>
            <a:p>
              <a:pPr marL="0" marR="0" lvl="0" indent="0" algn="r"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规则</a:t>
              </a:r>
              <a:endParaRPr kumimoji="0" lang="zh-CN" sz="3600" b="0" i="0" u="none" strike="noStrike" cap="none" normalizeH="0" baseline="0" smtClean="0">
                <a:ln>
                  <a:noFill/>
                </a:ln>
                <a:solidFill>
                  <a:schemeClr val="tx1"/>
                </a:solidFill>
                <a:effectLst/>
                <a:latin typeface="Arial" panose="020B0604020202020204" pitchFamily="34" charset="0"/>
              </a:endParaRPr>
            </a:p>
          </p:txBody>
        </p:sp>
        <p:sp>
          <p:nvSpPr>
            <p:cNvPr id="66" name="Text Box 3"/>
            <p:cNvSpPr txBox="1">
              <a:spLocks noChangeArrowheads="1"/>
            </p:cNvSpPr>
            <p:nvPr/>
          </p:nvSpPr>
          <p:spPr bwMode="auto">
            <a:xfrm>
              <a:off x="9210" y="1758"/>
              <a:ext cx="690" cy="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1</a:t>
              </a:r>
              <a:r>
                <a:rPr kumimoji="0" lang="zh-CN" altLang="en-US"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a:t>
              </a:r>
              <a:r>
                <a:rPr kumimoji="0" lang="en-US" altLang="zh-CN"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2</a:t>
              </a:r>
              <a:endParaRPr kumimoji="0" lang="en-US" altLang="zh-CN" sz="3600" b="0" i="0" u="none" strike="noStrike" cap="none" normalizeH="0" baseline="0" smtClean="0">
                <a:ln>
                  <a:noFill/>
                </a:ln>
                <a:solidFill>
                  <a:schemeClr val="tx1"/>
                </a:solidFill>
                <a:effectLst/>
                <a:latin typeface="Arial" panose="020B0604020202020204" pitchFamily="34" charset="0"/>
              </a:endParaRPr>
            </a:p>
          </p:txBody>
        </p:sp>
        <p:sp>
          <p:nvSpPr>
            <p:cNvPr id="67" name="Text Box 2"/>
            <p:cNvSpPr txBox="1">
              <a:spLocks noChangeArrowheads="1"/>
            </p:cNvSpPr>
            <p:nvPr/>
          </p:nvSpPr>
          <p:spPr bwMode="auto">
            <a:xfrm>
              <a:off x="5970" y="3004"/>
              <a:ext cx="690" cy="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pPr>
              <a:r>
                <a:rPr kumimoji="0" lang="zh-CN"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或者</a:t>
              </a:r>
              <a:endParaRPr kumimoji="0" lang="zh-CN" sz="3600" b="0" i="0" u="none" strike="noStrike" cap="none" normalizeH="0" baseline="0" smtClean="0">
                <a:ln>
                  <a:noFill/>
                </a:ln>
                <a:solidFill>
                  <a:schemeClr val="tx1"/>
                </a:solidFill>
                <a:effectLst/>
                <a:latin typeface="Arial" panose="020B0604020202020204" pitchFamily="34" charset="0"/>
              </a:endParaRPr>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a:t>“阅读指南”决策表可以简化成如下结果：</a:t>
            </a:r>
            <a:endParaRPr lang="zh-CN" altLang="en-US" dirty="0"/>
          </a:p>
        </p:txBody>
      </p:sp>
      <p:graphicFrame>
        <p:nvGraphicFramePr>
          <p:cNvPr id="4" name="表格 3"/>
          <p:cNvGraphicFramePr>
            <a:graphicFrameLocks noGrp="1"/>
          </p:cNvGraphicFramePr>
          <p:nvPr>
            <p:custDataLst>
              <p:tags r:id="rId1"/>
            </p:custDataLst>
          </p:nvPr>
        </p:nvGraphicFramePr>
        <p:xfrm>
          <a:off x="1619672" y="2420888"/>
          <a:ext cx="5544820" cy="2952750"/>
        </p:xfrm>
        <a:graphic>
          <a:graphicData uri="http://schemas.openxmlformats.org/drawingml/2006/table">
            <a:tbl>
              <a:tblPr>
                <a:tableStyleId>{616DA210-FB5B-4158-B5E0-FEB733F419BA}</a:tableStyleId>
              </a:tblPr>
              <a:tblGrid>
                <a:gridCol w="1628775"/>
                <a:gridCol w="1628775"/>
                <a:gridCol w="572135"/>
                <a:gridCol w="572135"/>
                <a:gridCol w="571500"/>
                <a:gridCol w="571500"/>
              </a:tblGrid>
              <a:tr h="708660">
                <a:tc gridSpan="2">
                  <a:txBody>
                    <a:bodyPr/>
                    <a:lstStyle/>
                    <a:p>
                      <a:pPr algn="ctr">
                        <a:spcAft>
                          <a:spcPts val="0"/>
                        </a:spcAft>
                      </a:pPr>
                      <a:r>
                        <a:rPr lang="en-US" sz="1600" kern="0">
                          <a:effectLst/>
                        </a:rPr>
                        <a:t>        </a:t>
                      </a:r>
                      <a:r>
                        <a:rPr lang="zh-CN" sz="1600" kern="0">
                          <a:effectLst/>
                        </a:rPr>
                        <a:t>规则</a:t>
                      </a:r>
                      <a:r>
                        <a:rPr lang="en-US" sz="1600" kern="0">
                          <a:effectLst/>
                        </a:rPr>
                        <a:t>      </a:t>
                      </a:r>
                      <a:endParaRPr lang="zh-CN" sz="2000" kern="100">
                        <a:effectLst/>
                      </a:endParaRPr>
                    </a:p>
                    <a:p>
                      <a:pPr algn="just">
                        <a:spcAft>
                          <a:spcPts val="0"/>
                        </a:spcAft>
                      </a:pPr>
                      <a:r>
                        <a:rPr lang="zh-CN" sz="1600" kern="0">
                          <a:effectLst/>
                        </a:rPr>
                        <a:t>选项</a:t>
                      </a:r>
                      <a:r>
                        <a:rPr lang="en-US" sz="1600" kern="0">
                          <a:effectLst/>
                        </a:rPr>
                        <a:t>                    </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cPr/>
                </a:tc>
                <a:tc>
                  <a:txBody>
                    <a:bodyPr/>
                    <a:lstStyle/>
                    <a:p>
                      <a:pPr algn="ctr">
                        <a:spcAft>
                          <a:spcPts val="0"/>
                        </a:spcAft>
                      </a:pPr>
                      <a:r>
                        <a:rPr lang="en-US" sz="1600" kern="0">
                          <a:effectLst/>
                        </a:rPr>
                        <a:t>1-4</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5</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6</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7-8</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320675">
                <a:tc rowSpan="3">
                  <a:txBody>
                    <a:bodyPr/>
                    <a:lstStyle/>
                    <a:p>
                      <a:pPr algn="ctr">
                        <a:spcAft>
                          <a:spcPts val="0"/>
                        </a:spcAft>
                      </a:pPr>
                      <a:r>
                        <a:rPr lang="zh-CN" sz="1600" kern="0">
                          <a:effectLst/>
                        </a:rPr>
                        <a:t>条件</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C1:</a:t>
                      </a:r>
                      <a:r>
                        <a:rPr lang="en-US" sz="2000" kern="100">
                          <a:effectLst/>
                        </a:rPr>
                        <a:t> </a:t>
                      </a:r>
                      <a:r>
                        <a:rPr lang="zh-CN" sz="1600" kern="0">
                          <a:effectLst/>
                        </a:rPr>
                        <a:t>疲倦吗？</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Y</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N</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N</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N</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320040">
                <a:tc vMerge="1">
                  <a:tcPr/>
                </a:tc>
                <a:tc>
                  <a:txBody>
                    <a:bodyPr/>
                    <a:lstStyle/>
                    <a:p>
                      <a:pPr algn="ctr">
                        <a:spcAft>
                          <a:spcPts val="0"/>
                        </a:spcAft>
                      </a:pPr>
                      <a:r>
                        <a:rPr lang="en-US" sz="1600" kern="0">
                          <a:effectLst/>
                        </a:rPr>
                        <a:t>C2: </a:t>
                      </a:r>
                      <a:r>
                        <a:rPr lang="zh-CN" sz="1600" kern="0">
                          <a:effectLst/>
                        </a:rPr>
                        <a:t>感兴趣吗？</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Y</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Y</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N</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320675">
                <a:tc vMerge="1">
                  <a:tcPr/>
                </a:tc>
                <a:tc>
                  <a:txBody>
                    <a:bodyPr/>
                    <a:lstStyle/>
                    <a:p>
                      <a:pPr algn="ctr">
                        <a:spcAft>
                          <a:spcPts val="0"/>
                        </a:spcAft>
                      </a:pPr>
                      <a:r>
                        <a:rPr lang="en-US" sz="1600" kern="0">
                          <a:effectLst/>
                        </a:rPr>
                        <a:t>C3: </a:t>
                      </a:r>
                      <a:r>
                        <a:rPr lang="zh-CN" sz="1600" kern="0">
                          <a:effectLst/>
                        </a:rPr>
                        <a:t>糊涂吗？</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Y</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N</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320675">
                <a:tc rowSpan="4">
                  <a:txBody>
                    <a:bodyPr/>
                    <a:lstStyle/>
                    <a:p>
                      <a:pPr algn="ctr">
                        <a:spcAft>
                          <a:spcPts val="0"/>
                        </a:spcAft>
                      </a:pPr>
                      <a:r>
                        <a:rPr lang="zh-CN" sz="1600" kern="0">
                          <a:effectLst/>
                        </a:rPr>
                        <a:t>动作</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a1:</a:t>
                      </a:r>
                      <a:r>
                        <a:rPr lang="zh-CN" sz="1600" kern="0">
                          <a:effectLst/>
                        </a:rPr>
                        <a:t>重读</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600" kern="0">
                          <a:effectLst/>
                        </a:rPr>
                        <a:t>　</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600" kern="0">
                          <a:effectLst/>
                        </a:rPr>
                        <a:t>√　</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600" kern="0">
                          <a:effectLst/>
                        </a:rPr>
                        <a:t>　</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600" kern="0">
                          <a:effectLst/>
                        </a:rPr>
                        <a:t>　</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320675">
                <a:tc vMerge="1">
                  <a:tcPr/>
                </a:tc>
                <a:tc>
                  <a:txBody>
                    <a:bodyPr/>
                    <a:lstStyle/>
                    <a:p>
                      <a:pPr algn="ctr">
                        <a:spcAft>
                          <a:spcPts val="0"/>
                        </a:spcAft>
                      </a:pPr>
                      <a:r>
                        <a:rPr lang="en-US" sz="1600" kern="0">
                          <a:effectLst/>
                        </a:rPr>
                        <a:t>a2:</a:t>
                      </a:r>
                      <a:r>
                        <a:rPr lang="zh-CN" sz="1600" kern="0">
                          <a:effectLst/>
                        </a:rPr>
                        <a:t>继续</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600" kern="0">
                          <a:effectLst/>
                        </a:rPr>
                        <a:t>　</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600" kern="0">
                          <a:effectLst/>
                        </a:rPr>
                        <a:t>　</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600" kern="0">
                          <a:effectLst/>
                        </a:rPr>
                        <a:t>√　</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600" kern="0">
                          <a:effectLst/>
                        </a:rPr>
                        <a:t>　</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320675">
                <a:tc vMerge="1">
                  <a:tcPr/>
                </a:tc>
                <a:tc>
                  <a:txBody>
                    <a:bodyPr/>
                    <a:lstStyle/>
                    <a:p>
                      <a:pPr algn="ctr">
                        <a:spcAft>
                          <a:spcPts val="0"/>
                        </a:spcAft>
                      </a:pPr>
                      <a:r>
                        <a:rPr lang="en-US" sz="1600" kern="0">
                          <a:effectLst/>
                        </a:rPr>
                        <a:t>a3:</a:t>
                      </a:r>
                      <a:r>
                        <a:rPr lang="zh-CN" sz="1600" kern="0">
                          <a:effectLst/>
                        </a:rPr>
                        <a:t>跳到下一章</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600" kern="0">
                          <a:effectLst/>
                        </a:rPr>
                        <a:t>　</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600" kern="0">
                          <a:effectLst/>
                        </a:rPr>
                        <a:t>　</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0">
                          <a:effectLst/>
                        </a:rPr>
                        <a:t> </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600" kern="0">
                          <a:effectLst/>
                        </a:rPr>
                        <a:t>√</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320675">
                <a:tc vMerge="1">
                  <a:tcPr/>
                </a:tc>
                <a:tc>
                  <a:txBody>
                    <a:bodyPr/>
                    <a:lstStyle/>
                    <a:p>
                      <a:pPr algn="ctr">
                        <a:spcAft>
                          <a:spcPts val="0"/>
                        </a:spcAft>
                      </a:pPr>
                      <a:r>
                        <a:rPr lang="en-US" sz="1600" kern="0">
                          <a:effectLst/>
                        </a:rPr>
                        <a:t>a4:</a:t>
                      </a:r>
                      <a:r>
                        <a:rPr lang="zh-CN" sz="1600" kern="0">
                          <a:effectLst/>
                        </a:rPr>
                        <a:t>休息</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600" kern="0">
                          <a:effectLst/>
                        </a:rPr>
                        <a:t>√</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600" kern="0">
                          <a:effectLst/>
                        </a:rPr>
                        <a:t>　</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600" kern="0">
                          <a:effectLst/>
                        </a:rPr>
                        <a:t>　</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600" kern="0" dirty="0">
                          <a:effectLst/>
                        </a:rPr>
                        <a:t>　</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bl>
          </a:graphicData>
        </a:graphic>
      </p:graphicFrame>
      <p:cxnSp>
        <p:nvCxnSpPr>
          <p:cNvPr id="6" name="直接连接符 5"/>
          <p:cNvCxnSpPr/>
          <p:nvPr/>
        </p:nvCxnSpPr>
        <p:spPr>
          <a:xfrm>
            <a:off x="1619885" y="2420620"/>
            <a:ext cx="3268345" cy="718185"/>
          </a:xfrm>
          <a:prstGeom prst="line">
            <a:avLst/>
          </a:prstGeom>
          <a:ln>
            <a:solidFill>
              <a:srgbClr val="373737"/>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10000"/>
              </a:lnSpc>
            </a:pPr>
            <a:r>
              <a:rPr lang="zh-CN" altLang="zh-CN" sz="2400" dirty="0"/>
              <a:t>根据需求规格说明书找到构成决策表的条件桩</a:t>
            </a:r>
            <a:r>
              <a:rPr lang="zh-CN" altLang="zh-CN" sz="2400" dirty="0" smtClean="0"/>
              <a:t>。</a:t>
            </a:r>
            <a:endParaRPr lang="en-US" altLang="zh-CN" sz="2400" dirty="0" smtClean="0"/>
          </a:p>
          <a:p>
            <a:pPr lvl="1">
              <a:lnSpc>
                <a:spcPct val="110000"/>
              </a:lnSpc>
            </a:pPr>
            <a:r>
              <a:rPr lang="en-US" altLang="zh-CN" sz="2000" dirty="0"/>
              <a:t>C1</a:t>
            </a:r>
            <a:r>
              <a:rPr lang="zh-CN" altLang="zh-CN" sz="2000" dirty="0"/>
              <a:t>：</a:t>
            </a:r>
            <a:r>
              <a:rPr lang="en-US" altLang="zh-CN" sz="2000" dirty="0"/>
              <a:t>a</a:t>
            </a:r>
            <a:r>
              <a:rPr lang="zh-CN" altLang="zh-CN" sz="2000" dirty="0"/>
              <a:t>、</a:t>
            </a:r>
            <a:r>
              <a:rPr lang="en-US" altLang="zh-CN" sz="2000" dirty="0"/>
              <a:t>b</a:t>
            </a:r>
            <a:r>
              <a:rPr lang="zh-CN" altLang="zh-CN" sz="2000" dirty="0"/>
              <a:t>、</a:t>
            </a:r>
            <a:r>
              <a:rPr lang="en-US" altLang="zh-CN" sz="2000" dirty="0"/>
              <a:t>c</a:t>
            </a:r>
            <a:r>
              <a:rPr lang="zh-CN" altLang="zh-CN" sz="2000" dirty="0"/>
              <a:t>构成一个三角形？</a:t>
            </a:r>
            <a:endParaRPr lang="zh-CN" altLang="zh-CN" sz="2000" dirty="0"/>
          </a:p>
          <a:p>
            <a:pPr lvl="1">
              <a:lnSpc>
                <a:spcPct val="110000"/>
              </a:lnSpc>
            </a:pPr>
            <a:r>
              <a:rPr lang="en-US" altLang="zh-CN" sz="2000" dirty="0"/>
              <a:t>C2</a:t>
            </a:r>
            <a:r>
              <a:rPr lang="zh-CN" altLang="zh-CN" sz="2000" dirty="0"/>
              <a:t>：</a:t>
            </a:r>
            <a:r>
              <a:rPr lang="en-US" altLang="zh-CN" sz="2000" dirty="0"/>
              <a:t> a = b </a:t>
            </a:r>
            <a:r>
              <a:rPr lang="zh-CN" altLang="zh-CN" sz="2000" dirty="0"/>
              <a:t>？</a:t>
            </a:r>
            <a:endParaRPr lang="zh-CN" altLang="zh-CN" sz="2000" dirty="0"/>
          </a:p>
          <a:p>
            <a:pPr lvl="1">
              <a:lnSpc>
                <a:spcPct val="110000"/>
              </a:lnSpc>
            </a:pPr>
            <a:r>
              <a:rPr lang="en-US" altLang="zh-CN" sz="2000" dirty="0"/>
              <a:t>C3</a:t>
            </a:r>
            <a:r>
              <a:rPr lang="zh-CN" altLang="zh-CN" sz="2000" dirty="0"/>
              <a:t>：</a:t>
            </a:r>
            <a:r>
              <a:rPr lang="en-US" altLang="zh-CN" sz="2000" dirty="0"/>
              <a:t> a = c </a:t>
            </a:r>
            <a:r>
              <a:rPr lang="zh-CN" altLang="zh-CN" sz="2000" dirty="0"/>
              <a:t>？</a:t>
            </a:r>
            <a:endParaRPr lang="zh-CN" altLang="zh-CN" sz="2000" dirty="0"/>
          </a:p>
          <a:p>
            <a:pPr lvl="1">
              <a:lnSpc>
                <a:spcPct val="110000"/>
              </a:lnSpc>
            </a:pPr>
            <a:r>
              <a:rPr lang="en-US" altLang="zh-CN" sz="2000" dirty="0"/>
              <a:t>C4</a:t>
            </a:r>
            <a:r>
              <a:rPr lang="zh-CN" altLang="zh-CN" sz="2000" dirty="0"/>
              <a:t>：</a:t>
            </a:r>
            <a:r>
              <a:rPr lang="en-US" altLang="zh-CN" sz="2000" dirty="0"/>
              <a:t> b = c </a:t>
            </a:r>
            <a:r>
              <a:rPr lang="zh-CN" altLang="zh-CN" sz="2000" dirty="0"/>
              <a:t>？</a:t>
            </a:r>
            <a:endParaRPr lang="zh-CN" altLang="zh-CN" sz="2000" dirty="0"/>
          </a:p>
          <a:p>
            <a:pPr>
              <a:lnSpc>
                <a:spcPct val="110000"/>
              </a:lnSpc>
            </a:pPr>
            <a:r>
              <a:rPr lang="zh-CN" altLang="zh-CN" sz="2400" dirty="0"/>
              <a:t>找到构成决策表的动作桩。</a:t>
            </a:r>
            <a:endParaRPr lang="zh-CN" altLang="zh-CN" sz="2400" dirty="0"/>
          </a:p>
          <a:p>
            <a:pPr lvl="1">
              <a:lnSpc>
                <a:spcPct val="110000"/>
              </a:lnSpc>
            </a:pPr>
            <a:r>
              <a:rPr lang="en-US" altLang="zh-CN" sz="2000" dirty="0"/>
              <a:t>a1</a:t>
            </a:r>
            <a:r>
              <a:rPr lang="zh-CN" altLang="zh-CN" sz="2000" dirty="0"/>
              <a:t>：不能构成三角形</a:t>
            </a:r>
            <a:endParaRPr lang="zh-CN" altLang="zh-CN" sz="2000" dirty="0"/>
          </a:p>
          <a:p>
            <a:pPr lvl="1">
              <a:lnSpc>
                <a:spcPct val="110000"/>
              </a:lnSpc>
            </a:pPr>
            <a:r>
              <a:rPr lang="en-US" altLang="zh-CN" sz="2000" dirty="0"/>
              <a:t>a2</a:t>
            </a:r>
            <a:r>
              <a:rPr lang="zh-CN" altLang="zh-CN" sz="2000" dirty="0"/>
              <a:t>：一般三角形</a:t>
            </a:r>
            <a:endParaRPr lang="zh-CN" altLang="zh-CN" sz="2000" dirty="0"/>
          </a:p>
          <a:p>
            <a:pPr lvl="1">
              <a:lnSpc>
                <a:spcPct val="110000"/>
              </a:lnSpc>
            </a:pPr>
            <a:r>
              <a:rPr lang="en-US" altLang="zh-CN" sz="2000" dirty="0"/>
              <a:t>a3</a:t>
            </a:r>
            <a:r>
              <a:rPr lang="zh-CN" altLang="zh-CN" sz="2000" dirty="0"/>
              <a:t>：等腰三角形</a:t>
            </a:r>
            <a:endParaRPr lang="zh-CN" altLang="zh-CN" sz="2000" dirty="0"/>
          </a:p>
          <a:p>
            <a:pPr lvl="1">
              <a:lnSpc>
                <a:spcPct val="110000"/>
              </a:lnSpc>
            </a:pPr>
            <a:r>
              <a:rPr lang="en-US" altLang="zh-CN" sz="2000" dirty="0"/>
              <a:t>a4</a:t>
            </a:r>
            <a:r>
              <a:rPr lang="zh-CN" altLang="zh-CN" sz="2000" dirty="0"/>
              <a:t>：等边三角形</a:t>
            </a:r>
            <a:endParaRPr lang="zh-CN" altLang="zh-CN" sz="2000" dirty="0"/>
          </a:p>
          <a:p>
            <a:pPr lvl="1">
              <a:lnSpc>
                <a:spcPct val="110000"/>
              </a:lnSpc>
            </a:pPr>
            <a:r>
              <a:rPr lang="en-US" altLang="zh-CN" sz="2000" dirty="0"/>
              <a:t>a5</a:t>
            </a:r>
            <a:r>
              <a:rPr lang="zh-CN" altLang="zh-CN" sz="2000" dirty="0"/>
              <a:t>：不可能事件</a:t>
            </a:r>
            <a:endParaRPr lang="zh-CN" altLang="zh-CN" sz="2000" dirty="0"/>
          </a:p>
          <a:p>
            <a:endParaRPr lang="zh-CN" altLang="zh-CN" sz="2000" dirty="0"/>
          </a:p>
        </p:txBody>
      </p:sp>
      <p:sp>
        <p:nvSpPr>
          <p:cNvPr id="3" name="标题 2"/>
          <p:cNvSpPr>
            <a:spLocks noGrp="1"/>
          </p:cNvSpPr>
          <p:nvPr>
            <p:ph type="title"/>
          </p:nvPr>
        </p:nvSpPr>
        <p:spPr/>
        <p:txBody>
          <a:bodyPr/>
          <a:lstStyle/>
          <a:p>
            <a:r>
              <a:rPr lang="zh-CN" altLang="en-US" sz="2400" dirty="0"/>
              <a:t>五</a:t>
            </a:r>
            <a:r>
              <a:rPr lang="zh-CN" altLang="zh-CN" sz="2400" smtClean="0"/>
              <a:t>、</a:t>
            </a:r>
            <a:r>
              <a:rPr lang="zh-CN" altLang="zh-CN" sz="2400" dirty="0"/>
              <a:t>针对三角形问题，使用决策表方法设计</a:t>
            </a:r>
            <a:r>
              <a:rPr lang="zh-CN" altLang="zh-CN" sz="2400" dirty="0" smtClean="0"/>
              <a:t>测试用例</a:t>
            </a:r>
            <a:endParaRPr lang="zh-CN" altLang="en-US" sz="2400"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a:t>建立初始决策表，然后化简规则，最后设计测试用例。</a:t>
            </a:r>
            <a:endParaRPr lang="zh-CN" altLang="en-US" dirty="0"/>
          </a:p>
        </p:txBody>
      </p:sp>
      <p:graphicFrame>
        <p:nvGraphicFramePr>
          <p:cNvPr id="4" name="表格 3"/>
          <p:cNvGraphicFramePr>
            <a:graphicFrameLocks noGrp="1"/>
          </p:cNvGraphicFramePr>
          <p:nvPr>
            <p:custDataLst>
              <p:tags r:id="rId1"/>
            </p:custDataLst>
          </p:nvPr>
        </p:nvGraphicFramePr>
        <p:xfrm>
          <a:off x="899595" y="2420892"/>
          <a:ext cx="7776860" cy="3888427"/>
        </p:xfrm>
        <a:graphic>
          <a:graphicData uri="http://schemas.openxmlformats.org/drawingml/2006/table">
            <a:tbl>
              <a:tblPr>
                <a:tableStyleId>{616DA210-FB5B-4158-B5E0-FEB733F419BA}</a:tableStyleId>
              </a:tblPr>
              <a:tblGrid>
                <a:gridCol w="1507399"/>
                <a:gridCol w="1507399"/>
                <a:gridCol w="529118"/>
                <a:gridCol w="529118"/>
                <a:gridCol w="529118"/>
                <a:gridCol w="529118"/>
                <a:gridCol w="529118"/>
                <a:gridCol w="529118"/>
                <a:gridCol w="529118"/>
                <a:gridCol w="529118"/>
                <a:gridCol w="529118"/>
              </a:tblGrid>
              <a:tr h="675410">
                <a:tc gridSpan="2">
                  <a:txBody>
                    <a:bodyPr/>
                    <a:lstStyle/>
                    <a:p>
                      <a:pPr algn="ctr">
                        <a:spcAft>
                          <a:spcPts val="0"/>
                        </a:spcAft>
                      </a:pPr>
                      <a:r>
                        <a:rPr lang="en-US" sz="1200" kern="0" dirty="0">
                          <a:effectLst/>
                        </a:rPr>
                        <a:t>        </a:t>
                      </a:r>
                      <a:r>
                        <a:rPr lang="en-US" sz="1200" kern="0" dirty="0" smtClean="0">
                          <a:effectLst/>
                        </a:rPr>
                        <a:t>              </a:t>
                      </a:r>
                      <a:r>
                        <a:rPr lang="zh-CN" sz="1200" kern="0" dirty="0" smtClean="0">
                          <a:effectLst/>
                        </a:rPr>
                        <a:t>规则</a:t>
                      </a:r>
                      <a:r>
                        <a:rPr lang="en-US" sz="1200" kern="0" dirty="0" smtClean="0">
                          <a:effectLst/>
                        </a:rPr>
                        <a:t>      </a:t>
                      </a:r>
                      <a:endParaRPr lang="zh-CN" sz="1600" kern="100" dirty="0">
                        <a:effectLst/>
                      </a:endParaRPr>
                    </a:p>
                    <a:p>
                      <a:pPr algn="just">
                        <a:spcAft>
                          <a:spcPts val="0"/>
                        </a:spcAft>
                      </a:pPr>
                      <a:r>
                        <a:rPr lang="zh-CN" sz="1200" kern="0" dirty="0">
                          <a:effectLst/>
                        </a:rPr>
                        <a:t>选项</a:t>
                      </a:r>
                      <a:r>
                        <a:rPr lang="en-US" sz="1200" kern="0" dirty="0">
                          <a:effectLst/>
                        </a:rPr>
                        <a:t>                    </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cPr/>
                </a:tc>
                <a:tc>
                  <a:txBody>
                    <a:bodyPr/>
                    <a:lstStyle/>
                    <a:p>
                      <a:pPr algn="ctr">
                        <a:spcAft>
                          <a:spcPts val="0"/>
                        </a:spcAft>
                      </a:pPr>
                      <a:r>
                        <a:rPr lang="en-US" sz="1200" kern="0">
                          <a:effectLst/>
                        </a:rPr>
                        <a:t>1-8</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0">
                          <a:effectLst/>
                        </a:rPr>
                        <a:t>9</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0">
                          <a:effectLst/>
                        </a:rPr>
                        <a:t>10</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0">
                          <a:effectLst/>
                        </a:rPr>
                        <a:t>11</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0">
                          <a:effectLst/>
                        </a:rPr>
                        <a:t>12</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0">
                          <a:effectLst/>
                        </a:rPr>
                        <a:t>13</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0">
                          <a:effectLst/>
                        </a:rPr>
                        <a:t>14</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0">
                          <a:effectLst/>
                        </a:rPr>
                        <a:t>15</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0">
                          <a:effectLst/>
                        </a:rPr>
                        <a:t>16</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463139">
                <a:tc rowSpan="4">
                  <a:txBody>
                    <a:bodyPr/>
                    <a:lstStyle/>
                    <a:p>
                      <a:pPr algn="ctr">
                        <a:spcAft>
                          <a:spcPts val="0"/>
                        </a:spcAft>
                      </a:pPr>
                      <a:r>
                        <a:rPr lang="zh-CN" sz="1200" kern="0">
                          <a:effectLst/>
                        </a:rPr>
                        <a:t>条件</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0">
                          <a:effectLst/>
                        </a:rPr>
                        <a:t>C1:a</a:t>
                      </a:r>
                      <a:r>
                        <a:rPr lang="zh-CN" sz="1200" kern="0">
                          <a:effectLst/>
                        </a:rPr>
                        <a:t>、</a:t>
                      </a:r>
                      <a:r>
                        <a:rPr lang="en-US" sz="1200" kern="0">
                          <a:effectLst/>
                        </a:rPr>
                        <a:t>b</a:t>
                      </a:r>
                      <a:r>
                        <a:rPr lang="zh-CN" sz="1200" kern="0">
                          <a:effectLst/>
                        </a:rPr>
                        <a:t>、</a:t>
                      </a:r>
                      <a:r>
                        <a:rPr lang="en-US" sz="1200" kern="0">
                          <a:effectLst/>
                        </a:rPr>
                        <a:t>c</a:t>
                      </a:r>
                      <a:r>
                        <a:rPr lang="zh-CN" sz="1200" kern="0">
                          <a:effectLst/>
                        </a:rPr>
                        <a:t>构成一个三角形？</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0">
                          <a:effectLst/>
                        </a:rPr>
                        <a:t>N</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0">
                          <a:effectLst/>
                        </a:rPr>
                        <a:t>Y</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0">
                          <a:effectLst/>
                        </a:rPr>
                        <a:t>Y</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0">
                          <a:effectLst/>
                        </a:rPr>
                        <a:t>Y</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0">
                          <a:effectLst/>
                        </a:rPr>
                        <a:t>Y</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0">
                          <a:effectLst/>
                        </a:rPr>
                        <a:t>Y</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0">
                          <a:effectLst/>
                        </a:rPr>
                        <a:t>Y</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0">
                          <a:effectLst/>
                        </a:rPr>
                        <a:t>Y</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0">
                          <a:effectLst/>
                        </a:rPr>
                        <a:t>Y</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305542">
                <a:tc vMerge="1">
                  <a:tcPr/>
                </a:tc>
                <a:tc>
                  <a:txBody>
                    <a:bodyPr/>
                    <a:lstStyle/>
                    <a:p>
                      <a:pPr algn="ctr">
                        <a:spcAft>
                          <a:spcPts val="0"/>
                        </a:spcAft>
                      </a:pPr>
                      <a:r>
                        <a:rPr lang="en-US" sz="1200" kern="0">
                          <a:effectLst/>
                        </a:rPr>
                        <a:t>C2: a = b </a:t>
                      </a:r>
                      <a:r>
                        <a:rPr lang="zh-CN" sz="1200" kern="0">
                          <a:effectLst/>
                        </a:rPr>
                        <a:t>？</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0">
                          <a:effectLst/>
                        </a:rPr>
                        <a:t>-</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0">
                          <a:effectLst/>
                        </a:rPr>
                        <a:t>Y</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0">
                          <a:effectLst/>
                        </a:rPr>
                        <a:t>Y</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0">
                          <a:effectLst/>
                        </a:rPr>
                        <a:t>Y</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0">
                          <a:effectLst/>
                        </a:rPr>
                        <a:t>Y</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0">
                          <a:effectLst/>
                        </a:rPr>
                        <a:t>N</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0">
                          <a:effectLst/>
                        </a:rPr>
                        <a:t>N</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0">
                          <a:effectLst/>
                        </a:rPr>
                        <a:t>N</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0">
                          <a:effectLst/>
                        </a:rPr>
                        <a:t>N</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305542">
                <a:tc vMerge="1">
                  <a:tcPr/>
                </a:tc>
                <a:tc>
                  <a:txBody>
                    <a:bodyPr/>
                    <a:lstStyle/>
                    <a:p>
                      <a:pPr algn="ctr">
                        <a:spcAft>
                          <a:spcPts val="0"/>
                        </a:spcAft>
                      </a:pPr>
                      <a:r>
                        <a:rPr lang="en-US" sz="1200" kern="0">
                          <a:effectLst/>
                        </a:rPr>
                        <a:t>C3: a = c </a:t>
                      </a:r>
                      <a:r>
                        <a:rPr lang="zh-CN" sz="1200" kern="0">
                          <a:effectLst/>
                        </a:rPr>
                        <a:t>？</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0">
                          <a:effectLst/>
                        </a:rPr>
                        <a:t>-</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0">
                          <a:effectLst/>
                        </a:rPr>
                        <a:t>Y</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0">
                          <a:effectLst/>
                        </a:rPr>
                        <a:t>Y</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0">
                          <a:effectLst/>
                        </a:rPr>
                        <a:t>N</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0">
                          <a:effectLst/>
                        </a:rPr>
                        <a:t>N</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0">
                          <a:effectLst/>
                        </a:rPr>
                        <a:t>Y</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0">
                          <a:effectLst/>
                        </a:rPr>
                        <a:t>Y</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0">
                          <a:effectLst/>
                        </a:rPr>
                        <a:t>N</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0">
                          <a:effectLst/>
                        </a:rPr>
                        <a:t>N</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305542">
                <a:tc vMerge="1">
                  <a:tcPr/>
                </a:tc>
                <a:tc>
                  <a:txBody>
                    <a:bodyPr/>
                    <a:lstStyle/>
                    <a:p>
                      <a:pPr algn="ctr">
                        <a:spcAft>
                          <a:spcPts val="0"/>
                        </a:spcAft>
                      </a:pPr>
                      <a:r>
                        <a:rPr lang="en-US" sz="1200" kern="0">
                          <a:effectLst/>
                        </a:rPr>
                        <a:t>C4: b = c </a:t>
                      </a:r>
                      <a:r>
                        <a:rPr lang="zh-CN" sz="1200" kern="0">
                          <a:effectLst/>
                        </a:rPr>
                        <a:t>？</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0">
                          <a:effectLst/>
                        </a:rPr>
                        <a:t>-</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0">
                          <a:effectLst/>
                        </a:rPr>
                        <a:t>Y</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0">
                          <a:effectLst/>
                        </a:rPr>
                        <a:t>N</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0">
                          <a:effectLst/>
                        </a:rPr>
                        <a:t>Y</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0">
                          <a:effectLst/>
                        </a:rPr>
                        <a:t>N</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0">
                          <a:effectLst/>
                        </a:rPr>
                        <a:t>Y</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0">
                          <a:effectLst/>
                        </a:rPr>
                        <a:t>N</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0">
                          <a:effectLst/>
                        </a:rPr>
                        <a:t>Y</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0">
                          <a:effectLst/>
                        </a:rPr>
                        <a:t>N</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305542">
                <a:tc rowSpan="5">
                  <a:txBody>
                    <a:bodyPr/>
                    <a:lstStyle/>
                    <a:p>
                      <a:pPr algn="ctr">
                        <a:spcAft>
                          <a:spcPts val="0"/>
                        </a:spcAft>
                      </a:pPr>
                      <a:r>
                        <a:rPr lang="zh-CN" sz="1200" kern="0">
                          <a:effectLst/>
                        </a:rPr>
                        <a:t>动作</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200" kern="0">
                          <a:effectLst/>
                        </a:rPr>
                        <a:t>a1:</a:t>
                      </a:r>
                      <a:r>
                        <a:rPr lang="zh-CN" sz="1200" kern="0">
                          <a:effectLst/>
                        </a:rPr>
                        <a:t>不能构成三角形</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200" kern="0">
                          <a:effectLst/>
                        </a:rPr>
                        <a:t>√</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200" kern="0">
                          <a:effectLst/>
                        </a:rPr>
                        <a:t>　</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200" kern="0">
                          <a:effectLst/>
                        </a:rPr>
                        <a:t>　</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200" kern="0">
                          <a:effectLst/>
                        </a:rPr>
                        <a:t>　</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200" kern="0">
                          <a:effectLst/>
                        </a:rPr>
                        <a:t>　</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200" kern="0">
                          <a:effectLst/>
                        </a:rPr>
                        <a:t>　</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200" kern="0">
                          <a:effectLst/>
                        </a:rPr>
                        <a:t>　</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200" kern="0">
                          <a:effectLst/>
                        </a:rPr>
                        <a:t>　</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200" kern="0">
                          <a:effectLst/>
                        </a:rPr>
                        <a:t>　</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305542">
                <a:tc vMerge="1">
                  <a:tcPr/>
                </a:tc>
                <a:tc>
                  <a:txBody>
                    <a:bodyPr/>
                    <a:lstStyle/>
                    <a:p>
                      <a:pPr algn="ctr">
                        <a:spcAft>
                          <a:spcPts val="0"/>
                        </a:spcAft>
                      </a:pPr>
                      <a:r>
                        <a:rPr lang="en-US" sz="1200" kern="0">
                          <a:effectLst/>
                        </a:rPr>
                        <a:t>a2:</a:t>
                      </a:r>
                      <a:r>
                        <a:rPr lang="zh-CN" sz="1200" kern="0">
                          <a:effectLst/>
                        </a:rPr>
                        <a:t>一般三角形</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200" kern="0">
                          <a:effectLst/>
                        </a:rPr>
                        <a:t>　</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200" kern="0">
                          <a:effectLst/>
                        </a:rPr>
                        <a:t>　</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200" kern="0">
                          <a:effectLst/>
                        </a:rPr>
                        <a:t>　</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200" kern="0">
                          <a:effectLst/>
                        </a:rPr>
                        <a:t>　</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200" kern="0">
                          <a:effectLst/>
                        </a:rPr>
                        <a:t>　</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200" kern="0">
                          <a:effectLst/>
                        </a:rPr>
                        <a:t>　</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200" kern="0">
                          <a:effectLst/>
                        </a:rPr>
                        <a:t>　</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200" kern="0">
                          <a:effectLst/>
                        </a:rPr>
                        <a:t>　</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200" kern="0">
                          <a:effectLst/>
                        </a:rPr>
                        <a:t>√</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305542">
                <a:tc vMerge="1">
                  <a:tcPr/>
                </a:tc>
                <a:tc>
                  <a:txBody>
                    <a:bodyPr/>
                    <a:lstStyle/>
                    <a:p>
                      <a:pPr algn="ctr">
                        <a:spcAft>
                          <a:spcPts val="0"/>
                        </a:spcAft>
                      </a:pPr>
                      <a:r>
                        <a:rPr lang="en-US" sz="1200" kern="0">
                          <a:effectLst/>
                        </a:rPr>
                        <a:t>a3:</a:t>
                      </a:r>
                      <a:r>
                        <a:rPr lang="zh-CN" sz="1200" kern="0">
                          <a:effectLst/>
                        </a:rPr>
                        <a:t>等腰三角形</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200" kern="0">
                          <a:effectLst/>
                        </a:rPr>
                        <a:t>　</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200" kern="0">
                          <a:effectLst/>
                        </a:rPr>
                        <a:t>　</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200" kern="0">
                          <a:effectLst/>
                        </a:rPr>
                        <a:t>　</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200" kern="0">
                          <a:effectLst/>
                        </a:rPr>
                        <a:t>　</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200" kern="0">
                          <a:effectLst/>
                        </a:rPr>
                        <a:t>√</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200" kern="0">
                          <a:effectLst/>
                        </a:rPr>
                        <a:t>　</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200" kern="0">
                          <a:effectLst/>
                        </a:rPr>
                        <a:t>√</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200" kern="0">
                          <a:effectLst/>
                        </a:rPr>
                        <a:t>√</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200" kern="0">
                          <a:effectLst/>
                        </a:rPr>
                        <a:t>　</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305542">
                <a:tc vMerge="1">
                  <a:tcPr/>
                </a:tc>
                <a:tc>
                  <a:txBody>
                    <a:bodyPr/>
                    <a:lstStyle/>
                    <a:p>
                      <a:pPr algn="ctr">
                        <a:spcAft>
                          <a:spcPts val="0"/>
                        </a:spcAft>
                      </a:pPr>
                      <a:r>
                        <a:rPr lang="en-US" sz="1200" kern="0">
                          <a:effectLst/>
                        </a:rPr>
                        <a:t>a4:</a:t>
                      </a:r>
                      <a:r>
                        <a:rPr lang="zh-CN" sz="1200" kern="0">
                          <a:effectLst/>
                        </a:rPr>
                        <a:t>等边三角形</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200" kern="0">
                          <a:effectLst/>
                        </a:rPr>
                        <a:t>　</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200" kern="0">
                          <a:effectLst/>
                        </a:rPr>
                        <a:t>√</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200" kern="0">
                          <a:effectLst/>
                        </a:rPr>
                        <a:t>　</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200" kern="0">
                          <a:effectLst/>
                        </a:rPr>
                        <a:t>　</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200" kern="0">
                          <a:effectLst/>
                        </a:rPr>
                        <a:t>　</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200" kern="0">
                          <a:effectLst/>
                        </a:rPr>
                        <a:t>　</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200" kern="0">
                          <a:effectLst/>
                        </a:rPr>
                        <a:t>　</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200" kern="0">
                          <a:effectLst/>
                        </a:rPr>
                        <a:t>　</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200" kern="0">
                          <a:effectLst/>
                        </a:rPr>
                        <a:t>　</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305542">
                <a:tc vMerge="1">
                  <a:tcPr/>
                </a:tc>
                <a:tc>
                  <a:txBody>
                    <a:bodyPr/>
                    <a:lstStyle/>
                    <a:p>
                      <a:pPr algn="ctr">
                        <a:spcAft>
                          <a:spcPts val="0"/>
                        </a:spcAft>
                      </a:pPr>
                      <a:r>
                        <a:rPr lang="en-US" sz="1200" kern="0">
                          <a:effectLst/>
                        </a:rPr>
                        <a:t>a5:</a:t>
                      </a:r>
                      <a:r>
                        <a:rPr lang="zh-CN" sz="1200" kern="0">
                          <a:effectLst/>
                        </a:rPr>
                        <a:t>不可能事件</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200" kern="0">
                          <a:effectLst/>
                        </a:rPr>
                        <a:t>　</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200" kern="0">
                          <a:effectLst/>
                        </a:rPr>
                        <a:t>　</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200" kern="0">
                          <a:effectLst/>
                        </a:rPr>
                        <a:t>√</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200" kern="0">
                          <a:effectLst/>
                        </a:rPr>
                        <a:t>√</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200" kern="0">
                          <a:effectLst/>
                        </a:rPr>
                        <a:t>　</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200" kern="0">
                          <a:effectLst/>
                        </a:rPr>
                        <a:t>√</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200" kern="0">
                          <a:effectLst/>
                        </a:rPr>
                        <a:t>　</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200" kern="0">
                          <a:effectLst/>
                        </a:rPr>
                        <a:t>　</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200" kern="0">
                          <a:effectLst/>
                        </a:rPr>
                        <a:t>　</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305542">
                <a:tc gridSpan="2">
                  <a:txBody>
                    <a:bodyPr/>
                    <a:lstStyle/>
                    <a:p>
                      <a:pPr algn="ctr">
                        <a:spcAft>
                          <a:spcPts val="0"/>
                        </a:spcAft>
                      </a:pPr>
                      <a:r>
                        <a:rPr lang="zh-CN" sz="1200" kern="0">
                          <a:effectLst/>
                        </a:rPr>
                        <a:t>测试用例 （</a:t>
                      </a:r>
                      <a:r>
                        <a:rPr lang="en-US" sz="1200" kern="0">
                          <a:effectLst/>
                        </a:rPr>
                        <a:t>a</a:t>
                      </a:r>
                      <a:r>
                        <a:rPr lang="zh-CN" sz="1200" kern="0">
                          <a:effectLst/>
                        </a:rPr>
                        <a:t>，</a:t>
                      </a:r>
                      <a:r>
                        <a:rPr lang="en-US" sz="1200" kern="0">
                          <a:effectLst/>
                        </a:rPr>
                        <a:t>b</a:t>
                      </a:r>
                      <a:r>
                        <a:rPr lang="zh-CN" sz="1200" kern="0">
                          <a:effectLst/>
                        </a:rPr>
                        <a:t>，</a:t>
                      </a:r>
                      <a:r>
                        <a:rPr lang="en-US" sz="1200" kern="0">
                          <a:effectLst/>
                        </a:rPr>
                        <a:t>c</a:t>
                      </a:r>
                      <a:r>
                        <a:rPr lang="zh-CN" sz="1200" kern="0">
                          <a:effectLst/>
                        </a:rPr>
                        <a:t>）</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cPr/>
                </a:tc>
                <a:tc>
                  <a:txBody>
                    <a:bodyPr/>
                    <a:lstStyle/>
                    <a:p>
                      <a:pPr algn="l">
                        <a:spcAft>
                          <a:spcPts val="0"/>
                        </a:spcAft>
                      </a:pPr>
                      <a:r>
                        <a:rPr lang="en-US" sz="1200" kern="0">
                          <a:effectLst/>
                        </a:rPr>
                        <a:t>2,3,6</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a:spcAft>
                          <a:spcPts val="0"/>
                        </a:spcAft>
                      </a:pPr>
                      <a:r>
                        <a:rPr lang="en-US" sz="1200" kern="0">
                          <a:effectLst/>
                        </a:rPr>
                        <a:t>2,2,2</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a:spcAft>
                          <a:spcPts val="0"/>
                        </a:spcAft>
                      </a:pPr>
                      <a:r>
                        <a:rPr lang="zh-CN" sz="1200" kern="0">
                          <a:effectLst/>
                        </a:rPr>
                        <a:t>　</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a:spcAft>
                          <a:spcPts val="0"/>
                        </a:spcAft>
                      </a:pPr>
                      <a:r>
                        <a:rPr lang="zh-CN" sz="1200" kern="0">
                          <a:effectLst/>
                        </a:rPr>
                        <a:t>　</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a:spcAft>
                          <a:spcPts val="0"/>
                        </a:spcAft>
                      </a:pPr>
                      <a:r>
                        <a:rPr lang="en-US" sz="1200" kern="0">
                          <a:effectLst/>
                        </a:rPr>
                        <a:t>3,3,4</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a:spcAft>
                          <a:spcPts val="0"/>
                        </a:spcAft>
                      </a:pPr>
                      <a:r>
                        <a:rPr lang="zh-CN" sz="1200" kern="0">
                          <a:effectLst/>
                        </a:rPr>
                        <a:t>　</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a:spcAft>
                          <a:spcPts val="0"/>
                        </a:spcAft>
                      </a:pPr>
                      <a:r>
                        <a:rPr lang="en-US" sz="1200" kern="0">
                          <a:effectLst/>
                        </a:rPr>
                        <a:t>3,4,3</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a:spcAft>
                          <a:spcPts val="0"/>
                        </a:spcAft>
                      </a:pPr>
                      <a:r>
                        <a:rPr lang="en-US" sz="1200" kern="0">
                          <a:effectLst/>
                        </a:rPr>
                        <a:t>4,3,3</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a:spcAft>
                          <a:spcPts val="0"/>
                        </a:spcAft>
                      </a:pPr>
                      <a:r>
                        <a:rPr lang="en-US" sz="1200" kern="0" dirty="0">
                          <a:effectLst/>
                        </a:rPr>
                        <a:t>2,3,4</a:t>
                      </a:r>
                      <a:endParaRPr lang="zh-CN" sz="1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bl>
          </a:graphicData>
        </a:graphic>
      </p:graphicFrame>
      <p:cxnSp>
        <p:nvCxnSpPr>
          <p:cNvPr id="6" name="直接连接符 5"/>
          <p:cNvCxnSpPr/>
          <p:nvPr/>
        </p:nvCxnSpPr>
        <p:spPr>
          <a:xfrm>
            <a:off x="899595" y="2420892"/>
            <a:ext cx="3024333" cy="648068"/>
          </a:xfrm>
          <a:prstGeom prst="line">
            <a:avLst/>
          </a:prstGeom>
          <a:ln>
            <a:solidFill>
              <a:srgbClr val="373737"/>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6"/>
          <p:cNvSpPr>
            <a:spLocks noGrp="1"/>
          </p:cNvSpPr>
          <p:nvPr>
            <p:ph type="ctrTitle"/>
          </p:nvPr>
        </p:nvSpPr>
        <p:spPr>
          <a:xfrm>
            <a:off x="395288" y="1484313"/>
            <a:ext cx="8353425" cy="792162"/>
          </a:xfrm>
        </p:spPr>
        <p:txBody>
          <a:bodyPr/>
          <a:lstStyle/>
          <a:p>
            <a:pPr eaLnBrk="1" hangingPunct="1"/>
            <a:r>
              <a:rPr lang="zh-CN" altLang="en-US" smtClean="0"/>
              <a:t>软件测试方法与技术</a:t>
            </a:r>
            <a:r>
              <a:rPr lang="en-US" altLang="zh-CN" smtClean="0"/>
              <a:t>Ⅰ</a:t>
            </a:r>
            <a:endParaRPr lang="zh-CN" altLang="en-US" smtClean="0"/>
          </a:p>
        </p:txBody>
      </p:sp>
      <p:sp>
        <p:nvSpPr>
          <p:cNvPr id="9219" name="副标题 7"/>
          <p:cNvSpPr txBox="1"/>
          <p:nvPr/>
        </p:nvSpPr>
        <p:spPr bwMode="auto">
          <a:xfrm>
            <a:off x="3635375" y="2116138"/>
            <a:ext cx="8353425"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fontAlgn="ctr">
              <a:spcAft>
                <a:spcPts val="400"/>
              </a:spcAft>
              <a:buSzPct val="70000"/>
              <a:buFont typeface="Wingdings" panose="05000000000000000000" pitchFamily="2" charset="2"/>
              <a:buChar char="l"/>
              <a:defRPr sz="2800">
                <a:solidFill>
                  <a:schemeClr val="tx1"/>
                </a:solidFill>
                <a:latin typeface="Arial" panose="020B0604020202020204" pitchFamily="34" charset="0"/>
                <a:ea typeface="微软雅黑" panose="020B0503020204020204" pitchFamily="34" charset="-122"/>
              </a:defRPr>
            </a:lvl1pPr>
            <a:lvl2pPr marL="742950" indent="-285750" fontAlgn="ctr">
              <a:spcAft>
                <a:spcPts val="400"/>
              </a:spcAft>
              <a:buSzPct val="70000"/>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fontAlgn="ctr">
              <a:spcAft>
                <a:spcPts val="400"/>
              </a:spcAft>
              <a:buSzPct val="70000"/>
              <a:buFont typeface="Wingdings" panose="05000000000000000000" pitchFamily="2" charset="2"/>
              <a:buChar char="l"/>
              <a:defRPr>
                <a:solidFill>
                  <a:schemeClr val="tx1"/>
                </a:solidFill>
                <a:latin typeface="Arial" panose="020B0604020202020204" pitchFamily="34" charset="0"/>
                <a:ea typeface="微软雅黑" panose="020B0503020204020204" pitchFamily="34" charset="-122"/>
              </a:defRPr>
            </a:lvl3pPr>
            <a:lvl4pPr marL="16002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4pPr>
            <a:lvl5pPr marL="20574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5pPr>
            <a:lvl6pPr marL="25146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6pPr>
            <a:lvl7pPr marL="29718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7pPr>
            <a:lvl8pPr marL="34290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8pPr>
            <a:lvl9pPr marL="38862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9pPr>
          </a:lstStyle>
          <a:p>
            <a:pPr eaLnBrk="1" hangingPunct="1">
              <a:buFont typeface="Wingdings" panose="05000000000000000000" pitchFamily="2" charset="2"/>
              <a:buNone/>
            </a:pPr>
            <a:r>
              <a:rPr lang="en-US" altLang="zh-CN" sz="2400"/>
              <a:t>—— </a:t>
            </a:r>
            <a:r>
              <a:rPr lang="zh-CN" altLang="en-US" sz="2400"/>
              <a:t>陈建潮</a:t>
            </a:r>
            <a:endParaRPr lang="en-US" altLang="zh-CN" sz="2400"/>
          </a:p>
          <a:p>
            <a:pPr eaLnBrk="1" hangingPunct="1">
              <a:buFont typeface="Wingdings" panose="05000000000000000000" pitchFamily="2" charset="2"/>
              <a:buNone/>
            </a:pPr>
            <a:r>
              <a:rPr lang="en-US" altLang="zh-CN" sz="2400"/>
              <a:t>        vic_c@126.com</a:t>
            </a:r>
            <a:endParaRPr lang="zh-CN" altLang="en-US" sz="2400"/>
          </a:p>
        </p:txBody>
      </p:sp>
      <p:sp>
        <p:nvSpPr>
          <p:cNvPr id="9220" name="标题 6"/>
          <p:cNvSpPr txBox="1"/>
          <p:nvPr/>
        </p:nvSpPr>
        <p:spPr bwMode="auto">
          <a:xfrm>
            <a:off x="-252413" y="3468688"/>
            <a:ext cx="6335713"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fontAlgn="ctr">
              <a:spcAft>
                <a:spcPts val="400"/>
              </a:spcAft>
              <a:buSzPct val="70000"/>
              <a:buFont typeface="Wingdings" panose="05000000000000000000" pitchFamily="2" charset="2"/>
              <a:buChar char="l"/>
              <a:defRPr sz="2800">
                <a:solidFill>
                  <a:schemeClr val="tx1"/>
                </a:solidFill>
                <a:latin typeface="Arial" panose="020B0604020202020204" pitchFamily="34" charset="0"/>
                <a:ea typeface="微软雅黑" panose="020B0503020204020204" pitchFamily="34" charset="-122"/>
              </a:defRPr>
            </a:lvl1pPr>
            <a:lvl2pPr marL="742950" indent="-285750" fontAlgn="ctr">
              <a:spcAft>
                <a:spcPts val="400"/>
              </a:spcAft>
              <a:buSzPct val="70000"/>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fontAlgn="ctr">
              <a:spcAft>
                <a:spcPts val="400"/>
              </a:spcAft>
              <a:buSzPct val="70000"/>
              <a:buFont typeface="Wingdings" panose="05000000000000000000" pitchFamily="2" charset="2"/>
              <a:buChar char="l"/>
              <a:defRPr>
                <a:solidFill>
                  <a:schemeClr val="tx1"/>
                </a:solidFill>
                <a:latin typeface="Arial" panose="020B0604020202020204" pitchFamily="34" charset="0"/>
                <a:ea typeface="微软雅黑" panose="020B0503020204020204" pitchFamily="34" charset="-122"/>
              </a:defRPr>
            </a:lvl3pPr>
            <a:lvl4pPr marL="16002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4pPr>
            <a:lvl5pPr marL="20574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5pPr>
            <a:lvl6pPr marL="25146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6pPr>
            <a:lvl7pPr marL="29718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7pPr>
            <a:lvl8pPr marL="34290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8pPr>
            <a:lvl9pPr marL="38862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9pPr>
          </a:lstStyle>
          <a:p>
            <a:pPr algn="r" eaLnBrk="1" fontAlgn="base" hangingPunct="1">
              <a:spcAft>
                <a:spcPct val="0"/>
              </a:spcAft>
              <a:buSzTx/>
              <a:buFontTx/>
              <a:buNone/>
            </a:pPr>
            <a:r>
              <a:rPr lang="zh-CN" altLang="en-US" sz="3200" b="1">
                <a:latin typeface="Arial Black" panose="020B0A04020102020204" pitchFamily="34" charset="0"/>
              </a:rPr>
              <a:t>谢谢大家！</a:t>
            </a:r>
            <a:endParaRPr lang="zh-CN" altLang="en-US" sz="3200" b="1">
              <a:latin typeface="Arial Black" panose="020B0A04020102020204"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40000"/>
              </a:lnSpc>
            </a:pPr>
            <a:r>
              <a:rPr lang="zh-CN" altLang="zh-CN" sz="2400" dirty="0"/>
              <a:t>例</a:t>
            </a:r>
            <a:r>
              <a:rPr lang="en-US" altLang="zh-CN" sz="2400" dirty="0"/>
              <a:t>4-1</a:t>
            </a:r>
            <a:r>
              <a:rPr lang="zh-CN" altLang="zh-CN" sz="2400" dirty="0"/>
              <a:t>：三角形问题：现在要做一个软件用于判断输入的</a:t>
            </a:r>
            <a:r>
              <a:rPr lang="en-US" altLang="zh-CN" sz="2400" dirty="0"/>
              <a:t>3</a:t>
            </a:r>
            <a:r>
              <a:rPr lang="zh-CN" altLang="zh-CN" sz="2400" dirty="0"/>
              <a:t>个数是否能够构成三角形，如果能构成三角形则打印出能构成什么类型的三角形，需求规格说明书如下：</a:t>
            </a:r>
            <a:endParaRPr lang="zh-CN" altLang="zh-CN" sz="2400" dirty="0"/>
          </a:p>
          <a:p>
            <a:pPr>
              <a:lnSpc>
                <a:spcPct val="140000"/>
              </a:lnSpc>
            </a:pPr>
            <a:r>
              <a:rPr lang="zh-CN" altLang="zh-CN" sz="2400" dirty="0"/>
              <a:t>输入</a:t>
            </a:r>
            <a:r>
              <a:rPr lang="en-US" altLang="zh-CN" sz="2400" dirty="0"/>
              <a:t>3</a:t>
            </a:r>
            <a:r>
              <a:rPr lang="zh-CN" altLang="zh-CN" sz="2400" dirty="0"/>
              <a:t>个整数</a:t>
            </a:r>
            <a:r>
              <a:rPr lang="en-US" altLang="zh-CN" sz="2400" dirty="0"/>
              <a:t>a</a:t>
            </a:r>
            <a:r>
              <a:rPr lang="zh-CN" altLang="zh-CN" sz="2400" dirty="0"/>
              <a:t>、</a:t>
            </a:r>
            <a:r>
              <a:rPr lang="en-US" altLang="zh-CN" sz="2400" dirty="0"/>
              <a:t>b</a:t>
            </a:r>
            <a:r>
              <a:rPr lang="zh-CN" altLang="zh-CN" sz="2400" dirty="0"/>
              <a:t>和</a:t>
            </a:r>
            <a:r>
              <a:rPr lang="en-US" altLang="zh-CN" sz="2400" dirty="0"/>
              <a:t>c</a:t>
            </a:r>
            <a:r>
              <a:rPr lang="zh-CN" altLang="zh-CN" sz="2400" dirty="0"/>
              <a:t>，作为三角形的</a:t>
            </a:r>
            <a:r>
              <a:rPr lang="en-US" altLang="zh-CN" sz="2400" dirty="0"/>
              <a:t>3</a:t>
            </a:r>
            <a:r>
              <a:rPr lang="zh-CN" altLang="zh-CN" sz="2400" dirty="0"/>
              <a:t>条边。通过程序判断出由这</a:t>
            </a:r>
            <a:r>
              <a:rPr lang="en-US" altLang="zh-CN" sz="2400" dirty="0"/>
              <a:t>3</a:t>
            </a:r>
            <a:r>
              <a:rPr lang="zh-CN" altLang="zh-CN" sz="2400" dirty="0"/>
              <a:t>条边构成的三角形的类型是等边三角形、等腰三角形、一般三角形，还是不能构成三角形，并打印出相应的信息。</a:t>
            </a:r>
            <a:endParaRPr lang="zh-CN" altLang="zh-CN" sz="2400" dirty="0"/>
          </a:p>
          <a:p>
            <a:endParaRPr lang="zh-CN" altLang="zh-CN" sz="2400" dirty="0"/>
          </a:p>
        </p:txBody>
      </p:sp>
      <p:sp>
        <p:nvSpPr>
          <p:cNvPr id="3" name="标题 2"/>
          <p:cNvSpPr>
            <a:spLocks noGrp="1"/>
          </p:cNvSpPr>
          <p:nvPr>
            <p:ph type="title"/>
          </p:nvPr>
        </p:nvSpPr>
        <p:spPr/>
        <p:txBody>
          <a:bodyPr/>
          <a:lstStyle/>
          <a:p>
            <a:r>
              <a:rPr lang="en-US" altLang="zh-CN" dirty="0"/>
              <a:t>4.2 </a:t>
            </a:r>
            <a:r>
              <a:rPr lang="zh-CN" altLang="zh-CN" dirty="0"/>
              <a:t>典型问题</a:t>
            </a:r>
            <a:r>
              <a:rPr lang="zh-CN" altLang="zh-CN" dirty="0" smtClean="0"/>
              <a:t>分析</a:t>
            </a:r>
            <a:endParaRPr lang="zh-CN" alt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30000"/>
              </a:lnSpc>
            </a:pPr>
            <a:r>
              <a:rPr lang="zh-CN" altLang="zh-CN" sz="2400" dirty="0"/>
              <a:t>进一步分析</a:t>
            </a:r>
            <a:r>
              <a:rPr lang="zh-CN" altLang="zh-CN" sz="2400" dirty="0" smtClean="0"/>
              <a:t>需求</a:t>
            </a:r>
            <a:r>
              <a:rPr lang="zh-CN" altLang="en-US" sz="2400" dirty="0" smtClean="0"/>
              <a:t>：</a:t>
            </a:r>
            <a:endParaRPr lang="en-US" altLang="zh-CN" sz="2400" dirty="0" smtClean="0"/>
          </a:p>
          <a:p>
            <a:pPr lvl="1">
              <a:lnSpc>
                <a:spcPct val="130000"/>
              </a:lnSpc>
            </a:pPr>
            <a:r>
              <a:rPr lang="zh-CN" altLang="zh-CN" sz="2000" dirty="0" smtClean="0"/>
              <a:t>要求</a:t>
            </a:r>
            <a:r>
              <a:rPr lang="zh-CN" altLang="zh-CN" sz="2000" dirty="0"/>
              <a:t>输入的</a:t>
            </a:r>
            <a:r>
              <a:rPr lang="en-US" altLang="zh-CN" sz="2000" dirty="0"/>
              <a:t>3</a:t>
            </a:r>
            <a:r>
              <a:rPr lang="zh-CN" altLang="zh-CN" sz="2000" dirty="0"/>
              <a:t>条边都必须是</a:t>
            </a:r>
            <a:r>
              <a:rPr lang="zh-CN" altLang="zh-CN" sz="2000" dirty="0" smtClean="0"/>
              <a:t>整数</a:t>
            </a:r>
            <a:r>
              <a:rPr lang="zh-CN" altLang="en-US" sz="2000" dirty="0" smtClean="0"/>
              <a:t>；</a:t>
            </a:r>
            <a:endParaRPr lang="en-US" altLang="zh-CN" sz="2000" dirty="0" smtClean="0"/>
          </a:p>
          <a:p>
            <a:pPr lvl="1">
              <a:lnSpc>
                <a:spcPct val="130000"/>
              </a:lnSpc>
            </a:pPr>
            <a:r>
              <a:rPr lang="zh-CN" altLang="zh-CN" sz="2000" dirty="0" smtClean="0"/>
              <a:t>为了</a:t>
            </a:r>
            <a:r>
              <a:rPr lang="zh-CN" altLang="zh-CN" sz="2000" dirty="0"/>
              <a:t>简化测试任务</a:t>
            </a:r>
            <a:r>
              <a:rPr lang="zh-CN" altLang="zh-CN" sz="2000" dirty="0" smtClean="0"/>
              <a:t>，另外附加</a:t>
            </a:r>
            <a:r>
              <a:rPr lang="zh-CN" altLang="zh-CN" sz="2000" dirty="0"/>
              <a:t>一个要求，要求输入的</a:t>
            </a:r>
            <a:r>
              <a:rPr lang="en-US" altLang="zh-CN" sz="2000" dirty="0"/>
              <a:t>3</a:t>
            </a:r>
            <a:r>
              <a:rPr lang="zh-CN" altLang="zh-CN" sz="2000" dirty="0"/>
              <a:t>条边的长度都必须小于或等于</a:t>
            </a:r>
            <a:r>
              <a:rPr lang="en-US" altLang="zh-CN" sz="2000" dirty="0" smtClean="0"/>
              <a:t>100</a:t>
            </a:r>
            <a:r>
              <a:rPr lang="zh-CN" altLang="en-US" sz="2000" dirty="0" smtClean="0"/>
              <a:t>；</a:t>
            </a:r>
            <a:endParaRPr lang="zh-CN" altLang="zh-CN" sz="2000" dirty="0"/>
          </a:p>
          <a:p>
            <a:pPr lvl="1">
              <a:lnSpc>
                <a:spcPct val="130000"/>
              </a:lnSpc>
            </a:pPr>
            <a:r>
              <a:rPr lang="zh-CN" altLang="zh-CN" sz="2000" dirty="0" smtClean="0"/>
              <a:t>要</a:t>
            </a:r>
            <a:r>
              <a:rPr lang="zh-CN" altLang="zh-CN" sz="2000" dirty="0"/>
              <a:t>满足三角形的特性：两边之和大于第三边</a:t>
            </a:r>
            <a:r>
              <a:rPr lang="zh-CN" altLang="zh-CN" sz="2000" dirty="0" smtClean="0"/>
              <a:t>。</a:t>
            </a:r>
            <a:endParaRPr lang="en-US" altLang="zh-CN" sz="2000" dirty="0" smtClean="0"/>
          </a:p>
          <a:p>
            <a:pPr>
              <a:lnSpc>
                <a:spcPct val="130000"/>
              </a:lnSpc>
            </a:pPr>
            <a:r>
              <a:rPr lang="zh-CN" altLang="zh-CN" sz="2400" dirty="0" smtClean="0"/>
              <a:t>总而言之</a:t>
            </a:r>
            <a:r>
              <a:rPr lang="zh-CN" altLang="zh-CN" sz="2400" dirty="0"/>
              <a:t>，三角形的</a:t>
            </a:r>
            <a:r>
              <a:rPr lang="en-US" altLang="zh-CN" sz="2400" dirty="0"/>
              <a:t>3</a:t>
            </a:r>
            <a:r>
              <a:rPr lang="zh-CN" altLang="zh-CN" sz="2400" dirty="0"/>
              <a:t>条边</a:t>
            </a:r>
            <a:r>
              <a:rPr lang="en-US" altLang="zh-CN" sz="2400" dirty="0"/>
              <a:t>a</a:t>
            </a:r>
            <a:r>
              <a:rPr lang="zh-CN" altLang="zh-CN" sz="2400" dirty="0"/>
              <a:t>、</a:t>
            </a:r>
            <a:r>
              <a:rPr lang="en-US" altLang="zh-CN" sz="2400" dirty="0"/>
              <a:t>b</a:t>
            </a:r>
            <a:r>
              <a:rPr lang="zh-CN" altLang="zh-CN" sz="2400" dirty="0"/>
              <a:t>、</a:t>
            </a:r>
            <a:r>
              <a:rPr lang="en-US" altLang="zh-CN" sz="2400" dirty="0"/>
              <a:t>c</a:t>
            </a:r>
            <a:r>
              <a:rPr lang="zh-CN" altLang="zh-CN" sz="2400" dirty="0"/>
              <a:t>，必须满意以下</a:t>
            </a:r>
            <a:r>
              <a:rPr lang="en-US" altLang="zh-CN" sz="2400" dirty="0"/>
              <a:t>6</a:t>
            </a:r>
            <a:r>
              <a:rPr lang="zh-CN" altLang="zh-CN" sz="2400" dirty="0"/>
              <a:t>个条件：</a:t>
            </a:r>
            <a:endParaRPr lang="zh-CN" altLang="zh-CN" sz="2400" dirty="0"/>
          </a:p>
          <a:p>
            <a:endParaRPr lang="zh-CN" altLang="zh-CN" sz="2400" dirty="0"/>
          </a:p>
        </p:txBody>
      </p:sp>
      <p:sp>
        <p:nvSpPr>
          <p:cNvPr id="8" name="Text Box 49"/>
          <p:cNvSpPr txBox="1">
            <a:spLocks noChangeArrowheads="1"/>
          </p:cNvSpPr>
          <p:nvPr/>
        </p:nvSpPr>
        <p:spPr bwMode="auto">
          <a:xfrm>
            <a:off x="3419872" y="4183360"/>
            <a:ext cx="5112568" cy="2304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just" defTabSz="914400" rtl="0" eaLnBrk="0" fontAlgn="base" latinLnBrk="0" hangingPunct="0">
              <a:lnSpc>
                <a:spcPct val="104000"/>
              </a:lnSpc>
              <a:spcBef>
                <a:spcPct val="0"/>
              </a:spcBef>
              <a:spcAft>
                <a:spcPct val="0"/>
              </a:spcAft>
              <a:buClrTx/>
              <a:buSzTx/>
              <a:buFontTx/>
              <a:buNone/>
            </a:pPr>
            <a:r>
              <a:rPr kumimoji="0" lang="en-US" altLang="zh-CN"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rPr>
              <a:t>C1</a:t>
            </a:r>
            <a:r>
              <a:rPr kumimoji="0" lang="zh-CN" altLang="en-US"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rPr>
              <a:t>：</a:t>
            </a:r>
            <a:r>
              <a:rPr kumimoji="0" lang="en-US" altLang="zh-CN"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rPr>
              <a:t>1&lt;=a&lt;=100 </a:t>
            </a:r>
            <a:endParaRPr kumimoji="0" lang="en-US" altLang="zh-CN"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endParaRPr>
          </a:p>
          <a:p>
            <a:pPr marL="0" marR="0" lvl="0" indent="0" algn="just" defTabSz="914400" rtl="0" eaLnBrk="0" fontAlgn="base" latinLnBrk="0" hangingPunct="0">
              <a:lnSpc>
                <a:spcPct val="104000"/>
              </a:lnSpc>
              <a:spcBef>
                <a:spcPct val="0"/>
              </a:spcBef>
              <a:spcAft>
                <a:spcPct val="0"/>
              </a:spcAft>
              <a:buClrTx/>
              <a:buSzTx/>
              <a:buFontTx/>
              <a:buNone/>
            </a:pPr>
            <a:r>
              <a:rPr kumimoji="0" lang="en-US" altLang="zh-CN"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rPr>
              <a:t>C2</a:t>
            </a:r>
            <a:r>
              <a:rPr kumimoji="0" lang="zh-CN" altLang="en-US"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rPr>
              <a:t>：</a:t>
            </a:r>
            <a:r>
              <a:rPr kumimoji="0" lang="en-US" altLang="zh-CN"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rPr>
              <a:t>1&lt;=b&lt;=100 </a:t>
            </a:r>
            <a:endParaRPr kumimoji="0" lang="en-US" altLang="zh-CN"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endParaRPr>
          </a:p>
          <a:p>
            <a:pPr marL="0" marR="0" lvl="0" indent="0" algn="just" defTabSz="914400" rtl="0" eaLnBrk="0" fontAlgn="base" latinLnBrk="0" hangingPunct="0">
              <a:lnSpc>
                <a:spcPct val="104000"/>
              </a:lnSpc>
              <a:spcBef>
                <a:spcPct val="0"/>
              </a:spcBef>
              <a:spcAft>
                <a:spcPct val="0"/>
              </a:spcAft>
              <a:buClrTx/>
              <a:buSzTx/>
              <a:buFontTx/>
              <a:buNone/>
            </a:pPr>
            <a:r>
              <a:rPr kumimoji="0" lang="en-US" altLang="zh-CN"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rPr>
              <a:t>C3</a:t>
            </a:r>
            <a:r>
              <a:rPr kumimoji="0" lang="zh-CN" altLang="en-US"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rPr>
              <a:t>：</a:t>
            </a:r>
            <a:r>
              <a:rPr kumimoji="0" lang="en-US" altLang="zh-CN"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rPr>
              <a:t>1&lt;=c&lt;=100 </a:t>
            </a:r>
            <a:endParaRPr kumimoji="0" lang="en-US" altLang="zh-CN"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endParaRPr>
          </a:p>
          <a:p>
            <a:pPr marL="0" marR="0" lvl="0" indent="0" algn="just" defTabSz="914400" rtl="0" eaLnBrk="0" fontAlgn="base" latinLnBrk="0" hangingPunct="0">
              <a:lnSpc>
                <a:spcPct val="104000"/>
              </a:lnSpc>
              <a:spcBef>
                <a:spcPct val="0"/>
              </a:spcBef>
              <a:spcAft>
                <a:spcPct val="0"/>
              </a:spcAft>
              <a:buClrTx/>
              <a:buSzTx/>
              <a:buFontTx/>
              <a:buNone/>
            </a:pPr>
            <a:r>
              <a:rPr kumimoji="0" lang="en-US" altLang="zh-CN"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rPr>
              <a:t>C4</a:t>
            </a:r>
            <a:r>
              <a:rPr kumimoji="0" lang="zh-CN" altLang="en-US"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rPr>
              <a:t>：</a:t>
            </a:r>
            <a:r>
              <a:rPr kumimoji="0" lang="en-US" altLang="zh-CN"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rPr>
              <a:t>a&lt;</a:t>
            </a:r>
            <a:r>
              <a:rPr kumimoji="0" lang="en-US" altLang="zh-CN" sz="2400" b="0" i="0" u="none" strike="noStrike" cap="none" normalizeH="0" baseline="0" dirty="0" err="1" smtClean="0">
                <a:ln>
                  <a:noFill/>
                </a:ln>
                <a:solidFill>
                  <a:schemeClr val="tx1"/>
                </a:solidFill>
                <a:effectLst/>
                <a:latin typeface="Arial Unicode MS" panose="020B0604020202020204" pitchFamily="34" charset="-122"/>
                <a:ea typeface="Arial Unicode MS" panose="020B0604020202020204" pitchFamily="34" charset="-122"/>
              </a:rPr>
              <a:t>b+c</a:t>
            </a:r>
            <a:r>
              <a:rPr kumimoji="0" lang="en-US" altLang="zh-CN"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rPr>
              <a:t> </a:t>
            </a:r>
            <a:endParaRPr kumimoji="0" lang="en-US" altLang="zh-CN"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endParaRPr>
          </a:p>
          <a:p>
            <a:pPr marL="0" marR="0" lvl="0" indent="0" algn="just" defTabSz="914400" rtl="0" eaLnBrk="0" fontAlgn="base" latinLnBrk="0" hangingPunct="0">
              <a:lnSpc>
                <a:spcPct val="104000"/>
              </a:lnSpc>
              <a:spcBef>
                <a:spcPct val="0"/>
              </a:spcBef>
              <a:spcAft>
                <a:spcPct val="0"/>
              </a:spcAft>
              <a:buClrTx/>
              <a:buSzTx/>
              <a:buFontTx/>
              <a:buNone/>
            </a:pPr>
            <a:r>
              <a:rPr kumimoji="0" lang="en-US" altLang="zh-CN"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rPr>
              <a:t>C5</a:t>
            </a:r>
            <a:r>
              <a:rPr kumimoji="0" lang="zh-CN" altLang="en-US"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rPr>
              <a:t>：</a:t>
            </a:r>
            <a:r>
              <a:rPr kumimoji="0" lang="en-US" altLang="zh-CN"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rPr>
              <a:t>b&lt;</a:t>
            </a:r>
            <a:r>
              <a:rPr kumimoji="0" lang="en-US" altLang="zh-CN" sz="2400" b="0" i="0" u="none" strike="noStrike" cap="none" normalizeH="0" baseline="0" dirty="0" err="1" smtClean="0">
                <a:ln>
                  <a:noFill/>
                </a:ln>
                <a:solidFill>
                  <a:schemeClr val="tx1"/>
                </a:solidFill>
                <a:effectLst/>
                <a:latin typeface="Arial Unicode MS" panose="020B0604020202020204" pitchFamily="34" charset="-122"/>
                <a:ea typeface="Arial Unicode MS" panose="020B0604020202020204" pitchFamily="34" charset="-122"/>
              </a:rPr>
              <a:t>a+c</a:t>
            </a:r>
            <a:r>
              <a:rPr kumimoji="0" lang="en-US" altLang="zh-CN"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rPr>
              <a:t> </a:t>
            </a:r>
            <a:endParaRPr kumimoji="0" lang="en-US" altLang="zh-CN"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endParaRPr>
          </a:p>
          <a:p>
            <a:pPr marL="0" marR="0" lvl="0" indent="0" algn="just" defTabSz="914400" rtl="0" eaLnBrk="0" fontAlgn="base" latinLnBrk="0" hangingPunct="0">
              <a:lnSpc>
                <a:spcPct val="104000"/>
              </a:lnSpc>
              <a:spcBef>
                <a:spcPct val="0"/>
              </a:spcBef>
              <a:spcAft>
                <a:spcPct val="0"/>
              </a:spcAft>
              <a:buClrTx/>
              <a:buSzTx/>
              <a:buFontTx/>
              <a:buNone/>
            </a:pPr>
            <a:r>
              <a:rPr kumimoji="0" lang="en-US" altLang="zh-CN"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rPr>
              <a:t>C6</a:t>
            </a:r>
            <a:r>
              <a:rPr kumimoji="0" lang="zh-CN" altLang="en-US"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rPr>
              <a:t>：</a:t>
            </a:r>
            <a:r>
              <a:rPr kumimoji="0" lang="en-US" altLang="zh-CN" sz="2400" b="0"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rPr>
              <a:t>c&lt;</a:t>
            </a:r>
            <a:r>
              <a:rPr kumimoji="0" lang="en-US" altLang="zh-CN" sz="2400" b="0" i="0" u="none" strike="noStrike" cap="none" normalizeH="0" baseline="0" dirty="0" err="1" smtClean="0">
                <a:ln>
                  <a:noFill/>
                </a:ln>
                <a:solidFill>
                  <a:schemeClr val="tx1"/>
                </a:solidFill>
                <a:effectLst/>
                <a:latin typeface="Arial Unicode MS" panose="020B0604020202020204" pitchFamily="34" charset="-122"/>
                <a:ea typeface="Arial Unicode MS" panose="020B0604020202020204" pitchFamily="34" charset="-122"/>
              </a:rPr>
              <a:t>a+b</a:t>
            </a:r>
            <a:endParaRPr kumimoji="0" lang="zh-CN" altLang="zh-CN" sz="4800" b="0" i="0" u="none" strike="noStrike" cap="none" normalizeH="0" baseline="0" dirty="0" smtClean="0">
              <a:ln>
                <a:noFill/>
              </a:ln>
              <a:solidFill>
                <a:schemeClr val="tx1"/>
              </a:solidFill>
              <a:effectLst/>
              <a:latin typeface="Arial" panose="020B0604020202020204"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20000"/>
              </a:lnSpc>
            </a:pPr>
            <a:r>
              <a:rPr lang="zh-CN" altLang="zh-CN" sz="2400" b="1" dirty="0"/>
              <a:t>等价类划分方法</a:t>
            </a:r>
            <a:r>
              <a:rPr lang="zh-CN" altLang="zh-CN" sz="2400" dirty="0"/>
              <a:t>是把所有可能的输入数据，即程序的输入域划分成若干个部分（若干个子集），然后，从每一个子集中选取少数具有代表性的数据作为测试输入来设计测试用例。</a:t>
            </a:r>
            <a:endParaRPr lang="zh-CN" altLang="zh-CN" sz="2400" dirty="0"/>
          </a:p>
          <a:p>
            <a:pPr>
              <a:lnSpc>
                <a:spcPct val="120000"/>
              </a:lnSpc>
            </a:pPr>
            <a:r>
              <a:rPr lang="zh-CN" altLang="zh-CN" sz="2400" dirty="0"/>
              <a:t>等价类划分的目的就是为了在有限的测试资源的情况下，用少量有代表性的数据得到比较好的测试效果。这种方法是一种重要而常用的黑盒测试用例设计方法。</a:t>
            </a:r>
            <a:endParaRPr lang="zh-CN" altLang="zh-CN" sz="2400" dirty="0"/>
          </a:p>
          <a:p>
            <a:endParaRPr lang="zh-CN" altLang="zh-CN" sz="2400" dirty="0"/>
          </a:p>
        </p:txBody>
      </p:sp>
      <p:sp>
        <p:nvSpPr>
          <p:cNvPr id="3" name="标题 2"/>
          <p:cNvSpPr>
            <a:spLocks noGrp="1"/>
          </p:cNvSpPr>
          <p:nvPr>
            <p:ph type="title"/>
          </p:nvPr>
        </p:nvSpPr>
        <p:spPr/>
        <p:txBody>
          <a:bodyPr/>
          <a:lstStyle/>
          <a:p>
            <a:r>
              <a:rPr lang="en-US" altLang="zh-CN" dirty="0"/>
              <a:t>4.3 </a:t>
            </a:r>
            <a:r>
              <a:rPr lang="zh-CN" altLang="zh-CN" dirty="0"/>
              <a:t>等价类划分</a:t>
            </a:r>
            <a:r>
              <a:rPr lang="zh-CN" altLang="zh-CN" dirty="0" smtClean="0"/>
              <a:t>法</a:t>
            </a:r>
            <a:endParaRPr lang="zh-CN"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30000"/>
              </a:lnSpc>
            </a:pPr>
            <a:r>
              <a:rPr lang="zh-CN" altLang="zh-CN" sz="2400" dirty="0"/>
              <a:t>等价类是指某个输入域的子集合。在该子集合中，各个输入数据对于揭露程序中的错误都是等效的，并合理地假定：测试某等价类的代表值就等于对这一类其它值的测试</a:t>
            </a:r>
            <a:r>
              <a:rPr lang="zh-CN" altLang="zh-CN" sz="2400" dirty="0" smtClean="0"/>
              <a:t>。</a:t>
            </a:r>
            <a:endParaRPr lang="en-US" altLang="zh-CN" sz="2400" dirty="0" smtClean="0"/>
          </a:p>
          <a:p>
            <a:pPr>
              <a:lnSpc>
                <a:spcPct val="130000"/>
              </a:lnSpc>
            </a:pPr>
            <a:r>
              <a:rPr lang="zh-CN" altLang="zh-CN" sz="2400" dirty="0" smtClean="0"/>
              <a:t>因此</a:t>
            </a:r>
            <a:r>
              <a:rPr lang="zh-CN" altLang="zh-CN" sz="2400" dirty="0"/>
              <a:t>，可以把全部输入数据合理划分为若干个等价类，在每一个等价类中取一个数据作为测试输入，并设计测试用例，从而达到用少量代表性的测试数据取得较好的测试结果的目的。</a:t>
            </a:r>
            <a:endParaRPr lang="zh-CN" altLang="zh-CN" sz="2400" dirty="0"/>
          </a:p>
          <a:p>
            <a:endParaRPr lang="zh-CN" altLang="zh-CN" sz="2400" dirty="0"/>
          </a:p>
        </p:txBody>
      </p:sp>
      <p:sp>
        <p:nvSpPr>
          <p:cNvPr id="3" name="标题 2"/>
          <p:cNvSpPr>
            <a:spLocks noGrp="1"/>
          </p:cNvSpPr>
          <p:nvPr>
            <p:ph type="title"/>
          </p:nvPr>
        </p:nvSpPr>
        <p:spPr/>
        <p:txBody>
          <a:bodyPr/>
          <a:lstStyle/>
          <a:p>
            <a:r>
              <a:rPr lang="zh-CN" altLang="zh-CN" dirty="0"/>
              <a:t>一、划分</a:t>
            </a:r>
            <a:r>
              <a:rPr lang="zh-CN" altLang="zh-CN" dirty="0" smtClean="0"/>
              <a:t>等价类</a:t>
            </a:r>
            <a:endParaRPr lang="zh-CN"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40000"/>
              </a:lnSpc>
            </a:pPr>
            <a:r>
              <a:rPr lang="zh-CN" altLang="zh-CN" sz="2000" dirty="0"/>
              <a:t>等价类划分可有两种不同的情况：有效等价类和无效等价类。</a:t>
            </a:r>
            <a:endParaRPr lang="zh-CN" altLang="zh-CN" sz="2000" dirty="0"/>
          </a:p>
          <a:p>
            <a:pPr lvl="1">
              <a:lnSpc>
                <a:spcPct val="140000"/>
              </a:lnSpc>
            </a:pPr>
            <a:r>
              <a:rPr lang="zh-CN" altLang="zh-CN" sz="2000" dirty="0"/>
              <a:t>有效等价类：是指对于程序的需求规格说明书来说是合理的、有意义的输入数据构成的集合。利用有效等价类可检验程序是否实现了规格说明中所规定的功能和性能。</a:t>
            </a:r>
            <a:endParaRPr lang="zh-CN" altLang="zh-CN" sz="2000" dirty="0"/>
          </a:p>
          <a:p>
            <a:pPr lvl="1">
              <a:lnSpc>
                <a:spcPct val="140000"/>
              </a:lnSpc>
            </a:pPr>
            <a:r>
              <a:rPr lang="zh-CN" altLang="zh-CN" sz="2000" dirty="0"/>
              <a:t>无效等价类：与有效等价类的定义恰好相反，无效等价类指的是对程序的需求规格说明书是不合理的、无意义的输入数据所构成的集合。对于具体的问题，无效等价类至少应有一个，也可能有多个</a:t>
            </a:r>
            <a:r>
              <a:rPr lang="zh-CN" altLang="zh-CN" sz="1800" dirty="0"/>
              <a:t>。</a:t>
            </a:r>
            <a:endParaRPr lang="zh-CN" altLang="zh-CN" sz="1800" dirty="0"/>
          </a:p>
          <a:p>
            <a:pPr>
              <a:lnSpc>
                <a:spcPct val="140000"/>
              </a:lnSpc>
            </a:pPr>
            <a:r>
              <a:rPr lang="zh-CN" altLang="zh-CN" sz="2000" dirty="0"/>
              <a:t>如果在测试时，只考虑有效等价类的数据，不考虑无效数据值，那么这种测试称为标准等价类测试</a:t>
            </a:r>
            <a:r>
              <a:rPr lang="zh-CN" altLang="zh-CN" sz="2000" dirty="0" smtClean="0"/>
              <a:t>；</a:t>
            </a:r>
            <a:endParaRPr lang="en-US" altLang="zh-CN" sz="2000" dirty="0" smtClean="0"/>
          </a:p>
          <a:p>
            <a:pPr>
              <a:lnSpc>
                <a:spcPct val="140000"/>
              </a:lnSpc>
            </a:pPr>
            <a:r>
              <a:rPr lang="zh-CN" altLang="zh-CN" sz="2000" dirty="0" smtClean="0"/>
              <a:t>如果</a:t>
            </a:r>
            <a:r>
              <a:rPr lang="zh-CN" altLang="zh-CN" sz="2000" dirty="0"/>
              <a:t>在测试时，既考虑有效等价类的数据，也考虑无效等价类的数据，那么这种测试称为健壮等价类测试。</a:t>
            </a:r>
            <a:endParaRPr lang="zh-CN" altLang="zh-CN" sz="2000" dirty="0"/>
          </a:p>
          <a:p>
            <a:endParaRPr lang="zh-CN" altLang="zh-CN" sz="2000" dirty="0"/>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TABLE_BEAUTIFY" val="smartTable{51fea60d-5b51-4245-9e96-6a1e63c65445}"/>
  <p:tag name="TABLE_ENDDRAG_ORIGIN_RECT" val="722*540"/>
  <p:tag name="TABLE_ENDDRAG_RECT" val="0*0*722*540"/>
</p:tagLst>
</file>

<file path=ppt/tags/tag10.xml><?xml version="1.0" encoding="utf-8"?>
<p:tagLst xmlns:p="http://schemas.openxmlformats.org/presentationml/2006/main">
  <p:tag name="ARTICULATE_PROJECT_OPEN" val="0"/>
  <p:tag name="ISPRING_RESOURCE_PATHS_HASH_2" val="304a9ca1b5df62069ce63fb2667695769e5c558"/>
</p:tagLst>
</file>

<file path=ppt/tags/tag2.xml><?xml version="1.0" encoding="utf-8"?>
<p:tagLst xmlns:p="http://schemas.openxmlformats.org/presentationml/2006/main">
  <p:tag name="KSO_WM_UNIT_TABLE_BEAUTIFY" val="smartTable{2be3b0df-7282-4a45-a511-48e0c1464943}"/>
</p:tagLst>
</file>

<file path=ppt/tags/tag3.xml><?xml version="1.0" encoding="utf-8"?>
<p:tagLst xmlns:p="http://schemas.openxmlformats.org/presentationml/2006/main">
  <p:tag name="KSO_WM_UNIT_TABLE_BEAUTIFY" val="smartTable{ca96a32b-1d30-4da1-9bd2-9b7d4a2f693c}"/>
</p:tagLst>
</file>

<file path=ppt/tags/tag4.xml><?xml version="1.0" encoding="utf-8"?>
<p:tagLst xmlns:p="http://schemas.openxmlformats.org/presentationml/2006/main">
  <p:tag name="KSO_WM_UNIT_TABLE_BEAUTIFY" val="smartTable{249fab68-269b-4ba9-b88b-ad5270a55f8d}"/>
</p:tagLst>
</file>

<file path=ppt/tags/tag5.xml><?xml version="1.0" encoding="utf-8"?>
<p:tagLst xmlns:p="http://schemas.openxmlformats.org/presentationml/2006/main">
  <p:tag name="KSO_WM_UNIT_TABLE_BEAUTIFY" val="smartTable{477594eb-19bf-407e-bb36-b3f43452a86c}"/>
</p:tagLst>
</file>

<file path=ppt/tags/tag6.xml><?xml version="1.0" encoding="utf-8"?>
<p:tagLst xmlns:p="http://schemas.openxmlformats.org/presentationml/2006/main">
  <p:tag name="KSO_WM_UNIT_TABLE_BEAUTIFY" val="smartTable{d73d9779-d398-476e-9f5a-15ff4804ee4f}"/>
</p:tagLst>
</file>

<file path=ppt/tags/tag7.xml><?xml version="1.0" encoding="utf-8"?>
<p:tagLst xmlns:p="http://schemas.openxmlformats.org/presentationml/2006/main">
  <p:tag name="KSO_WM_UNIT_TABLE_BEAUTIFY" val="smartTable{6a6a05ff-8a86-4708-af6c-634676e3addd}"/>
</p:tagLst>
</file>

<file path=ppt/tags/tag8.xml><?xml version="1.0" encoding="utf-8"?>
<p:tagLst xmlns:p="http://schemas.openxmlformats.org/presentationml/2006/main">
  <p:tag name="KSO_WM_UNIT_TABLE_BEAUTIFY" val="smartTable{313796a5-93bf-4d18-89a8-c0413d9d68a0}"/>
  <p:tag name="TABLE_ENDDRAG_ORIGIN_RECT" val="436*232"/>
  <p:tag name="TABLE_ENDDRAG_RECT" val="127*190*436*232"/>
</p:tagLst>
</file>

<file path=ppt/tags/tag9.xml><?xml version="1.0" encoding="utf-8"?>
<p:tagLst xmlns:p="http://schemas.openxmlformats.org/presentationml/2006/main">
  <p:tag name="KSO_WM_UNIT_TABLE_BEAUTIFY" val="smartTable{af1321bb-006a-4b00-84f0-9f66e585de9c}"/>
</p:tagLst>
</file>

<file path=ppt/theme/theme1.xml><?xml version="1.0" encoding="utf-8"?>
<a:theme xmlns:a="http://schemas.openxmlformats.org/drawingml/2006/main" name="PPT素材夹_0082">
  <a:themeElements>
    <a:clrScheme name="www.slideto.Me blue L5">
      <a:dk1>
        <a:srgbClr val="111111"/>
      </a:dk1>
      <a:lt1>
        <a:srgbClr val="FFFFFF"/>
      </a:lt1>
      <a:dk2>
        <a:srgbClr val="777777"/>
      </a:dk2>
      <a:lt2>
        <a:srgbClr val="B2B2B2"/>
      </a:lt2>
      <a:accent1>
        <a:srgbClr val="0070C0"/>
      </a:accent1>
      <a:accent2>
        <a:srgbClr val="00B0F0"/>
      </a:accent2>
      <a:accent3>
        <a:srgbClr val="00B050"/>
      </a:accent3>
      <a:accent4>
        <a:srgbClr val="92D050"/>
      </a:accent4>
      <a:accent5>
        <a:srgbClr val="FF6600"/>
      </a:accent5>
      <a:accent6>
        <a:srgbClr val="FF9900"/>
      </a:accent6>
      <a:hlink>
        <a:srgbClr val="373737"/>
      </a:hlink>
      <a:folHlink>
        <a:srgbClr val="6E6E6E"/>
      </a:folHlink>
    </a:clrScheme>
    <a:fontScheme name="www.SlideTo.Me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9525">
          <a:solidFill>
            <a:schemeClr val="accent1">
              <a:lumMod val="50000"/>
            </a:schemeClr>
          </a:solidFill>
        </a:ln>
      </a:spPr>
      <a:bodyPr rot="0" spcFirstLastPara="0" vertOverflow="overflow" horzOverflow="overflow" vert="horz" wrap="square" lIns="91440" tIns="45720" rIns="91440" bIns="45720" numCol="1" spcCol="0" rtlCol="0" fromWordArt="0" anchor="ctr" anchorCtr="0" forceAA="0" compatLnSpc="1">
        <a:noAutofit/>
      </a:bodyPr>
      <a:lstStyle>
        <a:defPPr>
          <a:defRPr sz="1600" dirty="0"/>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www.SlideTo.Me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www.SlideTo.Me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0</TotalTime>
  <Words>9272</Words>
  <Application>WPS 演示</Application>
  <PresentationFormat>全屏显示(4:3)</PresentationFormat>
  <Paragraphs>2145</Paragraphs>
  <Slides>46</Slides>
  <Notes>1</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2</vt:i4>
      </vt:variant>
      <vt:variant>
        <vt:lpstr>幻灯片标题</vt:lpstr>
      </vt:variant>
      <vt:variant>
        <vt:i4>46</vt:i4>
      </vt:variant>
    </vt:vector>
  </HeadingPairs>
  <TitlesOfParts>
    <vt:vector size="58" baseType="lpstr">
      <vt:lpstr>Arial</vt:lpstr>
      <vt:lpstr>宋体</vt:lpstr>
      <vt:lpstr>Wingdings</vt:lpstr>
      <vt:lpstr>Arial Black</vt:lpstr>
      <vt:lpstr>微软雅黑</vt:lpstr>
      <vt:lpstr>Calibri</vt:lpstr>
      <vt:lpstr>Arial Unicode MS</vt:lpstr>
      <vt:lpstr>Arial Unicode MS</vt:lpstr>
      <vt:lpstr>Times New Roman</vt:lpstr>
      <vt:lpstr>PPT素材夹_0082</vt:lpstr>
      <vt:lpstr>Word.Picture.8</vt:lpstr>
      <vt:lpstr>Word.Picture.8</vt:lpstr>
      <vt:lpstr>软件测试方法与技术Ⅰ</vt:lpstr>
      <vt:lpstr>4.1 黑盒子测试方法概述</vt:lpstr>
      <vt:lpstr>PowerPoint 演示文稿</vt:lpstr>
      <vt:lpstr>PowerPoint 演示文稿</vt:lpstr>
      <vt:lpstr>4.2 典型问题分析</vt:lpstr>
      <vt:lpstr>PowerPoint 演示文稿</vt:lpstr>
      <vt:lpstr>4.3 等价类划分法</vt:lpstr>
      <vt:lpstr>一、划分等价类</vt:lpstr>
      <vt:lpstr>PowerPoint 演示文稿</vt:lpstr>
      <vt:lpstr>二、等价类划分原则</vt:lpstr>
      <vt:lpstr>PowerPoint 演示文稿</vt:lpstr>
      <vt:lpstr>PowerPoint 演示文稿</vt:lpstr>
      <vt:lpstr>三、设计测试用例 </vt:lpstr>
      <vt:lpstr>举例</vt:lpstr>
      <vt:lpstr>PowerPoint 演示文稿</vt:lpstr>
      <vt:lpstr>PowerPoint 演示文稿</vt:lpstr>
      <vt:lpstr>PowerPoint 演示文稿</vt:lpstr>
      <vt:lpstr>四、针对三角形问题，使用等价类划分方法设计测试用例</vt:lpstr>
      <vt:lpstr>PowerPoint 演示文稿</vt:lpstr>
      <vt:lpstr>第一、覆盖有效等价类的测试用例：</vt:lpstr>
      <vt:lpstr>第二、覆盖无效等价类的测试用例：</vt:lpstr>
      <vt:lpstr>根据输出域进行等价类划分测试</vt:lpstr>
      <vt:lpstr>PowerPoint 演示文稿</vt:lpstr>
      <vt:lpstr>经典案例二——雇佣金问题</vt:lpstr>
      <vt:lpstr>第一步：划分等价类</vt:lpstr>
      <vt:lpstr>第二步：覆盖有效等价类</vt:lpstr>
      <vt:lpstr>第三步：覆盖无效等价类</vt:lpstr>
      <vt:lpstr>同理，也可以根据输出域进行等价类划分测试</vt:lpstr>
      <vt:lpstr>PowerPoint 演示文稿</vt:lpstr>
      <vt:lpstr>4.4 边界值分析</vt:lpstr>
      <vt:lpstr>一、使用边界值分析方法进行健壮性测试</vt:lpstr>
      <vt:lpstr>PowerPoint 演示文稿</vt:lpstr>
      <vt:lpstr>PowerPoint 演示文稿</vt:lpstr>
      <vt:lpstr>二、边界值分析</vt:lpstr>
      <vt:lpstr>三、 基于边界值分析方法选择测试用例的原则</vt:lpstr>
      <vt:lpstr>四、针对三角形问题，使用边界值分析方法设计测试用例</vt:lpstr>
      <vt:lpstr>PowerPoint 演示文稿</vt:lpstr>
      <vt:lpstr>4.5 决策表</vt:lpstr>
      <vt:lpstr>一、决策表的组成部分</vt:lpstr>
      <vt:lpstr>二、建立决策表</vt:lpstr>
      <vt:lpstr>三、以经典的“阅读指南”为例，构建决策表</vt:lpstr>
      <vt:lpstr>四、决策表的简化</vt:lpstr>
      <vt:lpstr>PowerPoint 演示文稿</vt:lpstr>
      <vt:lpstr>五、针对三角形问题，使用决策表方法设计测试用例</vt:lpstr>
      <vt:lpstr>PowerPoint 演示文稿</vt:lpstr>
      <vt:lpstr>软件测试方法与技术Ⅰ</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点击此处添加幻灯主标题</dc:title>
  <dc:creator>陈建潮;vic_c@126.com</dc:creator>
  <cp:lastModifiedBy>潮</cp:lastModifiedBy>
  <cp:revision>211</cp:revision>
  <dcterms:created xsi:type="dcterms:W3CDTF">2013-02-26T17:00:00Z</dcterms:created>
  <dcterms:modified xsi:type="dcterms:W3CDTF">2021-08-28T08:37:07Z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