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0"/>
  </p:notesMasterIdLst>
  <p:handoutMasterIdLst>
    <p:handoutMasterId r:id="rId31"/>
  </p:handoutMasterIdLst>
  <p:sldIdLst>
    <p:sldId id="263" r:id="rId3"/>
    <p:sldId id="335" r:id="rId4"/>
    <p:sldId id="376" r:id="rId5"/>
    <p:sldId id="385" r:id="rId6"/>
    <p:sldId id="384" r:id="rId7"/>
    <p:sldId id="386" r:id="rId8"/>
    <p:sldId id="402" r:id="rId9"/>
    <p:sldId id="403" r:id="rId10"/>
    <p:sldId id="388" r:id="rId11"/>
    <p:sldId id="389" r:id="rId12"/>
    <p:sldId id="390" r:id="rId13"/>
    <p:sldId id="391" r:id="rId14"/>
    <p:sldId id="408" r:id="rId15"/>
    <p:sldId id="409" r:id="rId16"/>
    <p:sldId id="410" r:id="rId17"/>
    <p:sldId id="411" r:id="rId18"/>
    <p:sldId id="422" r:id="rId19"/>
    <p:sldId id="404" r:id="rId20"/>
    <p:sldId id="401" r:id="rId21"/>
    <p:sldId id="377" r:id="rId22"/>
    <p:sldId id="405" r:id="rId23"/>
    <p:sldId id="406" r:id="rId24"/>
    <p:sldId id="407" r:id="rId25"/>
    <p:sldId id="395" r:id="rId26"/>
    <p:sldId id="396" r:id="rId27"/>
    <p:sldId id="397" r:id="rId28"/>
    <p:sldId id="375" r:id="rId29"/>
  </p:sldIdLst>
  <p:sldSz cx="9144000" cy="6858000" type="screen4x3"/>
  <p:notesSz cx="6858000" cy="9144000"/>
  <p:custDataLst>
    <p:tags r:id="rId35"/>
  </p:custDataLst>
  <p:defaultTex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73737"/>
    <a:srgbClr val="6E6E6E"/>
    <a:srgbClr val="FFFFFF"/>
    <a:srgbClr val="F8F8F8"/>
    <a:srgbClr val="000000"/>
    <a:srgbClr val="1C1C1C"/>
    <a:srgbClr val="DDDDDD"/>
    <a:srgbClr val="808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3952" autoAdjust="0"/>
  </p:normalViewPr>
  <p:slideViewPr>
    <p:cSldViewPr snapToObjects="1">
      <p:cViewPr varScale="1">
        <p:scale>
          <a:sx n="107" d="100"/>
          <a:sy n="107" d="100"/>
        </p:scale>
        <p:origin x="-1734" y="-90"/>
      </p:cViewPr>
      <p:guideLst>
        <p:guide orient="horz" pos="164"/>
        <p:guide orient="horz" pos="619"/>
        <p:guide orient="horz" pos="709"/>
        <p:guide orient="horz" pos="3975"/>
        <p:guide orient="horz" pos="4065"/>
        <p:guide orient="horz" pos="4247"/>
        <p:guide orient="horz" pos="3748"/>
        <p:guide pos="5511"/>
        <p:guide pos="249"/>
        <p:guide pos="2880"/>
        <p:guide pos="2835"/>
        <p:guide pos="2925"/>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1302"/>
    </p:cViewPr>
  </p:sorterViewPr>
  <p:notesViewPr>
    <p:cSldViewPr snapToObjects="1">
      <p:cViewPr varScale="1">
        <p:scale>
          <a:sx n="58" d="100"/>
          <a:sy n="58" d="100"/>
        </p:scale>
        <p:origin x="2790" y="30"/>
      </p:cViewPr>
      <p:guideLst>
        <p:guide orient="horz" pos="2880"/>
        <p:guide orient="horz" pos="476"/>
        <p:guide orient="horz" pos="5465"/>
        <p:guide orient="horz" pos="5759"/>
        <p:guide orient="horz" pos="5511"/>
        <p:guide orient="horz" pos="5692"/>
        <p:guide pos="3974"/>
        <p:guide pos="346"/>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5" Type="http://schemas.openxmlformats.org/officeDocument/2006/relationships/tags" Target="tags/tag1.xml"/><Relationship Id="rId34" Type="http://schemas.openxmlformats.org/officeDocument/2006/relationships/tableStyles" Target="tableStyles.xml"/><Relationship Id="rId33" Type="http://schemas.openxmlformats.org/officeDocument/2006/relationships/viewProps" Target="viewProps.xml"/><Relationship Id="rId32" Type="http://schemas.openxmlformats.org/officeDocument/2006/relationships/presProps" Target="presProps.xml"/><Relationship Id="rId31" Type="http://schemas.openxmlformats.org/officeDocument/2006/relationships/handoutMaster" Target="handoutMasters/handoutMaster1.xml"/><Relationship Id="rId30" Type="http://schemas.openxmlformats.org/officeDocument/2006/relationships/notesMaster" Target="notesMasters/notesMaster1.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image" Target="../media/image11.png"/></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1987550" y="107950"/>
            <a:ext cx="4321175" cy="239713"/>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r>
              <a:rPr lang="zh-CN" altLang="en-US"/>
              <a:t>此处添加页眉信息</a:t>
            </a:r>
            <a:endParaRPr lang="zh-CN" altLang="en-US"/>
          </a:p>
        </p:txBody>
      </p:sp>
      <p:sp>
        <p:nvSpPr>
          <p:cNvPr id="3" name="日期占位符 2"/>
          <p:cNvSpPr>
            <a:spLocks noGrp="1"/>
          </p:cNvSpPr>
          <p:nvPr>
            <p:ph type="dt" sz="quarter" idx="1"/>
          </p:nvPr>
        </p:nvSpPr>
        <p:spPr>
          <a:xfrm>
            <a:off x="1989138" y="352425"/>
            <a:ext cx="4319587" cy="228600"/>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fld id="{525AE48B-3A8A-4DD5-AB11-E7722191CD3C}" type="datetimeFigureOut">
              <a:rPr lang="zh-CN" altLang="en-US"/>
            </a:fld>
            <a:endParaRPr lang="zh-CN" altLang="en-US"/>
          </a:p>
        </p:txBody>
      </p:sp>
      <p:sp>
        <p:nvSpPr>
          <p:cNvPr id="4" name="页脚占位符 3"/>
          <p:cNvSpPr>
            <a:spLocks noGrp="1"/>
          </p:cNvSpPr>
          <p:nvPr>
            <p:ph type="ftr" sz="quarter" idx="2"/>
          </p:nvPr>
        </p:nvSpPr>
        <p:spPr>
          <a:xfrm>
            <a:off x="517525" y="8748713"/>
            <a:ext cx="2971800" cy="322262"/>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r>
              <a:rPr lang="zh-CN" altLang="en-US"/>
              <a:t>此处添加页脚信息</a:t>
            </a:r>
            <a:endParaRPr lang="zh-CN" altLang="en-US"/>
          </a:p>
        </p:txBody>
      </p:sp>
      <p:sp>
        <p:nvSpPr>
          <p:cNvPr id="5" name="灯片编号占位符 4"/>
          <p:cNvSpPr>
            <a:spLocks noGrp="1"/>
          </p:cNvSpPr>
          <p:nvPr>
            <p:ph type="sldNum" sz="quarter" idx="3"/>
          </p:nvPr>
        </p:nvSpPr>
        <p:spPr>
          <a:xfrm>
            <a:off x="5084763" y="8748713"/>
            <a:ext cx="1223962" cy="323850"/>
          </a:xfrm>
          <a:prstGeom prst="rect">
            <a:avLst/>
          </a:prstGeom>
        </p:spPr>
        <p:txBody>
          <a:bodyPr vert="horz" wrap="square" lIns="91440" tIns="45720" rIns="91440" bIns="45720" numCol="1" anchor="b" anchorCtr="0" compatLnSpc="1"/>
          <a:lstStyle>
            <a:lvl1pPr algn="r" eaLnBrk="1" hangingPunct="1">
              <a:defRPr sz="1200">
                <a:ea typeface="微软雅黑" panose="020B0503020204020204" pitchFamily="34" charset="-122"/>
              </a:defRPr>
            </a:lvl1pPr>
          </a:lstStyle>
          <a:p>
            <a:pPr>
              <a:defRPr/>
            </a:pPr>
            <a:r>
              <a:rPr lang="zh-CN" altLang="en-US"/>
              <a:t>第 </a:t>
            </a:r>
            <a:fld id="{A2D6336C-DFD9-4DB8-B77C-392A20ACC6A4}" type="slidenum">
              <a:rPr lang="zh-CN" altLang="en-US"/>
            </a:fld>
            <a:r>
              <a:rPr lang="zh-CN" altLang="en-US"/>
              <a:t> 页 讲义</a:t>
            </a:r>
            <a:endParaRPr lang="zh-CN" altLang="en-US"/>
          </a:p>
        </p:txBody>
      </p:sp>
      <p:cxnSp>
        <p:nvCxnSpPr>
          <p:cNvPr id="10" name="直接连接符 9"/>
          <p:cNvCxnSpPr/>
          <p:nvPr/>
        </p:nvCxnSpPr>
        <p:spPr>
          <a:xfrm>
            <a:off x="0" y="723900"/>
            <a:ext cx="68580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nvGrpSpPr>
          <p:cNvPr id="6151" name="组合 16"/>
          <p:cNvGrpSpPr/>
          <p:nvPr/>
        </p:nvGrpSpPr>
        <p:grpSpPr bwMode="auto">
          <a:xfrm>
            <a:off x="3429000" y="1312863"/>
            <a:ext cx="2879725" cy="1603375"/>
            <a:chOff x="0" y="1312195"/>
            <a:chExt cx="6858000" cy="1603621"/>
          </a:xfrm>
        </p:grpSpPr>
        <p:cxnSp>
          <p:nvCxnSpPr>
            <p:cNvPr id="11" name="直接连接符 10"/>
            <p:cNvCxnSpPr/>
            <p:nvPr/>
          </p:nvCxnSpPr>
          <p:spPr>
            <a:xfrm>
              <a:off x="0" y="1312195"/>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0" y="1712306"/>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0" y="2114005"/>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0" y="2514116"/>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0" y="2915816"/>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grpSp>
      <p:grpSp>
        <p:nvGrpSpPr>
          <p:cNvPr id="6152" name="组合 17"/>
          <p:cNvGrpSpPr/>
          <p:nvPr/>
        </p:nvGrpSpPr>
        <p:grpSpPr bwMode="auto">
          <a:xfrm>
            <a:off x="3429000" y="3979863"/>
            <a:ext cx="2879725" cy="1603375"/>
            <a:chOff x="0" y="1312195"/>
            <a:chExt cx="6858000" cy="1603621"/>
          </a:xfrm>
        </p:grpSpPr>
        <p:cxnSp>
          <p:nvCxnSpPr>
            <p:cNvPr id="19" name="直接连接符 18"/>
            <p:cNvCxnSpPr/>
            <p:nvPr/>
          </p:nvCxnSpPr>
          <p:spPr>
            <a:xfrm>
              <a:off x="0" y="1312195"/>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0" y="1712306"/>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0" y="2114005"/>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0" y="2514116"/>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0" y="2915816"/>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grpSp>
      <p:grpSp>
        <p:nvGrpSpPr>
          <p:cNvPr id="6153" name="组合 24"/>
          <p:cNvGrpSpPr/>
          <p:nvPr/>
        </p:nvGrpSpPr>
        <p:grpSpPr bwMode="auto">
          <a:xfrm>
            <a:off x="3429000" y="6629400"/>
            <a:ext cx="2879725" cy="1603375"/>
            <a:chOff x="0" y="1312195"/>
            <a:chExt cx="6858000" cy="1603621"/>
          </a:xfrm>
        </p:grpSpPr>
        <p:cxnSp>
          <p:nvCxnSpPr>
            <p:cNvPr id="26" name="直接连接符 25"/>
            <p:cNvCxnSpPr/>
            <p:nvPr/>
          </p:nvCxnSpPr>
          <p:spPr>
            <a:xfrm>
              <a:off x="0" y="1312195"/>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0" y="1712306"/>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0" y="2114006"/>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0" y="2514117"/>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0" y="2915816"/>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grpSp>
      <p:sp>
        <p:nvSpPr>
          <p:cNvPr id="32" name="矩形 31"/>
          <p:cNvSpPr/>
          <p:nvPr/>
        </p:nvSpPr>
        <p:spPr>
          <a:xfrm>
            <a:off x="549275" y="114300"/>
            <a:ext cx="1368425" cy="466725"/>
          </a:xfrm>
          <a:prstGeom prst="rect">
            <a:avLst/>
          </a:prstGeom>
          <a:solidFill>
            <a:schemeClr val="bg1"/>
          </a:solidFill>
          <a:ln w="9525">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b="1" dirty="0">
                <a:solidFill>
                  <a:schemeClr val="tx1">
                    <a:lumMod val="75000"/>
                    <a:lumOff val="25000"/>
                  </a:schemeClr>
                </a:solidFill>
              </a:rPr>
              <a:t>LOGO</a:t>
            </a:r>
            <a:endParaRPr lang="zh-CN" altLang="en-US" b="1" dirty="0">
              <a:solidFill>
                <a:schemeClr val="tx1">
                  <a:lumMod val="75000"/>
                  <a:lumOff val="25000"/>
                </a:schemeClr>
              </a:solidFill>
            </a:endParaRPr>
          </a:p>
        </p:txBody>
      </p:sp>
      <p:cxnSp>
        <p:nvCxnSpPr>
          <p:cNvPr id="33" name="直接连接符 32"/>
          <p:cNvCxnSpPr/>
          <p:nvPr/>
        </p:nvCxnSpPr>
        <p:spPr>
          <a:xfrm>
            <a:off x="0" y="8675688"/>
            <a:ext cx="68580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3804" name="矩形 34"/>
          <p:cNvSpPr>
            <a:spLocks noChangeArrowheads="1"/>
          </p:cNvSpPr>
          <p:nvPr/>
        </p:nvSpPr>
        <p:spPr bwMode="auto">
          <a:xfrm>
            <a:off x="3328988" y="990600"/>
            <a:ext cx="1262062"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400" smtClean="0">
                <a:solidFill>
                  <a:srgbClr val="C0C0C0"/>
                </a:solidFill>
                <a:ea typeface="微软雅黑" panose="020B0503020204020204" pitchFamily="34" charset="-122"/>
              </a:rPr>
              <a:t>此处记录讲义</a:t>
            </a:r>
            <a:endParaRPr lang="zh-CN" altLang="en-US" sz="1400" smtClean="0">
              <a:solidFill>
                <a:srgbClr val="C0C0C0"/>
              </a:solidFill>
              <a:ea typeface="微软雅黑" panose="020B0503020204020204" pitchFamily="34" charset="-122"/>
            </a:endParaRPr>
          </a:p>
        </p:txBody>
      </p:sp>
      <p:sp>
        <p:nvSpPr>
          <p:cNvPr id="33805" name="矩形 35"/>
          <p:cNvSpPr>
            <a:spLocks noChangeArrowheads="1"/>
          </p:cNvSpPr>
          <p:nvPr/>
        </p:nvSpPr>
        <p:spPr bwMode="auto">
          <a:xfrm>
            <a:off x="3328988" y="3671888"/>
            <a:ext cx="12620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400" smtClean="0">
                <a:solidFill>
                  <a:srgbClr val="C0C0C0"/>
                </a:solidFill>
                <a:ea typeface="微软雅黑" panose="020B0503020204020204" pitchFamily="34" charset="-122"/>
              </a:rPr>
              <a:t>此处记录讲义</a:t>
            </a:r>
            <a:endParaRPr lang="zh-CN" altLang="en-US" sz="1400" smtClean="0">
              <a:solidFill>
                <a:srgbClr val="C0C0C0"/>
              </a:solidFill>
              <a:ea typeface="微软雅黑" panose="020B0503020204020204" pitchFamily="34" charset="-122"/>
            </a:endParaRPr>
          </a:p>
        </p:txBody>
      </p:sp>
      <p:sp>
        <p:nvSpPr>
          <p:cNvPr id="33806" name="矩形 36"/>
          <p:cNvSpPr>
            <a:spLocks noChangeArrowheads="1"/>
          </p:cNvSpPr>
          <p:nvPr/>
        </p:nvSpPr>
        <p:spPr bwMode="auto">
          <a:xfrm>
            <a:off x="3328988" y="6321425"/>
            <a:ext cx="12620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400" smtClean="0">
                <a:solidFill>
                  <a:srgbClr val="C0C0C0"/>
                </a:solidFill>
                <a:ea typeface="微软雅黑" panose="020B0503020204020204" pitchFamily="34" charset="-122"/>
              </a:rPr>
              <a:t>此处记录讲义</a:t>
            </a:r>
            <a:endParaRPr lang="zh-CN" altLang="en-US" sz="1400" smtClean="0">
              <a:solidFill>
                <a:srgbClr val="C0C0C0"/>
              </a:solidFill>
              <a:ea typeface="微软雅黑" panose="020B0503020204020204" pitchFamily="34" charset="-122"/>
            </a:endParaRPr>
          </a:p>
        </p:txBody>
      </p:sp>
      <p:pic>
        <p:nvPicPr>
          <p:cNvPr id="6159" name="Picture 3" descr="E:\设计素材\shadow.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49275" y="2928938"/>
            <a:ext cx="2663825" cy="30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60" name="Picture 3" descr="E:\设计素材\shadow.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49275" y="5581650"/>
            <a:ext cx="2663825" cy="30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61" name="Picture 3" descr="E:\设计素材\shadow.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49275" y="8232775"/>
            <a:ext cx="2663825" cy="30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image" Target="../media/image11.png"/></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122" name="Picture 3" descr="E:\设计素材\shadow.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49275" y="5292725"/>
            <a:ext cx="5759450" cy="37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页眉占位符 1"/>
          <p:cNvSpPr>
            <a:spLocks noGrp="1"/>
          </p:cNvSpPr>
          <p:nvPr>
            <p:ph type="hdr" sz="quarter"/>
          </p:nvPr>
        </p:nvSpPr>
        <p:spPr>
          <a:xfrm>
            <a:off x="1989138" y="114300"/>
            <a:ext cx="4319587" cy="233363"/>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r>
              <a:rPr lang="zh-CN" altLang="en-US"/>
              <a:t>此处添加页眉信息</a:t>
            </a:r>
            <a:endParaRPr lang="zh-CN" altLang="en-US"/>
          </a:p>
        </p:txBody>
      </p:sp>
      <p:sp>
        <p:nvSpPr>
          <p:cNvPr id="3" name="日期占位符 2"/>
          <p:cNvSpPr>
            <a:spLocks noGrp="1"/>
          </p:cNvSpPr>
          <p:nvPr>
            <p:ph type="dt" idx="1"/>
          </p:nvPr>
        </p:nvSpPr>
        <p:spPr>
          <a:xfrm>
            <a:off x="1989138" y="347663"/>
            <a:ext cx="4319587" cy="233362"/>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fld id="{B09B154F-268C-4DAD-8229-9CAB506998FD}" type="datetimeFigureOut">
              <a:rPr lang="zh-CN" altLang="en-US"/>
            </a:fld>
            <a:endParaRPr lang="zh-CN" altLang="en-US"/>
          </a:p>
        </p:txBody>
      </p:sp>
      <p:sp>
        <p:nvSpPr>
          <p:cNvPr id="5" name="备注占位符 4"/>
          <p:cNvSpPr>
            <a:spLocks noGrp="1"/>
          </p:cNvSpPr>
          <p:nvPr>
            <p:ph type="body" sz="quarter" idx="3"/>
          </p:nvPr>
        </p:nvSpPr>
        <p:spPr>
          <a:xfrm>
            <a:off x="549275" y="5508625"/>
            <a:ext cx="5759450" cy="2878138"/>
          </a:xfrm>
          <a:prstGeom prst="rect">
            <a:avLst/>
          </a:prstGeom>
        </p:spPr>
        <p:txBody>
          <a:bodyPr vert="horz" lIns="91440" tIns="45720" rIns="91440" bIns="45720" rtlCol="0"/>
          <a:lstStyle/>
          <a:p>
            <a:pPr lvl="0"/>
            <a:r>
              <a:rPr lang="zh-CN" altLang="en-US" noProof="0" dirty="0" smtClean="0"/>
              <a:t>单击此处编辑母版文本样式</a:t>
            </a:r>
            <a:endParaRPr lang="zh-CN" altLang="en-US" noProof="0" dirty="0" smtClean="0"/>
          </a:p>
          <a:p>
            <a:pPr lvl="1"/>
            <a:r>
              <a:rPr lang="zh-CN" altLang="en-US" noProof="0" dirty="0" smtClean="0"/>
              <a:t>第二级</a:t>
            </a:r>
            <a:endParaRPr lang="zh-CN" altLang="en-US" noProof="0" dirty="0" smtClean="0"/>
          </a:p>
          <a:p>
            <a:pPr lvl="2"/>
            <a:r>
              <a:rPr lang="zh-CN" altLang="en-US" noProof="0" dirty="0" smtClean="0"/>
              <a:t>第三级</a:t>
            </a:r>
            <a:endParaRPr lang="zh-CN" altLang="en-US" noProof="0" dirty="0" smtClean="0"/>
          </a:p>
          <a:p>
            <a:pPr lvl="3"/>
            <a:r>
              <a:rPr lang="zh-CN" altLang="en-US" noProof="0" dirty="0" smtClean="0"/>
              <a:t>第四级</a:t>
            </a:r>
            <a:endParaRPr lang="zh-CN" altLang="en-US" noProof="0" dirty="0" smtClean="0"/>
          </a:p>
          <a:p>
            <a:pPr lvl="4"/>
            <a:r>
              <a:rPr lang="zh-CN" altLang="en-US" noProof="0" dirty="0" smtClean="0"/>
              <a:t>第五级</a:t>
            </a:r>
            <a:endParaRPr lang="zh-CN" altLang="en-US" noProof="0" dirty="0"/>
          </a:p>
        </p:txBody>
      </p:sp>
      <p:sp>
        <p:nvSpPr>
          <p:cNvPr id="6" name="页脚占位符 5"/>
          <p:cNvSpPr>
            <a:spLocks noGrp="1"/>
          </p:cNvSpPr>
          <p:nvPr>
            <p:ph type="ftr" sz="quarter" idx="4"/>
          </p:nvPr>
        </p:nvSpPr>
        <p:spPr>
          <a:xfrm>
            <a:off x="549275" y="8748713"/>
            <a:ext cx="2971800" cy="28733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r>
              <a:rPr lang="zh-CN" altLang="en-US"/>
              <a:t>此处添加页脚信息</a:t>
            </a:r>
            <a:endParaRPr lang="zh-CN" altLang="en-US"/>
          </a:p>
        </p:txBody>
      </p:sp>
      <p:sp>
        <p:nvSpPr>
          <p:cNvPr id="7" name="灯片编号占位符 6"/>
          <p:cNvSpPr>
            <a:spLocks noGrp="1"/>
          </p:cNvSpPr>
          <p:nvPr>
            <p:ph type="sldNum" sz="quarter" idx="5"/>
          </p:nvPr>
        </p:nvSpPr>
        <p:spPr>
          <a:xfrm>
            <a:off x="3884613" y="8748713"/>
            <a:ext cx="2424112" cy="287337"/>
          </a:xfrm>
          <a:prstGeom prst="rect">
            <a:avLst/>
          </a:prstGeom>
        </p:spPr>
        <p:txBody>
          <a:bodyPr vert="horz" wrap="square" lIns="91440" tIns="45720" rIns="91440" bIns="45720" numCol="1" anchor="b" anchorCtr="0" compatLnSpc="1"/>
          <a:lstStyle>
            <a:lvl1pPr algn="r" eaLnBrk="1" hangingPunct="1">
              <a:defRPr sz="1200">
                <a:ea typeface="微软雅黑" panose="020B0503020204020204" pitchFamily="34" charset="-122"/>
              </a:defRPr>
            </a:lvl1pPr>
          </a:lstStyle>
          <a:p>
            <a:pPr>
              <a:defRPr/>
            </a:pPr>
            <a:r>
              <a:rPr lang="zh-CN" altLang="en-US"/>
              <a:t>第 </a:t>
            </a:r>
            <a:fld id="{E59E8C04-0AA3-424F-97FC-E30EC69E99BD}" type="slidenum">
              <a:rPr lang="zh-CN" altLang="en-US"/>
            </a:fld>
            <a:r>
              <a:rPr lang="zh-CN" altLang="en-US"/>
              <a:t> 页</a:t>
            </a:r>
            <a:endParaRPr lang="zh-CN" altLang="en-US"/>
          </a:p>
        </p:txBody>
      </p:sp>
      <p:cxnSp>
        <p:nvCxnSpPr>
          <p:cNvPr id="8" name="直接连接符 7"/>
          <p:cNvCxnSpPr/>
          <p:nvPr/>
        </p:nvCxnSpPr>
        <p:spPr>
          <a:xfrm>
            <a:off x="0" y="723900"/>
            <a:ext cx="68580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549275" y="114300"/>
            <a:ext cx="1368425" cy="466725"/>
          </a:xfrm>
          <a:prstGeom prst="rect">
            <a:avLst/>
          </a:prstGeom>
          <a:solidFill>
            <a:schemeClr val="bg1"/>
          </a:solidFill>
          <a:ln w="9525">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b="1" dirty="0">
                <a:solidFill>
                  <a:schemeClr val="tx1">
                    <a:lumMod val="75000"/>
                    <a:lumOff val="25000"/>
                  </a:schemeClr>
                </a:solidFill>
              </a:rPr>
              <a:t>LOGO</a:t>
            </a:r>
            <a:endParaRPr lang="zh-CN" altLang="en-US" b="1" dirty="0">
              <a:solidFill>
                <a:schemeClr val="tx1">
                  <a:lumMod val="75000"/>
                  <a:lumOff val="25000"/>
                </a:schemeClr>
              </a:solidFill>
            </a:endParaRPr>
          </a:p>
        </p:txBody>
      </p:sp>
      <p:cxnSp>
        <p:nvCxnSpPr>
          <p:cNvPr id="10" name="直接连接符 9"/>
          <p:cNvCxnSpPr/>
          <p:nvPr/>
        </p:nvCxnSpPr>
        <p:spPr>
          <a:xfrm>
            <a:off x="0" y="8675688"/>
            <a:ext cx="68580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notesStyle>
    <a:lvl1pPr marL="171450" indent="-171450" algn="l" rtl="0" eaLnBrk="0" fontAlgn="ctr" hangingPunct="0">
      <a:spcBef>
        <a:spcPct val="30000"/>
      </a:spcBef>
      <a:spcAft>
        <a:spcPct val="0"/>
      </a:spcAft>
      <a:buSzPct val="70000"/>
      <a:buFont typeface="Wingdings" panose="05000000000000000000" pitchFamily="2" charset="2"/>
      <a:buChar char="l"/>
      <a:defRPr sz="1200" kern="1200">
        <a:solidFill>
          <a:srgbClr val="404040"/>
        </a:solidFill>
        <a:latin typeface="+mn-lt"/>
        <a:ea typeface="+mn-ea"/>
        <a:cs typeface="+mn-cs"/>
      </a:defRPr>
    </a:lvl1pPr>
    <a:lvl2pPr marL="628650" indent="-171450" algn="l" rtl="0" eaLnBrk="0" fontAlgn="ctr" hangingPunct="0">
      <a:spcBef>
        <a:spcPct val="30000"/>
      </a:spcBef>
      <a:spcAft>
        <a:spcPct val="0"/>
      </a:spcAft>
      <a:buSzPct val="70000"/>
      <a:buFont typeface="Wingdings" panose="05000000000000000000" pitchFamily="2" charset="2"/>
      <a:buChar char="l"/>
      <a:defRPr sz="1200" kern="1200">
        <a:solidFill>
          <a:srgbClr val="404040"/>
        </a:solidFill>
        <a:latin typeface="+mn-lt"/>
        <a:ea typeface="+mn-ea"/>
        <a:cs typeface="+mn-cs"/>
      </a:defRPr>
    </a:lvl2pPr>
    <a:lvl3pPr marL="1085850" indent="-171450" algn="l" rtl="0" eaLnBrk="0" fontAlgn="ctr" hangingPunct="0">
      <a:spcBef>
        <a:spcPct val="30000"/>
      </a:spcBef>
      <a:spcAft>
        <a:spcPct val="0"/>
      </a:spcAft>
      <a:buSzPct val="70000"/>
      <a:buFont typeface="Wingdings" panose="05000000000000000000" pitchFamily="2" charset="2"/>
      <a:buChar char="l"/>
      <a:defRPr sz="1200" kern="1200">
        <a:solidFill>
          <a:srgbClr val="404040"/>
        </a:solidFill>
        <a:latin typeface="+mn-lt"/>
        <a:ea typeface="+mn-ea"/>
        <a:cs typeface="+mn-cs"/>
      </a:defRPr>
    </a:lvl3pPr>
    <a:lvl4pPr marL="1543050" indent="-171450" algn="l" rtl="0" eaLnBrk="0" fontAlgn="ctr" hangingPunct="0">
      <a:spcBef>
        <a:spcPct val="30000"/>
      </a:spcBef>
      <a:spcAft>
        <a:spcPct val="0"/>
      </a:spcAft>
      <a:buSzPct val="70000"/>
      <a:buFont typeface="Wingdings" panose="05000000000000000000" pitchFamily="2" charset="2"/>
      <a:buChar char="l"/>
      <a:defRPr sz="1200" kern="1200">
        <a:solidFill>
          <a:srgbClr val="404040"/>
        </a:solidFill>
        <a:latin typeface="+mn-lt"/>
        <a:ea typeface="+mn-ea"/>
        <a:cs typeface="+mn-cs"/>
      </a:defRPr>
    </a:lvl4pPr>
    <a:lvl5pPr marL="2000250" indent="-171450" algn="l" rtl="0" eaLnBrk="0" fontAlgn="ctr" hangingPunct="0">
      <a:spcBef>
        <a:spcPct val="30000"/>
      </a:spcBef>
      <a:spcAft>
        <a:spcPct val="0"/>
      </a:spcAft>
      <a:buSzPct val="70000"/>
      <a:buFont typeface="Wingdings" panose="05000000000000000000" pitchFamily="2" charset="2"/>
      <a:buChar char="l"/>
      <a:defRPr sz="1200" kern="1200">
        <a:solidFill>
          <a:srgbClr val="404040"/>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封面幻灯片">
    <p:spTree>
      <p:nvGrpSpPr>
        <p:cNvPr id="1" name=""/>
        <p:cNvGrpSpPr/>
        <p:nvPr/>
      </p:nvGrpSpPr>
      <p:grpSpPr>
        <a:xfrm>
          <a:off x="0" y="0"/>
          <a:ext cx="0" cy="0"/>
          <a:chOff x="0" y="0"/>
          <a:chExt cx="0" cy="0"/>
        </a:xfrm>
      </p:grpSpPr>
      <p:pic>
        <p:nvPicPr>
          <p:cNvPr id="4" name="Picture 2" descr="C:\Users\yan\Desktop\封面.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1113" y="0"/>
            <a:ext cx="9144001"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ctrTitle"/>
          </p:nvPr>
        </p:nvSpPr>
        <p:spPr>
          <a:xfrm>
            <a:off x="395289" y="1484784"/>
            <a:ext cx="8353425" cy="792088"/>
          </a:xfrm>
        </p:spPr>
        <p:txBody>
          <a:bodyPr/>
          <a:lstStyle>
            <a:lvl1pPr algn="l">
              <a:defRPr b="1">
                <a:solidFill>
                  <a:schemeClr val="tx1"/>
                </a:solidFill>
              </a:defRPr>
            </a:lvl1pPr>
          </a:lstStyle>
          <a:p>
            <a:r>
              <a:rPr lang="zh-CN" altLang="en-US" smtClean="0"/>
              <a:t>单击此处编辑母版标题样式</a:t>
            </a:r>
            <a:endParaRPr lang="zh-CN" altLang="en-US" dirty="0"/>
          </a:p>
        </p:txBody>
      </p:sp>
      <p:sp>
        <p:nvSpPr>
          <p:cNvPr id="3" name="副标题 2"/>
          <p:cNvSpPr>
            <a:spLocks noGrp="1"/>
          </p:cNvSpPr>
          <p:nvPr>
            <p:ph type="subTitle" idx="1"/>
          </p:nvPr>
        </p:nvSpPr>
        <p:spPr>
          <a:xfrm>
            <a:off x="395289" y="2276872"/>
            <a:ext cx="8353425" cy="504056"/>
          </a:xfrm>
        </p:spPr>
        <p:txBody>
          <a:bodyPr/>
          <a:lstStyle>
            <a:lvl1pPr marL="0" indent="0" algn="l">
              <a:buNone/>
              <a:defRPr b="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pic>
        <p:nvPicPr>
          <p:cNvPr id="4" name="Picture 2" descr="C:\Users\yan\Desktop\封面.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1113" y="0"/>
            <a:ext cx="9144001"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title"/>
          </p:nvPr>
        </p:nvSpPr>
        <p:spPr>
          <a:xfrm>
            <a:off x="395290" y="2174654"/>
            <a:ext cx="8353425" cy="750292"/>
          </a:xfrm>
        </p:spPr>
        <p:txBody>
          <a:bodyPr anchor="t">
            <a:normAutofit/>
          </a:bodyPr>
          <a:lstStyle>
            <a:lvl1pPr algn="ctr">
              <a:defRPr sz="3200" b="1" cap="all">
                <a:solidFill>
                  <a:schemeClr val="tx1"/>
                </a:solidFill>
              </a:defRPr>
            </a:lvl1pPr>
          </a:lstStyle>
          <a:p>
            <a:r>
              <a:rPr lang="zh-CN" altLang="en-US" smtClean="0"/>
              <a:t>单击此处编辑母版标题样式</a:t>
            </a:r>
            <a:endParaRPr lang="zh-CN" altLang="en-US" dirty="0"/>
          </a:p>
        </p:txBody>
      </p:sp>
      <p:sp>
        <p:nvSpPr>
          <p:cNvPr id="3" name="文本占位符 2"/>
          <p:cNvSpPr>
            <a:spLocks noGrp="1"/>
          </p:cNvSpPr>
          <p:nvPr>
            <p:ph type="body" idx="1"/>
          </p:nvPr>
        </p:nvSpPr>
        <p:spPr>
          <a:xfrm>
            <a:off x="395290" y="1772817"/>
            <a:ext cx="8353425" cy="401836"/>
          </a:xfrm>
        </p:spPr>
        <p:txBody>
          <a:bodyPr anchor="b"/>
          <a:lstStyle>
            <a:lvl1pPr marL="0" indent="0" algn="ctr">
              <a:buNone/>
              <a:defRPr sz="2000" b="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showMasterSp="0">
  <p:cSld name="封底幻灯片">
    <p:spTree>
      <p:nvGrpSpPr>
        <p:cNvPr id="1" name=""/>
        <p:cNvGrpSpPr/>
        <p:nvPr/>
      </p:nvGrpSpPr>
      <p:grpSpPr>
        <a:xfrm>
          <a:off x="0" y="0"/>
          <a:ext cx="0" cy="0"/>
          <a:chOff x="0" y="0"/>
          <a:chExt cx="0" cy="0"/>
        </a:xfrm>
      </p:grpSpPr>
      <p:pic>
        <p:nvPicPr>
          <p:cNvPr id="4" name="Picture 2" descr="C:\Users\yan\Desktop\封面.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1113" y="0"/>
            <a:ext cx="9144001"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ctrTitle"/>
          </p:nvPr>
        </p:nvSpPr>
        <p:spPr>
          <a:xfrm>
            <a:off x="395289" y="1556792"/>
            <a:ext cx="8353425" cy="792088"/>
          </a:xfrm>
        </p:spPr>
        <p:txBody>
          <a:bodyPr/>
          <a:lstStyle>
            <a:lvl1pPr algn="r">
              <a:defRPr b="1">
                <a:solidFill>
                  <a:schemeClr val="tx1"/>
                </a:solidFill>
              </a:defRPr>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395289" y="2348880"/>
            <a:ext cx="8353425" cy="504056"/>
          </a:xfrm>
        </p:spPr>
        <p:txBody>
          <a:bodyPr/>
          <a:lstStyle>
            <a:lvl1pPr marL="0" indent="0" algn="r">
              <a:buNone/>
              <a:defRPr b="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lvl1pPr>
              <a:spcAft>
                <a:spcPts val="400"/>
              </a:spcAft>
              <a:defRPr b="0"/>
            </a:lvl1pPr>
            <a:lvl2pPr>
              <a:spcAft>
                <a:spcPts val="400"/>
              </a:spcAft>
              <a:defRPr/>
            </a:lvl2pPr>
            <a:lvl3pPr>
              <a:spcAft>
                <a:spcPts val="400"/>
              </a:spcAft>
              <a:defRPr/>
            </a:lvl3pPr>
            <a:lvl4pPr>
              <a:spcAft>
                <a:spcPts val="400"/>
              </a:spcAft>
              <a:defRPr/>
            </a:lvl4pPr>
            <a:lvl5pPr>
              <a:spcAft>
                <a:spcPts val="400"/>
              </a:spcAft>
              <a:defRPr/>
            </a:lvl5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6" name="标题占位符 1"/>
          <p:cNvSpPr>
            <a:spLocks noGrp="1"/>
          </p:cNvSpPr>
          <p:nvPr>
            <p:ph type="title"/>
          </p:nvPr>
        </p:nvSpPr>
        <p:spPr bwMode="auto">
          <a:xfrm>
            <a:off x="32033" y="250031"/>
            <a:ext cx="8353425"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lvl1pPr>
          </a:lstStyle>
          <a:p>
            <a:pPr lvl="0"/>
            <a:r>
              <a:rPr lang="zh-CN" altLang="en-US" dirty="0" smtClean="0"/>
              <a:t>单击此处编辑母版标题样式</a:t>
            </a:r>
            <a:endParaRPr lang="zh-CN" altLang="en-US" dirty="0" smtClean="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395287" y="260648"/>
            <a:ext cx="8353424" cy="720724"/>
          </a:xfrm>
        </p:spPr>
        <p:txBody>
          <a:bodyPr/>
          <a:lstStyle/>
          <a:p>
            <a:r>
              <a:rPr lang="zh-CN" altLang="en-US" dirty="0" smtClean="0"/>
              <a:t>单击此处编辑母版标题样式</a:t>
            </a:r>
            <a:endParaRPr lang="zh-CN" altLang="en-US" dirty="0"/>
          </a:p>
        </p:txBody>
      </p:sp>
      <p:sp>
        <p:nvSpPr>
          <p:cNvPr id="3" name="内容占位符 2"/>
          <p:cNvSpPr>
            <a:spLocks noGrp="1"/>
          </p:cNvSpPr>
          <p:nvPr>
            <p:ph sz="half" idx="1"/>
          </p:nvPr>
        </p:nvSpPr>
        <p:spPr>
          <a:xfrm>
            <a:off x="395289" y="1125538"/>
            <a:ext cx="4105275" cy="51831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内容占位符 3"/>
          <p:cNvSpPr>
            <a:spLocks noGrp="1"/>
          </p:cNvSpPr>
          <p:nvPr>
            <p:ph sz="half" idx="2"/>
          </p:nvPr>
        </p:nvSpPr>
        <p:spPr>
          <a:xfrm>
            <a:off x="4643439" y="1125538"/>
            <a:ext cx="4105275" cy="51831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395290" y="1125537"/>
            <a:ext cx="4105275" cy="639763"/>
          </a:xfrm>
        </p:spPr>
        <p:txBody>
          <a:bodyPr anchor="ctr"/>
          <a:lstStyle>
            <a:lvl1pPr marL="0" indent="0">
              <a:buNone/>
              <a:defRPr sz="24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395288" y="1844824"/>
            <a:ext cx="4102100" cy="4463901"/>
          </a:xfrm>
        </p:spPr>
        <p:txBody>
          <a:bodyPr/>
          <a:lstStyle>
            <a:lvl1pPr>
              <a:defRPr sz="2400">
                <a:solidFill>
                  <a:schemeClr val="tx1"/>
                </a:solidFill>
              </a:defRPr>
            </a:lvl1pPr>
            <a:lvl2pPr>
              <a:defRPr sz="2000">
                <a:solidFill>
                  <a:schemeClr val="tx1"/>
                </a:solidFill>
              </a:defRPr>
            </a:lvl2pPr>
            <a:lvl3pPr>
              <a:defRPr sz="1800">
                <a:solidFill>
                  <a:schemeClr val="tx1"/>
                </a:solidFill>
              </a:defRPr>
            </a:lvl3pPr>
            <a:lvl4pPr>
              <a:defRPr sz="1600">
                <a:solidFill>
                  <a:schemeClr val="tx1"/>
                </a:solidFill>
              </a:defRPr>
            </a:lvl4pPr>
            <a:lvl5pPr>
              <a:defRPr sz="1600">
                <a:solidFill>
                  <a:schemeClr val="tx1"/>
                </a:solidFill>
              </a:defRPr>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3439" y="1125537"/>
            <a:ext cx="4105275" cy="639763"/>
          </a:xfrm>
        </p:spPr>
        <p:txBody>
          <a:bodyPr anchor="ctr"/>
          <a:lstStyle>
            <a:lvl1pPr marL="0" indent="0">
              <a:buNone/>
              <a:defRPr sz="24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1844824"/>
            <a:ext cx="4103688" cy="4463901"/>
          </a:xfrm>
        </p:spPr>
        <p:txBody>
          <a:bodyPr/>
          <a:lstStyle>
            <a:lvl1pPr>
              <a:defRPr sz="2400">
                <a:solidFill>
                  <a:schemeClr val="tx1"/>
                </a:solidFill>
              </a:defRPr>
            </a:lvl1pPr>
            <a:lvl2pPr>
              <a:defRPr sz="2000">
                <a:solidFill>
                  <a:schemeClr val="tx1"/>
                </a:solidFill>
              </a:defRPr>
            </a:lvl2pPr>
            <a:lvl3pPr>
              <a:defRPr sz="1800">
                <a:solidFill>
                  <a:schemeClr val="tx1"/>
                </a:solidFill>
              </a:defRPr>
            </a:lvl3pPr>
            <a:lvl4pPr>
              <a:defRPr sz="1600">
                <a:solidFill>
                  <a:schemeClr val="tx1"/>
                </a:solidFill>
              </a:defRPr>
            </a:lvl4pPr>
            <a:lvl5pPr>
              <a:defRPr sz="1600">
                <a:solidFill>
                  <a:schemeClr val="tx1"/>
                </a:solidFill>
              </a:defRPr>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368029" y="2060849"/>
            <a:ext cx="8353424" cy="720724"/>
          </a:xfrm>
        </p:spPr>
        <p:txBody>
          <a:bodyPr/>
          <a:lstStyle/>
          <a:p>
            <a:r>
              <a:rPr lang="zh-CN" altLang="en-US" smtClean="0"/>
              <a:t>单击此处编辑母版标题样式</a:t>
            </a:r>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395290" y="273052"/>
            <a:ext cx="8353425" cy="708025"/>
          </a:xfrm>
        </p:spPr>
        <p:txBody>
          <a:bodyPr rtlCol="0">
            <a:normAutofit/>
          </a:bodyPr>
          <a:lstStyle>
            <a:lvl1pPr>
              <a:defRPr lang="zh-CN" altLang="en-US"/>
            </a:lvl1pPr>
          </a:lstStyle>
          <a:p>
            <a:pPr lvl="0"/>
            <a:r>
              <a:rPr lang="zh-CN" altLang="en-US" smtClean="0"/>
              <a:t>单击此处编辑母版标题样式</a:t>
            </a:r>
            <a:endParaRPr lang="zh-CN" altLang="en-US"/>
          </a:p>
        </p:txBody>
      </p:sp>
      <p:sp>
        <p:nvSpPr>
          <p:cNvPr id="3" name="内容占位符 2"/>
          <p:cNvSpPr>
            <a:spLocks noGrp="1"/>
          </p:cNvSpPr>
          <p:nvPr>
            <p:ph idx="1"/>
          </p:nvPr>
        </p:nvSpPr>
        <p:spPr>
          <a:xfrm>
            <a:off x="395538" y="1125538"/>
            <a:ext cx="5173663" cy="5183187"/>
          </a:xfrm>
          <a:ln>
            <a:solidFill>
              <a:schemeClr val="tx2"/>
            </a:solidFill>
          </a:ln>
        </p:spPr>
        <p:txBody>
          <a:bodyPr>
            <a:normAutofit/>
          </a:bodyPr>
          <a:lstStyle>
            <a:lvl1pPr>
              <a:defRPr sz="2400">
                <a:solidFill>
                  <a:schemeClr val="tx1"/>
                </a:solidFill>
              </a:defRPr>
            </a:lvl1pPr>
            <a:lvl2pPr>
              <a:defRPr sz="2000">
                <a:solidFill>
                  <a:schemeClr val="tx1"/>
                </a:solidFill>
              </a:defRPr>
            </a:lvl2pPr>
            <a:lvl3pPr>
              <a:defRPr sz="1800">
                <a:solidFill>
                  <a:schemeClr val="tx1"/>
                </a:solidFill>
              </a:defRPr>
            </a:lvl3pPr>
            <a:lvl4pPr>
              <a:defRPr sz="1600">
                <a:solidFill>
                  <a:schemeClr val="tx1"/>
                </a:solidFill>
              </a:defRPr>
            </a:lvl4pPr>
            <a:lvl5pPr>
              <a:defRPr sz="1600">
                <a:solidFill>
                  <a:schemeClr val="tx1"/>
                </a:solidFill>
              </a:defRPr>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dirty="0"/>
          </a:p>
        </p:txBody>
      </p:sp>
      <p:sp>
        <p:nvSpPr>
          <p:cNvPr id="4" name="文本占位符 3"/>
          <p:cNvSpPr>
            <a:spLocks noGrp="1"/>
          </p:cNvSpPr>
          <p:nvPr>
            <p:ph type="body" sz="half" idx="2"/>
          </p:nvPr>
        </p:nvSpPr>
        <p:spPr>
          <a:xfrm>
            <a:off x="5652122" y="1125538"/>
            <a:ext cx="3070225" cy="5183187"/>
          </a:xfrm>
        </p:spPr>
        <p:txBody>
          <a:bodyPr>
            <a:normAutofit/>
          </a:bodyPr>
          <a:lstStyle>
            <a:lvl1pPr marL="0" indent="0">
              <a:buNone/>
              <a:defRPr sz="16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395289" y="4956215"/>
            <a:ext cx="8353425" cy="566739"/>
          </a:xfrm>
        </p:spPr>
        <p:txBody>
          <a:bodyPr anchor="b"/>
          <a:lstStyle>
            <a:lvl1pPr algn="l">
              <a:defRPr sz="2000" b="1">
                <a:solidFill>
                  <a:schemeClr val="tx1"/>
                </a:solidFill>
              </a:defRPr>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95289" y="1125538"/>
            <a:ext cx="8353425" cy="3743623"/>
          </a:xfrm>
          <a:ln>
            <a:solidFill>
              <a:schemeClr val="tx2"/>
            </a:solidFill>
          </a:ln>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dirty="0"/>
          </a:p>
        </p:txBody>
      </p:sp>
      <p:sp>
        <p:nvSpPr>
          <p:cNvPr id="4" name="文本占位符 3"/>
          <p:cNvSpPr>
            <a:spLocks noGrp="1"/>
          </p:cNvSpPr>
          <p:nvPr>
            <p:ph type="body" sz="half" idx="2"/>
          </p:nvPr>
        </p:nvSpPr>
        <p:spPr>
          <a:xfrm>
            <a:off x="395289" y="5522954"/>
            <a:ext cx="8353425" cy="804863"/>
          </a:xfrm>
        </p:spPr>
        <p:txBody>
          <a:bodyPr/>
          <a:lstStyle>
            <a:lvl1pPr marL="0" indent="0">
              <a:buNone/>
              <a:defRPr sz="14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3.png"/><Relationship Id="rId11" Type="http://schemas.openxmlformats.org/officeDocument/2006/relationships/image" Target="../media/image2.jpeg"/><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3"/>
          <p:cNvPicPr>
            <a:picLocks noChangeAspect="1" noChangeArrowheads="1"/>
          </p:cNvPicPr>
          <p:nvPr userDrawn="1"/>
        </p:nvPicPr>
        <p:blipFill>
          <a:blip r:embed="rId11">
            <a:extLst>
              <a:ext uri="{28A0092B-C50C-407E-A947-70E740481C1C}">
                <a14:useLocalDpi xmlns:a14="http://schemas.microsoft.com/office/drawing/2010/main" val="0"/>
              </a:ext>
            </a:extLst>
          </a:blip>
          <a:srcRect/>
          <a:stretch>
            <a:fillRect/>
          </a:stretch>
        </p:blipFill>
        <p:spPr bwMode="auto">
          <a:xfrm>
            <a:off x="0" y="300038"/>
            <a:ext cx="9144000" cy="670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标题占位符 1"/>
          <p:cNvSpPr>
            <a:spLocks noGrp="1"/>
          </p:cNvSpPr>
          <p:nvPr>
            <p:ph type="title"/>
          </p:nvPr>
        </p:nvSpPr>
        <p:spPr bwMode="auto">
          <a:xfrm>
            <a:off x="31750" y="115987"/>
            <a:ext cx="8353425"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8" name="文本占位符 2"/>
          <p:cNvSpPr>
            <a:spLocks noGrp="1"/>
          </p:cNvSpPr>
          <p:nvPr>
            <p:ph type="body" idx="1"/>
          </p:nvPr>
        </p:nvSpPr>
        <p:spPr bwMode="auto">
          <a:xfrm>
            <a:off x="395288" y="1274763"/>
            <a:ext cx="8353425" cy="5033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p:txBody>
      </p:sp>
      <p:pic>
        <p:nvPicPr>
          <p:cNvPr id="1029" name="图片 1"/>
          <p:cNvPicPr>
            <a:picLocks noChangeAspect="1"/>
          </p:cNvPicPr>
          <p:nvPr userDrawn="1"/>
        </p:nvPicPr>
        <p:blipFill>
          <a:blip r:embed="rId12">
            <a:extLst>
              <a:ext uri="{28A0092B-C50C-407E-A947-70E740481C1C}">
                <a14:useLocalDpi xmlns:a14="http://schemas.microsoft.com/office/drawing/2010/main" val="0"/>
              </a:ext>
            </a:extLst>
          </a:blip>
          <a:srcRect/>
          <a:stretch>
            <a:fillRect/>
          </a:stretch>
        </p:blipFill>
        <p:spPr bwMode="auto">
          <a:xfrm>
            <a:off x="7956550" y="69850"/>
            <a:ext cx="107950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 name="直接连接符 6"/>
          <p:cNvCxnSpPr/>
          <p:nvPr userDrawn="1"/>
        </p:nvCxnSpPr>
        <p:spPr>
          <a:xfrm>
            <a:off x="-30672" y="901700"/>
            <a:ext cx="2339752" cy="0"/>
          </a:xfrm>
          <a:prstGeom prst="line">
            <a:avLst/>
          </a:prstGeom>
          <a:ln w="73025">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0800000" scaled="1"/>
              <a:tileRect/>
            </a:gradFill>
          </a:ln>
        </p:spPr>
        <p:style>
          <a:lnRef idx="1">
            <a:schemeClr val="accent5"/>
          </a:lnRef>
          <a:fillRef idx="0">
            <a:schemeClr val="accent5"/>
          </a:fillRef>
          <a:effectRef idx="0">
            <a:schemeClr val="accent5"/>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iming>
    <p:tnLst>
      <p:par>
        <p:cTn id="1" dur="indefinite" restart="never" nodeType="tmRoot"/>
      </p:par>
    </p:tnLst>
  </p:timing>
  <p:hf hdr="0"/>
  <p:txStyles>
    <p:titleStyle>
      <a:lvl1pPr algn="l" rtl="0" eaLnBrk="0" fontAlgn="base" hangingPunct="0">
        <a:spcBef>
          <a:spcPct val="0"/>
        </a:spcBef>
        <a:spcAft>
          <a:spcPct val="0"/>
        </a:spcAft>
        <a:defRPr sz="3200" b="1" kern="1200">
          <a:solidFill>
            <a:schemeClr val="tx1"/>
          </a:solidFill>
          <a:latin typeface="+mj-lt"/>
          <a:ea typeface="+mj-ea"/>
          <a:cs typeface="+mj-cs"/>
        </a:defRPr>
      </a:lvl1pPr>
      <a:lvl2pPr algn="l" rtl="0" eaLnBrk="0" fontAlgn="base" hangingPunct="0">
        <a:spcBef>
          <a:spcPct val="0"/>
        </a:spcBef>
        <a:spcAft>
          <a:spcPct val="0"/>
        </a:spcAft>
        <a:defRPr sz="3200" b="1">
          <a:solidFill>
            <a:schemeClr val="tx1"/>
          </a:solidFill>
          <a:latin typeface="Arial Black" panose="020B0A04020102020204" pitchFamily="34" charset="0"/>
          <a:ea typeface="微软雅黑" panose="020B0503020204020204" pitchFamily="34" charset="-122"/>
        </a:defRPr>
      </a:lvl2pPr>
      <a:lvl3pPr algn="l" rtl="0" eaLnBrk="0" fontAlgn="base" hangingPunct="0">
        <a:spcBef>
          <a:spcPct val="0"/>
        </a:spcBef>
        <a:spcAft>
          <a:spcPct val="0"/>
        </a:spcAft>
        <a:defRPr sz="3200" b="1">
          <a:solidFill>
            <a:schemeClr val="tx1"/>
          </a:solidFill>
          <a:latin typeface="Arial Black" panose="020B0A04020102020204" pitchFamily="34" charset="0"/>
          <a:ea typeface="微软雅黑" panose="020B0503020204020204" pitchFamily="34" charset="-122"/>
        </a:defRPr>
      </a:lvl3pPr>
      <a:lvl4pPr algn="l" rtl="0" eaLnBrk="0" fontAlgn="base" hangingPunct="0">
        <a:spcBef>
          <a:spcPct val="0"/>
        </a:spcBef>
        <a:spcAft>
          <a:spcPct val="0"/>
        </a:spcAft>
        <a:defRPr sz="3200" b="1">
          <a:solidFill>
            <a:schemeClr val="tx1"/>
          </a:solidFill>
          <a:latin typeface="Arial Black" panose="020B0A04020102020204" pitchFamily="34" charset="0"/>
          <a:ea typeface="微软雅黑" panose="020B0503020204020204" pitchFamily="34" charset="-122"/>
        </a:defRPr>
      </a:lvl4pPr>
      <a:lvl5pPr algn="l" rtl="0" eaLnBrk="0" fontAlgn="base" hangingPunct="0">
        <a:spcBef>
          <a:spcPct val="0"/>
        </a:spcBef>
        <a:spcAft>
          <a:spcPct val="0"/>
        </a:spcAft>
        <a:defRPr sz="3200" b="1">
          <a:solidFill>
            <a:schemeClr val="tx1"/>
          </a:solidFill>
          <a:latin typeface="Arial Black" panose="020B0A04020102020204" pitchFamily="34" charset="0"/>
          <a:ea typeface="微软雅黑" panose="020B0503020204020204" pitchFamily="34" charset="-122"/>
        </a:defRPr>
      </a:lvl5pPr>
      <a:lvl6pPr marL="457200" algn="l" rtl="0" fontAlgn="base">
        <a:spcBef>
          <a:spcPct val="0"/>
        </a:spcBef>
        <a:spcAft>
          <a:spcPct val="0"/>
        </a:spcAft>
        <a:defRPr sz="3200">
          <a:solidFill>
            <a:schemeClr val="tx1"/>
          </a:solidFill>
          <a:latin typeface="Arial Black" panose="020B0A04020102020204" pitchFamily="34" charset="0"/>
          <a:ea typeface="微软雅黑" panose="020B0503020204020204" pitchFamily="34" charset="-122"/>
        </a:defRPr>
      </a:lvl6pPr>
      <a:lvl7pPr marL="914400" algn="l" rtl="0" fontAlgn="base">
        <a:spcBef>
          <a:spcPct val="0"/>
        </a:spcBef>
        <a:spcAft>
          <a:spcPct val="0"/>
        </a:spcAft>
        <a:defRPr sz="3200">
          <a:solidFill>
            <a:schemeClr val="tx1"/>
          </a:solidFill>
          <a:latin typeface="Arial Black" panose="020B0A04020102020204" pitchFamily="34" charset="0"/>
          <a:ea typeface="微软雅黑" panose="020B0503020204020204" pitchFamily="34" charset="-122"/>
        </a:defRPr>
      </a:lvl7pPr>
      <a:lvl8pPr marL="1371600" algn="l" rtl="0" fontAlgn="base">
        <a:spcBef>
          <a:spcPct val="0"/>
        </a:spcBef>
        <a:spcAft>
          <a:spcPct val="0"/>
        </a:spcAft>
        <a:defRPr sz="3200">
          <a:solidFill>
            <a:schemeClr val="tx1"/>
          </a:solidFill>
          <a:latin typeface="Arial Black" panose="020B0A04020102020204" pitchFamily="34" charset="0"/>
          <a:ea typeface="微软雅黑" panose="020B0503020204020204" pitchFamily="34" charset="-122"/>
        </a:defRPr>
      </a:lvl8pPr>
      <a:lvl9pPr marL="1828800" algn="l" rtl="0" fontAlgn="base">
        <a:spcBef>
          <a:spcPct val="0"/>
        </a:spcBef>
        <a:spcAft>
          <a:spcPct val="0"/>
        </a:spcAft>
        <a:defRPr sz="3200">
          <a:solidFill>
            <a:schemeClr val="tx1"/>
          </a:solidFill>
          <a:latin typeface="Arial Black" panose="020B0A04020102020204" pitchFamily="34" charset="0"/>
          <a:ea typeface="微软雅黑" panose="020B0503020204020204" pitchFamily="34" charset="-122"/>
        </a:defRPr>
      </a:lvl9pPr>
    </p:titleStyle>
    <p:bodyStyle>
      <a:lvl1pPr marL="342900" indent="-342900" algn="l" rtl="0" eaLnBrk="0" fontAlgn="ctr" hangingPunct="0">
        <a:spcBef>
          <a:spcPct val="0"/>
        </a:spcBef>
        <a:spcAft>
          <a:spcPts val="400"/>
        </a:spcAft>
        <a:buSzPct val="70000"/>
        <a:buFont typeface="Wingdings" panose="05000000000000000000" pitchFamily="2" charset="2"/>
        <a:buChar char="l"/>
        <a:defRPr sz="2800" kern="1200">
          <a:solidFill>
            <a:schemeClr val="tx1"/>
          </a:solidFill>
          <a:latin typeface="+mn-lt"/>
          <a:ea typeface="+mn-ea"/>
          <a:cs typeface="+mn-cs"/>
        </a:defRPr>
      </a:lvl1pPr>
      <a:lvl2pPr marL="742950" indent="-285750" algn="l" rtl="0" eaLnBrk="0" fontAlgn="ctr" hangingPunct="0">
        <a:spcBef>
          <a:spcPct val="0"/>
        </a:spcBef>
        <a:spcAft>
          <a:spcPts val="400"/>
        </a:spcAft>
        <a:buSzPct val="70000"/>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ctr" hangingPunct="0">
        <a:spcBef>
          <a:spcPct val="0"/>
        </a:spcBef>
        <a:spcAft>
          <a:spcPts val="400"/>
        </a:spcAft>
        <a:buSzPct val="70000"/>
        <a:buFont typeface="Wingdings" panose="05000000000000000000" pitchFamily="2" charset="2"/>
        <a:buChar char="l"/>
        <a:defRPr kern="1200">
          <a:solidFill>
            <a:schemeClr val="tx1"/>
          </a:solidFill>
          <a:latin typeface="+mn-lt"/>
          <a:ea typeface="+mn-ea"/>
          <a:cs typeface="+mn-cs"/>
        </a:defRPr>
      </a:lvl3pPr>
      <a:lvl4pPr marL="1600200" indent="-228600" algn="l" rtl="0" eaLnBrk="0" fontAlgn="ctr" hangingPunct="0">
        <a:spcBef>
          <a:spcPct val="0"/>
        </a:spcBef>
        <a:spcAft>
          <a:spcPts val="400"/>
        </a:spcAft>
        <a:buSzPct val="70000"/>
        <a:buFont typeface="Wingdings" panose="05000000000000000000" pitchFamily="2" charset="2"/>
        <a:buChar char="l"/>
        <a:defRPr sz="1600" kern="1200">
          <a:solidFill>
            <a:schemeClr val="tx1"/>
          </a:solidFill>
          <a:latin typeface="+mn-lt"/>
          <a:ea typeface="+mn-ea"/>
          <a:cs typeface="+mn-cs"/>
        </a:defRPr>
      </a:lvl4pPr>
      <a:lvl5pPr marL="2057400" indent="-228600" algn="l" rtl="0" eaLnBrk="0" fontAlgn="ctr" hangingPunct="0">
        <a:spcBef>
          <a:spcPct val="0"/>
        </a:spcBef>
        <a:spcAft>
          <a:spcPts val="400"/>
        </a:spcAft>
        <a:buSzPct val="70000"/>
        <a:buFont typeface="Wingdings" panose="05000000000000000000" pitchFamily="2" charset="2"/>
        <a:buChar char="l"/>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0.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4.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标题 6"/>
          <p:cNvSpPr>
            <a:spLocks noGrp="1"/>
          </p:cNvSpPr>
          <p:nvPr>
            <p:ph type="ctrTitle"/>
          </p:nvPr>
        </p:nvSpPr>
        <p:spPr>
          <a:xfrm>
            <a:off x="1258888" y="1484313"/>
            <a:ext cx="8353425" cy="792162"/>
          </a:xfrm>
        </p:spPr>
        <p:txBody>
          <a:bodyPr/>
          <a:lstStyle/>
          <a:p>
            <a:pPr eaLnBrk="1" hangingPunct="1"/>
            <a:r>
              <a:rPr lang="zh-CN" altLang="en-US" sz="3600" smtClean="0"/>
              <a:t>软件测试方法与技术</a:t>
            </a:r>
            <a:r>
              <a:rPr lang="en-US" altLang="zh-CN" sz="3600" smtClean="0"/>
              <a:t>Ⅰ</a:t>
            </a:r>
            <a:endParaRPr lang="en-US" altLang="zh-CN" sz="3600" smtClean="0"/>
          </a:p>
        </p:txBody>
      </p:sp>
      <p:sp>
        <p:nvSpPr>
          <p:cNvPr id="7171" name="副标题 7"/>
          <p:cNvSpPr txBox="1"/>
          <p:nvPr/>
        </p:nvSpPr>
        <p:spPr bwMode="auto">
          <a:xfrm>
            <a:off x="5076825" y="2230438"/>
            <a:ext cx="8353425"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fontAlgn="ctr">
              <a:spcAft>
                <a:spcPts val="400"/>
              </a:spcAft>
              <a:buSzPct val="70000"/>
              <a:buFont typeface="Wingdings" panose="05000000000000000000" pitchFamily="2" charset="2"/>
              <a:buChar char="l"/>
              <a:defRPr sz="2800">
                <a:solidFill>
                  <a:schemeClr val="tx1"/>
                </a:solidFill>
                <a:latin typeface="Arial" panose="020B0604020202020204" pitchFamily="34" charset="0"/>
                <a:ea typeface="微软雅黑" panose="020B0503020204020204" pitchFamily="34" charset="-122"/>
              </a:defRPr>
            </a:lvl1pPr>
            <a:lvl2pPr marL="742950" indent="-285750" fontAlgn="ctr">
              <a:spcAft>
                <a:spcPts val="400"/>
              </a:spcAft>
              <a:buSzPct val="70000"/>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fontAlgn="ctr">
              <a:spcAft>
                <a:spcPts val="400"/>
              </a:spcAft>
              <a:buSzPct val="70000"/>
              <a:buFont typeface="Wingdings" panose="05000000000000000000" pitchFamily="2" charset="2"/>
              <a:buChar char="l"/>
              <a:defRPr>
                <a:solidFill>
                  <a:schemeClr val="tx1"/>
                </a:solidFill>
                <a:latin typeface="Arial" panose="020B0604020202020204" pitchFamily="34" charset="0"/>
                <a:ea typeface="微软雅黑" panose="020B0503020204020204" pitchFamily="34" charset="-122"/>
              </a:defRPr>
            </a:lvl3pPr>
            <a:lvl4pPr marL="1600200" indent="-228600" fontAlgn="ctr">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4pPr>
            <a:lvl5pPr marL="2057400" indent="-228600" fontAlgn="ctr">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5pPr>
            <a:lvl6pPr marL="2514600" indent="-228600" eaLnBrk="0" fontAlgn="ctr" hangingPunct="0">
              <a:spcBef>
                <a:spcPct val="0"/>
              </a:spcBef>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6pPr>
            <a:lvl7pPr marL="2971800" indent="-228600" eaLnBrk="0" fontAlgn="ctr" hangingPunct="0">
              <a:spcBef>
                <a:spcPct val="0"/>
              </a:spcBef>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7pPr>
            <a:lvl8pPr marL="3429000" indent="-228600" eaLnBrk="0" fontAlgn="ctr" hangingPunct="0">
              <a:spcBef>
                <a:spcPct val="0"/>
              </a:spcBef>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8pPr>
            <a:lvl9pPr marL="3886200" indent="-228600" eaLnBrk="0" fontAlgn="ctr" hangingPunct="0">
              <a:spcBef>
                <a:spcPct val="0"/>
              </a:spcBef>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9pPr>
          </a:lstStyle>
          <a:p>
            <a:pPr eaLnBrk="1" hangingPunct="1">
              <a:buFont typeface="Wingdings" panose="05000000000000000000" pitchFamily="2" charset="2"/>
              <a:buNone/>
            </a:pPr>
            <a:r>
              <a:rPr lang="en-US" altLang="zh-CN" sz="2400"/>
              <a:t>—— </a:t>
            </a:r>
            <a:r>
              <a:rPr lang="zh-CN" altLang="en-US" sz="2400"/>
              <a:t>陈建潮</a:t>
            </a:r>
            <a:endParaRPr lang="zh-CN" altLang="en-US" sz="240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内容占位符 1"/>
          <p:cNvSpPr>
            <a:spLocks noGrp="1"/>
          </p:cNvSpPr>
          <p:nvPr>
            <p:ph idx="1"/>
          </p:nvPr>
        </p:nvSpPr>
        <p:spPr/>
        <p:txBody>
          <a:bodyPr/>
          <a:lstStyle/>
          <a:p>
            <a:r>
              <a:rPr lang="zh-CN" altLang="en-US" smtClean="0"/>
              <a:t>软件测试员  要求： </a:t>
            </a:r>
            <a:endParaRPr lang="en-US" altLang="zh-CN" smtClean="0"/>
          </a:p>
          <a:p>
            <a:pPr lvl="1"/>
            <a:r>
              <a:rPr lang="en-US" altLang="zh-CN" smtClean="0"/>
              <a:t>1. </a:t>
            </a:r>
            <a:r>
              <a:rPr lang="zh-CN" altLang="en-US" smtClean="0"/>
              <a:t>计算机相关专业，大专以上学历，一年以上软件测试经验。</a:t>
            </a:r>
            <a:endParaRPr lang="zh-CN" altLang="en-US" smtClean="0"/>
          </a:p>
          <a:p>
            <a:pPr lvl="1"/>
            <a:r>
              <a:rPr lang="en-US" altLang="zh-CN" smtClean="0"/>
              <a:t>2. </a:t>
            </a:r>
            <a:r>
              <a:rPr lang="zh-CN" altLang="en-US" smtClean="0"/>
              <a:t>熟练掌握</a:t>
            </a:r>
            <a:r>
              <a:rPr lang="en-US" altLang="zh-CN" smtClean="0"/>
              <a:t>1</a:t>
            </a:r>
            <a:r>
              <a:rPr lang="zh-CN" altLang="en-US" smtClean="0"/>
              <a:t>或</a:t>
            </a:r>
            <a:r>
              <a:rPr lang="en-US" altLang="zh-CN" smtClean="0"/>
              <a:t>2</a:t>
            </a:r>
            <a:r>
              <a:rPr lang="zh-CN" altLang="en-US" smtClean="0"/>
              <a:t>种性能测试工具。</a:t>
            </a:r>
            <a:endParaRPr lang="zh-CN" altLang="en-US" smtClean="0"/>
          </a:p>
          <a:p>
            <a:pPr lvl="1"/>
            <a:r>
              <a:rPr lang="en-US" altLang="zh-CN" smtClean="0"/>
              <a:t>3. </a:t>
            </a:r>
            <a:r>
              <a:rPr lang="zh-CN" altLang="en-US" smtClean="0"/>
              <a:t>熟悉一种以上大型数据库，一种以上开发语言。</a:t>
            </a:r>
            <a:endParaRPr lang="zh-CN" altLang="en-US" smtClean="0"/>
          </a:p>
          <a:p>
            <a:pPr lvl="1"/>
            <a:r>
              <a:rPr lang="en-US" altLang="zh-CN" smtClean="0"/>
              <a:t>4. </a:t>
            </a:r>
            <a:r>
              <a:rPr lang="zh-CN" altLang="en-US" smtClean="0"/>
              <a:t>熟悉软件项目测试流程。</a:t>
            </a:r>
            <a:endParaRPr lang="zh-CN" altLang="en-US" smtClean="0"/>
          </a:p>
          <a:p>
            <a:pPr lvl="1"/>
            <a:r>
              <a:rPr lang="en-US" altLang="zh-CN" smtClean="0"/>
              <a:t>5. </a:t>
            </a:r>
            <a:r>
              <a:rPr lang="zh-CN" altLang="en-US" smtClean="0"/>
              <a:t>良好的团队合作精神，责任心强。</a:t>
            </a:r>
            <a:endParaRPr lang="en-US" altLang="zh-CN" smtClean="0"/>
          </a:p>
          <a:p>
            <a:pPr lvl="1"/>
            <a:endParaRPr lang="zh-CN" altLang="en-US" smtClean="0"/>
          </a:p>
          <a:p>
            <a:pPr lvl="1"/>
            <a:r>
              <a:rPr lang="zh-CN" altLang="en-US" smtClean="0"/>
              <a:t>待遇：</a:t>
            </a:r>
            <a:r>
              <a:rPr lang="en-US" altLang="zh-CN" smtClean="0"/>
              <a:t>2000~5000</a:t>
            </a:r>
            <a:r>
              <a:rPr lang="zh-CN" altLang="en-US" smtClean="0"/>
              <a:t>元</a:t>
            </a:r>
            <a:r>
              <a:rPr lang="en-US" altLang="zh-CN" smtClean="0"/>
              <a:t>/</a:t>
            </a:r>
            <a:r>
              <a:rPr lang="zh-CN" altLang="en-US" smtClean="0"/>
              <a:t>月</a:t>
            </a:r>
            <a:endParaRPr lang="zh-CN" altLang="en-US" smtClean="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p:txBody>
          <a:bodyPr/>
          <a:lstStyle/>
          <a:p>
            <a:r>
              <a:rPr lang="zh-CN" altLang="en-US" dirty="0" smtClean="0"/>
              <a:t>话务员  要求：</a:t>
            </a:r>
            <a:endParaRPr lang="en-US" altLang="zh-CN" dirty="0" smtClean="0"/>
          </a:p>
          <a:p>
            <a:pPr lvl="1"/>
            <a:r>
              <a:rPr lang="en-US" altLang="zh-CN" dirty="0" smtClean="0"/>
              <a:t>1. </a:t>
            </a:r>
            <a:r>
              <a:rPr lang="zh-CN" altLang="en-US" dirty="0" smtClean="0"/>
              <a:t>五官端正，有自信，责任心强。</a:t>
            </a:r>
            <a:endParaRPr lang="zh-CN" altLang="en-US" dirty="0" smtClean="0"/>
          </a:p>
          <a:p>
            <a:pPr lvl="1"/>
            <a:r>
              <a:rPr lang="en-US" altLang="zh-CN" dirty="0" smtClean="0"/>
              <a:t>2. </a:t>
            </a:r>
            <a:r>
              <a:rPr lang="zh-CN" altLang="en-US" dirty="0" smtClean="0"/>
              <a:t>交际能力强，有良好的沟通、表达能力，思维敏捷，领悟力好。</a:t>
            </a:r>
            <a:endParaRPr lang="zh-CN" altLang="en-US" dirty="0" smtClean="0"/>
          </a:p>
          <a:p>
            <a:pPr lvl="1"/>
            <a:r>
              <a:rPr lang="en-US" altLang="zh-CN" dirty="0" smtClean="0"/>
              <a:t>3. </a:t>
            </a:r>
            <a:r>
              <a:rPr lang="zh-CN" altLang="en-US" dirty="0" smtClean="0"/>
              <a:t>服务意识，处事细心，待人热诚有礼，有耐性。</a:t>
            </a:r>
            <a:endParaRPr lang="zh-CN" altLang="en-US" dirty="0" smtClean="0"/>
          </a:p>
          <a:p>
            <a:pPr lvl="1"/>
            <a:r>
              <a:rPr lang="en-US" altLang="zh-CN" dirty="0" smtClean="0"/>
              <a:t>4. </a:t>
            </a:r>
            <a:r>
              <a:rPr lang="zh-CN" altLang="en-US" dirty="0" smtClean="0"/>
              <a:t>有严谨的职业操守，能吃苦、能承受压力。</a:t>
            </a:r>
            <a:endParaRPr lang="zh-CN" altLang="en-US" dirty="0" smtClean="0"/>
          </a:p>
          <a:p>
            <a:pPr lvl="1"/>
            <a:r>
              <a:rPr lang="en-US" altLang="zh-CN" dirty="0" smtClean="0"/>
              <a:t>5. </a:t>
            </a:r>
            <a:r>
              <a:rPr lang="zh-CN" altLang="en-US" dirty="0" smtClean="0"/>
              <a:t>对工作有热情，具有良好的团队合作精神。</a:t>
            </a:r>
            <a:endParaRPr lang="en-US" altLang="zh-CN" dirty="0" smtClean="0"/>
          </a:p>
          <a:p>
            <a:pPr lvl="1"/>
            <a:endParaRPr lang="zh-CN" altLang="en-US" dirty="0" smtClean="0"/>
          </a:p>
          <a:p>
            <a:pPr lvl="1"/>
            <a:r>
              <a:rPr lang="zh-CN" altLang="en-US" dirty="0" smtClean="0"/>
              <a:t>待遇：</a:t>
            </a:r>
            <a:r>
              <a:rPr lang="en-US" altLang="zh-CN" dirty="0" smtClean="0"/>
              <a:t>1200~1800</a:t>
            </a:r>
            <a:r>
              <a:rPr lang="zh-CN" altLang="en-US" dirty="0" smtClean="0"/>
              <a:t>元</a:t>
            </a:r>
            <a:r>
              <a:rPr lang="en-US" altLang="zh-CN" dirty="0" smtClean="0"/>
              <a:t>/</a:t>
            </a:r>
            <a:r>
              <a:rPr lang="zh-CN" altLang="en-US" dirty="0" smtClean="0"/>
              <a:t>月</a:t>
            </a:r>
            <a:endParaRPr lang="zh-CN" altLang="en-US" dirty="0" smtClean="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内容占位符 1"/>
          <p:cNvSpPr>
            <a:spLocks noGrp="1"/>
          </p:cNvSpPr>
          <p:nvPr>
            <p:ph idx="1"/>
          </p:nvPr>
        </p:nvSpPr>
        <p:spPr/>
        <p:txBody>
          <a:bodyPr/>
          <a:lstStyle/>
          <a:p>
            <a:r>
              <a:rPr lang="en-US" altLang="zh-CN" dirty="0" smtClean="0"/>
              <a:t>IT</a:t>
            </a:r>
            <a:r>
              <a:rPr lang="zh-CN" altLang="en-US" dirty="0" smtClean="0"/>
              <a:t>业务员  要求：</a:t>
            </a:r>
            <a:endParaRPr lang="en-US" altLang="zh-CN" dirty="0" smtClean="0"/>
          </a:p>
          <a:p>
            <a:pPr lvl="1"/>
            <a:r>
              <a:rPr lang="en-US" altLang="zh-CN" dirty="0" smtClean="0"/>
              <a:t>1. </a:t>
            </a:r>
            <a:r>
              <a:rPr lang="zh-CN" altLang="en-US" dirty="0" smtClean="0"/>
              <a:t>中专以上学历，熟悉软件市场运作，具有较强的市场开拓能力。</a:t>
            </a:r>
            <a:endParaRPr lang="zh-CN" altLang="en-US" dirty="0" smtClean="0"/>
          </a:p>
          <a:p>
            <a:pPr lvl="1"/>
            <a:r>
              <a:rPr lang="en-US" altLang="zh-CN" dirty="0" smtClean="0"/>
              <a:t>2. </a:t>
            </a:r>
            <a:r>
              <a:rPr lang="zh-CN" altLang="en-US" dirty="0" smtClean="0"/>
              <a:t>对软件售后维护服务意识较强，根据公司要求适当进行技术支援工作。</a:t>
            </a:r>
            <a:endParaRPr lang="zh-CN" altLang="en-US" dirty="0" smtClean="0"/>
          </a:p>
          <a:p>
            <a:pPr lvl="1"/>
            <a:r>
              <a:rPr lang="en-US" altLang="zh-CN" dirty="0" smtClean="0"/>
              <a:t>3. </a:t>
            </a:r>
            <a:r>
              <a:rPr lang="zh-CN" altLang="en-US" dirty="0" smtClean="0"/>
              <a:t>刻苦耐劳、责任心强，有良好的团队协作精神。</a:t>
            </a:r>
            <a:endParaRPr lang="zh-CN" altLang="en-US" dirty="0" smtClean="0"/>
          </a:p>
          <a:p>
            <a:pPr lvl="1"/>
            <a:r>
              <a:rPr lang="en-US" altLang="zh-CN" dirty="0" smtClean="0"/>
              <a:t>4. </a:t>
            </a:r>
            <a:r>
              <a:rPr lang="zh-CN" altLang="en-US" dirty="0" smtClean="0"/>
              <a:t>能适应出差要求。</a:t>
            </a:r>
            <a:endParaRPr lang="en-US" altLang="zh-CN" dirty="0" smtClean="0"/>
          </a:p>
          <a:p>
            <a:pPr lvl="1"/>
            <a:endParaRPr lang="zh-CN" altLang="en-US" dirty="0" smtClean="0"/>
          </a:p>
          <a:p>
            <a:pPr lvl="1"/>
            <a:r>
              <a:rPr lang="zh-CN" altLang="en-US" dirty="0" smtClean="0"/>
              <a:t>待遇：</a:t>
            </a:r>
            <a:r>
              <a:rPr lang="en-US" altLang="zh-CN" dirty="0" smtClean="0"/>
              <a:t>1000</a:t>
            </a:r>
            <a:r>
              <a:rPr lang="zh-CN" altLang="en-US" dirty="0" smtClean="0"/>
              <a:t>元</a:t>
            </a:r>
            <a:r>
              <a:rPr lang="en-US" altLang="zh-CN" dirty="0" smtClean="0"/>
              <a:t>/</a:t>
            </a:r>
            <a:r>
              <a:rPr lang="zh-CN" altLang="en-US" dirty="0" smtClean="0"/>
              <a:t>月</a:t>
            </a:r>
            <a:r>
              <a:rPr lang="en-US" altLang="zh-CN" dirty="0" smtClean="0"/>
              <a:t>+</a:t>
            </a:r>
            <a:r>
              <a:rPr lang="zh-CN" altLang="en-US" dirty="0" smtClean="0"/>
              <a:t>提成</a:t>
            </a:r>
            <a:endParaRPr lang="zh-CN" altLang="en-US" dirty="0" smtClean="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1">
            <a:clrChange>
              <a:clrFrom>
                <a:srgbClr val="FFFFFF">
                  <a:alpha val="100000"/>
                </a:srgbClr>
              </a:clrFrom>
              <a:clrTo>
                <a:srgbClr val="FFFFFF">
                  <a:alpha val="100000"/>
                  <a:alpha val="0"/>
                </a:srgbClr>
              </a:clrTo>
            </a:clrChange>
            <a:extLst>
              <a:ext uri="{28A0092B-C50C-407E-A947-70E740481C1C}">
                <a14:useLocalDpi xmlns:a14="http://schemas.microsoft.com/office/drawing/2010/main" val="0"/>
              </a:ext>
            </a:extLst>
          </a:blip>
          <a:srcRect/>
          <a:stretch>
            <a:fillRect/>
          </a:stretch>
        </p:blipFill>
        <p:spPr bwMode="auto">
          <a:xfrm>
            <a:off x="1655885" y="44624"/>
            <a:ext cx="5857875" cy="68133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285875" y="0"/>
            <a:ext cx="6572250" cy="7019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1">
            <a:clrChange>
              <a:clrFrom>
                <a:srgbClr val="FFFFFF">
                  <a:alpha val="100000"/>
                </a:srgbClr>
              </a:clrFrom>
              <a:clrTo>
                <a:srgbClr val="FFFFFF">
                  <a:alpha val="100000"/>
                  <a:alpha val="0"/>
                </a:srgbClr>
              </a:clrTo>
            </a:clrChange>
            <a:extLst>
              <a:ext uri="{28A0092B-C50C-407E-A947-70E740481C1C}">
                <a14:useLocalDpi xmlns:a14="http://schemas.microsoft.com/office/drawing/2010/main" val="0"/>
              </a:ext>
            </a:extLst>
          </a:blip>
          <a:srcRect/>
          <a:stretch>
            <a:fillRect/>
          </a:stretch>
        </p:blipFill>
        <p:spPr bwMode="auto">
          <a:xfrm>
            <a:off x="1323975" y="116632"/>
            <a:ext cx="6496050" cy="66247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1">
            <a:clrChange>
              <a:clrFrom>
                <a:srgbClr val="FFFFFF">
                  <a:alpha val="100000"/>
                </a:srgbClr>
              </a:clrFrom>
              <a:clrTo>
                <a:srgbClr val="FFFFFF">
                  <a:alpha val="100000"/>
                  <a:alpha val="0"/>
                </a:srgbClr>
              </a:clrTo>
            </a:clrChange>
            <a:extLst>
              <a:ext uri="{28A0092B-C50C-407E-A947-70E740481C1C}">
                <a14:useLocalDpi xmlns:a14="http://schemas.microsoft.com/office/drawing/2010/main" val="0"/>
              </a:ext>
            </a:extLst>
          </a:blip>
          <a:srcRect/>
          <a:stretch>
            <a:fillRect/>
          </a:stretch>
        </p:blipFill>
        <p:spPr bwMode="auto">
          <a:xfrm>
            <a:off x="1617980" y="0"/>
            <a:ext cx="5801995" cy="69932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图片1"/>
          <p:cNvPicPr>
            <a:picLocks noChangeAspect="1"/>
          </p:cNvPicPr>
          <p:nvPr/>
        </p:nvPicPr>
        <p:blipFill>
          <a:blip r:embed="rId1">
            <a:clrChange>
              <a:clrFrom>
                <a:srgbClr val="7F7E7F">
                  <a:alpha val="100000"/>
                </a:srgbClr>
              </a:clrFrom>
              <a:clrTo>
                <a:srgbClr val="7F7E7F">
                  <a:alpha val="100000"/>
                  <a:alpha val="0"/>
                </a:srgbClr>
              </a:clrTo>
            </a:clrChange>
          </a:blip>
          <a:stretch>
            <a:fillRect/>
          </a:stretch>
        </p:blipFill>
        <p:spPr>
          <a:xfrm>
            <a:off x="0" y="1195705"/>
            <a:ext cx="9150350" cy="5723890"/>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内容占位符 1"/>
          <p:cNvSpPr>
            <a:spLocks noGrp="1"/>
          </p:cNvSpPr>
          <p:nvPr>
            <p:ph idx="1"/>
          </p:nvPr>
        </p:nvSpPr>
        <p:spPr/>
        <p:txBody>
          <a:bodyPr/>
          <a:lstStyle/>
          <a:p>
            <a:r>
              <a:rPr lang="zh-CN" altLang="zh-CN" sz="2400" smtClean="0"/>
              <a:t>可以从软件自身特点、团队工作和项目管理等多个方面进行分析，找出导致软件缺陷的一些原因，这可以归纳为如下</a:t>
            </a:r>
            <a:r>
              <a:rPr lang="en-US" altLang="zh-CN" sz="2400" smtClean="0"/>
              <a:t>3</a:t>
            </a:r>
            <a:r>
              <a:rPr lang="zh-CN" altLang="zh-CN" sz="2400" smtClean="0"/>
              <a:t>个方面。</a:t>
            </a:r>
            <a:endParaRPr lang="en-US" altLang="zh-CN" sz="2400" smtClean="0"/>
          </a:p>
          <a:p>
            <a:endParaRPr lang="zh-CN" altLang="zh-CN" smtClean="0"/>
          </a:p>
          <a:p>
            <a:pPr marL="457200" lvl="1" indent="0">
              <a:buFont typeface="Wingdings" panose="05000000000000000000" pitchFamily="2" charset="2"/>
              <a:buNone/>
            </a:pPr>
            <a:r>
              <a:rPr lang="zh-CN" altLang="zh-CN" sz="2000" smtClean="0"/>
              <a:t>（</a:t>
            </a:r>
            <a:r>
              <a:rPr lang="en-US" altLang="zh-CN" sz="2000" smtClean="0"/>
              <a:t>1</a:t>
            </a:r>
            <a:r>
              <a:rPr lang="zh-CN" altLang="zh-CN" sz="2000" smtClean="0"/>
              <a:t>）软件开发过程自身的特点造成的问题：</a:t>
            </a:r>
            <a:endParaRPr lang="en-US" altLang="zh-CN" sz="2000" smtClean="0"/>
          </a:p>
          <a:p>
            <a:pPr marL="457200" lvl="1" indent="0">
              <a:buFont typeface="Wingdings" panose="05000000000000000000" pitchFamily="2" charset="2"/>
              <a:buNone/>
            </a:pPr>
            <a:r>
              <a:rPr lang="en-US" altLang="zh-CN" sz="2000" smtClean="0"/>
              <a:t>         </a:t>
            </a:r>
            <a:r>
              <a:rPr lang="zh-CN" altLang="zh-CN" sz="2000" smtClean="0"/>
              <a:t>需求不清晰</a:t>
            </a:r>
            <a:r>
              <a:rPr lang="zh-CN" altLang="en-US" sz="2000" smtClean="0"/>
              <a:t>；</a:t>
            </a:r>
            <a:r>
              <a:rPr lang="zh-CN" altLang="zh-CN" sz="2000" smtClean="0"/>
              <a:t>系统结构非常复杂</a:t>
            </a:r>
            <a:r>
              <a:rPr lang="zh-CN" altLang="en-US" sz="2000" smtClean="0"/>
              <a:t>；</a:t>
            </a:r>
            <a:r>
              <a:rPr lang="zh-CN" altLang="zh-CN" sz="2000" smtClean="0"/>
              <a:t>系统运行环境的复杂</a:t>
            </a:r>
            <a:endParaRPr lang="en-US" altLang="zh-CN" sz="2000" smtClean="0"/>
          </a:p>
          <a:p>
            <a:pPr marL="457200" lvl="1" indent="0">
              <a:buFont typeface="Arial" panose="020B0604020202020204" pitchFamily="34" charset="0"/>
              <a:buNone/>
            </a:pPr>
            <a:r>
              <a:rPr lang="zh-CN" altLang="zh-CN" sz="2000" smtClean="0"/>
              <a:t>（</a:t>
            </a:r>
            <a:r>
              <a:rPr lang="en-US" altLang="zh-CN" sz="2000" smtClean="0"/>
              <a:t>2</a:t>
            </a:r>
            <a:r>
              <a:rPr lang="zh-CN" altLang="zh-CN" sz="2000" smtClean="0"/>
              <a:t>）团队工作的问题：</a:t>
            </a:r>
            <a:endParaRPr lang="en-US" altLang="zh-CN" sz="2000" smtClean="0"/>
          </a:p>
          <a:p>
            <a:pPr marL="457200" lvl="1" indent="0">
              <a:buFont typeface="Arial" panose="020B0604020202020204" pitchFamily="34" charset="0"/>
              <a:buNone/>
            </a:pPr>
            <a:r>
              <a:rPr lang="en-US" altLang="zh-CN" sz="2000" smtClean="0"/>
              <a:t>         </a:t>
            </a:r>
            <a:r>
              <a:rPr lang="zh-CN" altLang="zh-CN" sz="2000" smtClean="0"/>
              <a:t>不同阶段的开发人员相互理解不一致</a:t>
            </a:r>
            <a:r>
              <a:rPr lang="zh-CN" altLang="en-US" sz="2000" smtClean="0"/>
              <a:t>；</a:t>
            </a:r>
            <a:r>
              <a:rPr lang="zh-CN" altLang="zh-CN" sz="2000" smtClean="0"/>
              <a:t>项目组成员技术水平参差不齐</a:t>
            </a:r>
            <a:endParaRPr lang="en-US" altLang="zh-CN" sz="2000" smtClean="0"/>
          </a:p>
          <a:p>
            <a:pPr marL="457200" lvl="1" indent="0">
              <a:buFont typeface="Arial" panose="020B0604020202020204" pitchFamily="34" charset="0"/>
              <a:buNone/>
            </a:pPr>
            <a:r>
              <a:rPr lang="zh-CN" altLang="zh-CN" sz="2000" smtClean="0"/>
              <a:t>（</a:t>
            </a:r>
            <a:r>
              <a:rPr lang="en-US" altLang="zh-CN" sz="2000" smtClean="0"/>
              <a:t>3</a:t>
            </a:r>
            <a:r>
              <a:rPr lang="zh-CN" altLang="zh-CN" sz="2000" smtClean="0"/>
              <a:t>）软件项目管理的问题：</a:t>
            </a:r>
            <a:endParaRPr lang="en-US" altLang="zh-CN" sz="2000" smtClean="0"/>
          </a:p>
          <a:p>
            <a:pPr marL="457200" lvl="1" indent="0">
              <a:buFont typeface="Arial" panose="020B0604020202020204" pitchFamily="34" charset="0"/>
              <a:buNone/>
            </a:pPr>
            <a:r>
              <a:rPr lang="en-US" altLang="zh-CN" sz="2000" smtClean="0"/>
              <a:t>         </a:t>
            </a:r>
            <a:r>
              <a:rPr lang="zh-CN" altLang="zh-CN" sz="2000" smtClean="0"/>
              <a:t>缺乏质量文化</a:t>
            </a:r>
            <a:r>
              <a:rPr lang="zh-CN" altLang="en-US" sz="2000" smtClean="0"/>
              <a:t>，</a:t>
            </a:r>
            <a:r>
              <a:rPr lang="zh-CN" altLang="zh-CN" sz="2000" smtClean="0"/>
              <a:t>不重视质量计划</a:t>
            </a:r>
            <a:r>
              <a:rPr lang="zh-CN" altLang="en-US" sz="2000" smtClean="0"/>
              <a:t>；</a:t>
            </a:r>
            <a:r>
              <a:rPr lang="zh-CN" altLang="zh-CN" sz="2000" smtClean="0"/>
              <a:t>开发周期短</a:t>
            </a:r>
            <a:endParaRPr lang="zh-CN" altLang="zh-CN" sz="2000" smtClean="0"/>
          </a:p>
          <a:p>
            <a:pPr marL="457200" lvl="1" indent="0">
              <a:buFont typeface="Wingdings" panose="05000000000000000000" pitchFamily="2" charset="2"/>
              <a:buNone/>
            </a:pPr>
            <a:endParaRPr lang="zh-CN" altLang="zh-CN" smtClean="0"/>
          </a:p>
          <a:p>
            <a:endParaRPr lang="zh-CN" altLang="zh-CN" smtClean="0"/>
          </a:p>
          <a:p>
            <a:endParaRPr lang="zh-CN" altLang="en-US" smtClean="0"/>
          </a:p>
        </p:txBody>
      </p:sp>
      <p:sp>
        <p:nvSpPr>
          <p:cNvPr id="22531" name="标题 2"/>
          <p:cNvSpPr>
            <a:spLocks noGrp="1"/>
          </p:cNvSpPr>
          <p:nvPr>
            <p:ph type="title"/>
          </p:nvPr>
        </p:nvSpPr>
        <p:spPr>
          <a:xfrm>
            <a:off x="31750" y="249238"/>
            <a:ext cx="8353425" cy="720725"/>
          </a:xfrm>
        </p:spPr>
        <p:txBody>
          <a:bodyPr/>
          <a:lstStyle/>
          <a:p>
            <a:r>
              <a:rPr lang="en-US" altLang="zh-CN" smtClean="0"/>
              <a:t>1.3 </a:t>
            </a:r>
            <a:r>
              <a:rPr lang="zh-CN" altLang="zh-CN" smtClean="0"/>
              <a:t>导致软件缺陷的原因</a:t>
            </a:r>
            <a:endParaRPr lang="zh-CN" altLang="en-US" smtClean="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标题 1"/>
          <p:cNvSpPr>
            <a:spLocks noGrp="1"/>
          </p:cNvSpPr>
          <p:nvPr>
            <p:ph type="title"/>
          </p:nvPr>
        </p:nvSpPr>
        <p:spPr>
          <a:xfrm>
            <a:off x="-30163" y="260350"/>
            <a:ext cx="8353426" cy="720725"/>
          </a:xfrm>
        </p:spPr>
        <p:txBody>
          <a:bodyPr/>
          <a:lstStyle/>
          <a:p>
            <a:r>
              <a:rPr lang="zh-CN" altLang="zh-CN" smtClean="0"/>
              <a:t>软件缺陷到底是什么？</a:t>
            </a:r>
            <a:endParaRPr lang="zh-CN" altLang="en-US" smtClean="0"/>
          </a:p>
        </p:txBody>
      </p:sp>
      <p:sp>
        <p:nvSpPr>
          <p:cNvPr id="23555" name="内容占位符 2"/>
          <p:cNvSpPr>
            <a:spLocks noGrp="1"/>
          </p:cNvSpPr>
          <p:nvPr>
            <p:ph idx="1"/>
          </p:nvPr>
        </p:nvSpPr>
        <p:spPr>
          <a:xfrm>
            <a:off x="395288" y="1628775"/>
            <a:ext cx="8353425" cy="4679950"/>
          </a:xfrm>
        </p:spPr>
        <p:txBody>
          <a:bodyPr/>
          <a:lstStyle/>
          <a:p>
            <a:r>
              <a:rPr lang="en-US" altLang="zh-CN" smtClean="0"/>
              <a:t>(</a:t>
            </a:r>
            <a:r>
              <a:rPr lang="zh-CN" altLang="en-US" smtClean="0"/>
              <a:t>测试执行阶段的问题</a:t>
            </a:r>
            <a:r>
              <a:rPr lang="en-US" altLang="zh-CN" smtClean="0"/>
              <a:t>)</a:t>
            </a:r>
            <a:endParaRPr lang="en-US" altLang="zh-CN" smtClean="0"/>
          </a:p>
          <a:p>
            <a:pPr lvl="1"/>
            <a:r>
              <a:rPr lang="en-US" altLang="zh-CN" smtClean="0"/>
              <a:t>Defect---------Requirements&amp;Design</a:t>
            </a:r>
            <a:endParaRPr lang="en-US" altLang="zh-CN" smtClean="0"/>
          </a:p>
          <a:p>
            <a:pPr lvl="1"/>
            <a:r>
              <a:rPr lang="en-US" altLang="zh-CN" smtClean="0"/>
              <a:t>Error-----------Development</a:t>
            </a:r>
            <a:endParaRPr lang="en-US" altLang="zh-CN" smtClean="0"/>
          </a:p>
          <a:p>
            <a:pPr lvl="1"/>
            <a:r>
              <a:rPr lang="en-US" altLang="zh-CN" smtClean="0"/>
              <a:t>Bug------------Testing</a:t>
            </a:r>
            <a:endParaRPr lang="en-US" altLang="zh-CN" smtClean="0"/>
          </a:p>
          <a:p>
            <a:pPr lvl="1"/>
            <a:r>
              <a:rPr lang="en-US" altLang="zh-CN" smtClean="0"/>
              <a:t>Failure---------Post production</a:t>
            </a:r>
            <a:endParaRPr lang="en-US" altLang="zh-CN" smtClean="0"/>
          </a:p>
          <a:p>
            <a:pPr lvl="1"/>
            <a:r>
              <a:rPr lang="zh-CN" altLang="zh-CN" smtClean="0"/>
              <a:t>用于描述软件故障、软件失败的术语有很多，比如说，缺点（</a:t>
            </a:r>
            <a:r>
              <a:rPr lang="en-US" altLang="zh-CN" smtClean="0"/>
              <a:t>defect</a:t>
            </a:r>
            <a:r>
              <a:rPr lang="zh-CN" altLang="zh-CN" smtClean="0"/>
              <a:t>）、偏差（</a:t>
            </a:r>
            <a:r>
              <a:rPr lang="en-US" altLang="zh-CN" smtClean="0"/>
              <a:t>variance</a:t>
            </a:r>
            <a:r>
              <a:rPr lang="zh-CN" altLang="zh-CN" smtClean="0"/>
              <a:t>）、谬误（</a:t>
            </a:r>
            <a:r>
              <a:rPr lang="en-US" altLang="zh-CN" smtClean="0"/>
              <a:t>fault</a:t>
            </a:r>
            <a:r>
              <a:rPr lang="zh-CN" altLang="zh-CN" smtClean="0"/>
              <a:t>）、 失败（</a:t>
            </a:r>
            <a:r>
              <a:rPr lang="en-US" altLang="zh-CN" smtClean="0"/>
              <a:t>failure</a:t>
            </a:r>
            <a:r>
              <a:rPr lang="zh-CN" altLang="zh-CN" smtClean="0"/>
              <a:t>）、问题（</a:t>
            </a:r>
            <a:r>
              <a:rPr lang="en-US" altLang="zh-CN" smtClean="0"/>
              <a:t>problem</a:t>
            </a:r>
            <a:r>
              <a:rPr lang="zh-CN" altLang="zh-CN" smtClean="0"/>
              <a:t>）、矛盾（</a:t>
            </a:r>
            <a:r>
              <a:rPr lang="en-US" altLang="zh-CN" smtClean="0"/>
              <a:t>inconsistency</a:t>
            </a:r>
            <a:r>
              <a:rPr lang="zh-CN" altLang="zh-CN" smtClean="0"/>
              <a:t>）、错误（</a:t>
            </a:r>
            <a:r>
              <a:rPr lang="en-US" altLang="zh-CN" smtClean="0"/>
              <a:t>error</a:t>
            </a:r>
            <a:r>
              <a:rPr lang="zh-CN" altLang="zh-CN" smtClean="0"/>
              <a:t>）、毛病（</a:t>
            </a:r>
            <a:r>
              <a:rPr lang="en-US" altLang="zh-CN" smtClean="0"/>
              <a:t>incident</a:t>
            </a:r>
            <a:r>
              <a:rPr lang="zh-CN" altLang="zh-CN" smtClean="0"/>
              <a:t>）、异常（</a:t>
            </a:r>
            <a:r>
              <a:rPr lang="en-US" altLang="zh-CN" smtClean="0"/>
              <a:t>anomaly</a:t>
            </a:r>
            <a:r>
              <a:rPr lang="zh-CN" altLang="zh-CN" smtClean="0"/>
              <a:t>）、</a:t>
            </a:r>
            <a:r>
              <a:rPr lang="zh-CN" altLang="zh-CN" b="1" smtClean="0"/>
              <a:t>缺陷（</a:t>
            </a:r>
            <a:r>
              <a:rPr lang="en-US" altLang="zh-CN" b="1" smtClean="0"/>
              <a:t>bug</a:t>
            </a:r>
            <a:r>
              <a:rPr lang="zh-CN" altLang="zh-CN" b="1" smtClean="0"/>
              <a:t>）</a:t>
            </a:r>
            <a:r>
              <a:rPr lang="zh-CN" altLang="zh-CN" smtClean="0"/>
              <a:t>等等。</a:t>
            </a:r>
            <a:endParaRPr lang="en-US" altLang="zh-CN" smtClean="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标题 1"/>
          <p:cNvSpPr>
            <a:spLocks noGrp="1"/>
          </p:cNvSpPr>
          <p:nvPr>
            <p:ph type="title"/>
          </p:nvPr>
        </p:nvSpPr>
        <p:spPr>
          <a:xfrm>
            <a:off x="0" y="188640"/>
            <a:ext cx="8353425" cy="720725"/>
          </a:xfrm>
        </p:spPr>
        <p:txBody>
          <a:bodyPr/>
          <a:lstStyle/>
          <a:p>
            <a:r>
              <a:rPr lang="en-US" altLang="zh-CN" dirty="0" smtClean="0"/>
              <a:t>1.1</a:t>
            </a:r>
            <a:r>
              <a:rPr lang="zh-CN" altLang="en-US" dirty="0" smtClean="0"/>
              <a:t>软件是什么</a:t>
            </a:r>
            <a:endParaRPr lang="zh-CN" altLang="en-US" dirty="0" smtClean="0"/>
          </a:p>
        </p:txBody>
      </p:sp>
      <p:sp>
        <p:nvSpPr>
          <p:cNvPr id="8195" name="内容占位符 2"/>
          <p:cNvSpPr>
            <a:spLocks noGrp="1"/>
          </p:cNvSpPr>
          <p:nvPr>
            <p:ph idx="1"/>
          </p:nvPr>
        </p:nvSpPr>
        <p:spPr>
          <a:xfrm>
            <a:off x="395288" y="1628775"/>
            <a:ext cx="8353425" cy="4679950"/>
          </a:xfrm>
        </p:spPr>
        <p:txBody>
          <a:bodyPr/>
          <a:lstStyle/>
          <a:p>
            <a:r>
              <a:rPr lang="zh-CN" altLang="zh-CN" dirty="0" smtClean="0"/>
              <a:t>狭义上来说，</a:t>
            </a:r>
            <a:r>
              <a:rPr lang="zh-CN" altLang="zh-CN" dirty="0" smtClean="0">
                <a:solidFill>
                  <a:srgbClr val="FF0000"/>
                </a:solidFill>
              </a:rPr>
              <a:t>软件</a:t>
            </a:r>
            <a:r>
              <a:rPr lang="en-US" altLang="zh-CN" dirty="0" smtClean="0"/>
              <a:t>[software]</a:t>
            </a:r>
            <a:r>
              <a:rPr lang="zh-CN" altLang="zh-CN" dirty="0" smtClean="0"/>
              <a:t>（中国大陆及香港用语</a:t>
            </a:r>
            <a:r>
              <a:rPr lang="en-US" altLang="zh-CN" dirty="0" smtClean="0"/>
              <a:t>,</a:t>
            </a:r>
            <a:r>
              <a:rPr lang="zh-CN" altLang="zh-CN" dirty="0" smtClean="0"/>
              <a:t>台湾作软体）是一系列按照特定顺序组织的计算机数据和指令的集合。</a:t>
            </a:r>
            <a:endParaRPr lang="en-US" altLang="zh-CN" dirty="0" smtClean="0"/>
          </a:p>
          <a:p>
            <a:r>
              <a:rPr lang="zh-CN" altLang="zh-CN" dirty="0" smtClean="0"/>
              <a:t>广义上来说，软件是指计算机程序、数据以及解释和指导使用程序和数据的文档的总和。</a:t>
            </a:r>
            <a:endParaRPr lang="en-US" altLang="zh-CN" dirty="0" smtClean="0"/>
          </a:p>
          <a:p>
            <a:endParaRPr lang="en-US" altLang="zh-CN" dirty="0" smtClean="0"/>
          </a:p>
          <a:p>
            <a:r>
              <a:rPr lang="zh-CN" altLang="en-US" dirty="0" smtClean="0"/>
              <a:t>简单的说，软件</a:t>
            </a:r>
            <a:r>
              <a:rPr lang="en-US" altLang="zh-CN" dirty="0" smtClean="0"/>
              <a:t>=</a:t>
            </a:r>
            <a:r>
              <a:rPr lang="zh-CN" altLang="en-US" dirty="0" smtClean="0"/>
              <a:t>程序</a:t>
            </a:r>
            <a:r>
              <a:rPr lang="en-US" altLang="zh-CN" dirty="0" smtClean="0"/>
              <a:t>+</a:t>
            </a:r>
            <a:r>
              <a:rPr lang="zh-CN" altLang="en-US" dirty="0" smtClean="0"/>
              <a:t>文档 </a:t>
            </a:r>
            <a:endParaRPr lang="en-US" altLang="zh-CN" dirty="0" smtClean="0"/>
          </a:p>
          <a:p>
            <a:endParaRPr lang="zh-CN" altLang="en-US" dirty="0" smtClean="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内容占位符 2"/>
          <p:cNvSpPr>
            <a:spLocks noGrp="1"/>
          </p:cNvSpPr>
          <p:nvPr>
            <p:ph idx="1"/>
          </p:nvPr>
        </p:nvSpPr>
        <p:spPr>
          <a:xfrm>
            <a:off x="395288" y="1052513"/>
            <a:ext cx="8353425" cy="4679950"/>
          </a:xfrm>
        </p:spPr>
        <p:txBody>
          <a:bodyPr/>
          <a:lstStyle/>
          <a:p>
            <a:pPr>
              <a:defRPr/>
            </a:pPr>
            <a:r>
              <a:rPr lang="zh-CN" altLang="zh-CN" dirty="0" smtClean="0"/>
              <a:t>广义上</a:t>
            </a:r>
            <a:r>
              <a:rPr lang="zh-CN" altLang="en-US" dirty="0" smtClean="0"/>
              <a:t>来说，缺陷</a:t>
            </a:r>
            <a:r>
              <a:rPr lang="zh-CN" altLang="en-US" dirty="0"/>
              <a:t>定义</a:t>
            </a:r>
            <a:r>
              <a:rPr lang="zh-CN" altLang="en-US" dirty="0" smtClean="0"/>
              <a:t>：</a:t>
            </a:r>
            <a:endParaRPr lang="en-US" altLang="zh-CN" dirty="0" smtClean="0"/>
          </a:p>
          <a:p>
            <a:pPr lvl="1">
              <a:defRPr/>
            </a:pPr>
            <a:r>
              <a:rPr lang="zh-CN" altLang="en-US" dirty="0" smtClean="0"/>
              <a:t>软件</a:t>
            </a:r>
            <a:r>
              <a:rPr lang="zh-CN" altLang="en-US" dirty="0"/>
              <a:t>或程序或其相关的文档 的运行结果与用户需求不一致的</a:t>
            </a:r>
            <a:r>
              <a:rPr lang="zh-CN" altLang="en-US" dirty="0" smtClean="0"/>
              <a:t>地方。</a:t>
            </a:r>
            <a:endParaRPr lang="en-US" altLang="zh-CN" dirty="0" smtClean="0"/>
          </a:p>
          <a:p>
            <a:pPr lvl="1">
              <a:defRPr/>
            </a:pPr>
            <a:r>
              <a:rPr lang="zh-CN" altLang="en-US" dirty="0" smtClean="0"/>
              <a:t>一般来说</a:t>
            </a:r>
            <a:r>
              <a:rPr lang="zh-CN" altLang="en-US" dirty="0"/>
              <a:t>，判定依据是用户需求规格说明书。</a:t>
            </a:r>
            <a:endParaRPr lang="en-US" altLang="zh-CN" dirty="0" smtClean="0"/>
          </a:p>
          <a:p>
            <a:pPr marL="0" indent="0">
              <a:buFont typeface="Wingdings" panose="05000000000000000000" pitchFamily="2" charset="2"/>
              <a:buNone/>
              <a:defRPr/>
            </a:pPr>
            <a:endParaRPr lang="en-US" altLang="zh-CN" dirty="0" smtClean="0"/>
          </a:p>
          <a:p>
            <a:pPr>
              <a:defRPr/>
            </a:pPr>
            <a:r>
              <a:rPr lang="zh-CN" altLang="en-US" dirty="0">
                <a:solidFill>
                  <a:srgbClr val="FF0000"/>
                </a:solidFill>
              </a:rPr>
              <a:t>软件缺陷</a:t>
            </a:r>
            <a:r>
              <a:rPr lang="zh-CN" altLang="en-US" dirty="0"/>
              <a:t>的</a:t>
            </a:r>
            <a:r>
              <a:rPr lang="zh-CN" altLang="en-US" dirty="0" smtClean="0"/>
              <a:t>定义</a:t>
            </a:r>
            <a:r>
              <a:rPr lang="zh-CN" altLang="en-US" dirty="0"/>
              <a:t>：</a:t>
            </a:r>
            <a:endParaRPr lang="zh-CN" altLang="en-US" dirty="0"/>
          </a:p>
          <a:p>
            <a:pPr marL="457200" lvl="1" indent="0">
              <a:buFont typeface="Wingdings" panose="05000000000000000000" pitchFamily="2" charset="2"/>
              <a:buNone/>
              <a:defRPr/>
            </a:pPr>
            <a:r>
              <a:rPr lang="zh-CN" altLang="en-US" dirty="0"/>
              <a:t> </a:t>
            </a:r>
            <a:r>
              <a:rPr lang="zh-CN" altLang="en-US" sz="2000" dirty="0"/>
              <a:t>（</a:t>
            </a:r>
            <a:r>
              <a:rPr lang="en-US" altLang="zh-CN" sz="2000" dirty="0"/>
              <a:t>1</a:t>
            </a:r>
            <a:r>
              <a:rPr lang="zh-CN" altLang="en-US" sz="2000" dirty="0"/>
              <a:t>）软件未达到产品说明书中已经标明的功能；</a:t>
            </a:r>
            <a:endParaRPr lang="zh-CN" altLang="en-US" sz="2000" dirty="0"/>
          </a:p>
          <a:p>
            <a:pPr marL="457200" lvl="1" indent="0">
              <a:buFont typeface="Wingdings" panose="05000000000000000000" pitchFamily="2" charset="2"/>
              <a:buNone/>
              <a:defRPr/>
            </a:pPr>
            <a:r>
              <a:rPr lang="zh-CN" altLang="en-US" sz="2000" dirty="0"/>
              <a:t> （</a:t>
            </a:r>
            <a:r>
              <a:rPr lang="en-US" altLang="zh-CN" sz="2000" dirty="0"/>
              <a:t>2</a:t>
            </a:r>
            <a:r>
              <a:rPr lang="zh-CN" altLang="en-US" sz="2000" dirty="0"/>
              <a:t>）软件出现了产品说明书中指明不会出现的错误；</a:t>
            </a:r>
            <a:endParaRPr lang="zh-CN" altLang="en-US" sz="2000" dirty="0"/>
          </a:p>
          <a:p>
            <a:pPr marL="457200" lvl="1" indent="0">
              <a:buFont typeface="Wingdings" panose="05000000000000000000" pitchFamily="2" charset="2"/>
              <a:buNone/>
              <a:defRPr/>
            </a:pPr>
            <a:r>
              <a:rPr lang="zh-CN" altLang="en-US" sz="2000" dirty="0"/>
              <a:t> （</a:t>
            </a:r>
            <a:r>
              <a:rPr lang="en-US" altLang="zh-CN" sz="2000" dirty="0"/>
              <a:t>3</a:t>
            </a:r>
            <a:r>
              <a:rPr lang="zh-CN" altLang="en-US" sz="2000" dirty="0"/>
              <a:t>）软件未达到产品说明书中虽未指出但应当达到的目标； </a:t>
            </a:r>
            <a:endParaRPr lang="zh-CN" altLang="en-US" sz="2000" dirty="0"/>
          </a:p>
          <a:p>
            <a:pPr marL="457200" lvl="1" indent="0">
              <a:buFont typeface="Wingdings" panose="05000000000000000000" pitchFamily="2" charset="2"/>
              <a:buNone/>
              <a:defRPr/>
            </a:pPr>
            <a:r>
              <a:rPr lang="zh-CN" altLang="en-US" sz="2000" dirty="0"/>
              <a:t> （</a:t>
            </a:r>
            <a:r>
              <a:rPr lang="en-US" altLang="zh-CN" sz="2000" dirty="0"/>
              <a:t>4</a:t>
            </a:r>
            <a:r>
              <a:rPr lang="zh-CN" altLang="en-US" sz="2000" dirty="0"/>
              <a:t>）软件功能超出了产品说明书中指明的范围；</a:t>
            </a:r>
            <a:endParaRPr lang="zh-CN" altLang="en-US" sz="2000" dirty="0"/>
          </a:p>
          <a:p>
            <a:pPr marL="457200" lvl="1" indent="0">
              <a:buFont typeface="Wingdings" panose="05000000000000000000" pitchFamily="2" charset="2"/>
              <a:buNone/>
              <a:defRPr/>
            </a:pPr>
            <a:r>
              <a:rPr lang="zh-CN" altLang="en-US" sz="2000" dirty="0"/>
              <a:t> （</a:t>
            </a:r>
            <a:r>
              <a:rPr lang="en-US" altLang="zh-CN" sz="2000" dirty="0"/>
              <a:t>5</a:t>
            </a:r>
            <a:r>
              <a:rPr lang="zh-CN" altLang="en-US" sz="2000" dirty="0"/>
              <a:t>）软件测试人员认为软件难以理解、不易使用，或者最终用户认为该软件使用效果不良。</a:t>
            </a:r>
            <a:endParaRPr lang="zh-CN" altLang="zh-CN" sz="2000"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内容占位符 1"/>
          <p:cNvSpPr>
            <a:spLocks noGrp="1"/>
          </p:cNvSpPr>
          <p:nvPr>
            <p:ph idx="1"/>
          </p:nvPr>
        </p:nvSpPr>
        <p:spPr/>
        <p:txBody>
          <a:bodyPr/>
          <a:lstStyle/>
          <a:p>
            <a:r>
              <a:rPr lang="zh-CN" altLang="zh-CN" smtClean="0"/>
              <a:t>比如说，日常使用的计算机的产品需求规格说明书一般描述如下：</a:t>
            </a:r>
            <a:endParaRPr lang="zh-CN" altLang="zh-CN" smtClean="0"/>
          </a:p>
          <a:p>
            <a:pPr lvl="1"/>
            <a:r>
              <a:rPr lang="zh-CN" altLang="zh-CN" smtClean="0"/>
              <a:t>计算器通过用户输入要计算的数字，能准确地完成加、减、乘、除的数学运算，并在显示屏上准确显示计算的结果。</a:t>
            </a:r>
            <a:endParaRPr lang="zh-CN" altLang="zh-CN" smtClean="0"/>
          </a:p>
          <a:p>
            <a:pPr lvl="1"/>
            <a:r>
              <a:rPr lang="zh-CN" altLang="zh-CN" smtClean="0"/>
              <a:t>在任何时候计算机都不会出现显示错误结果的情况，不会出现“死机”无响应的情况，不会出现崩溃无法恢复的情况。</a:t>
            </a:r>
            <a:endParaRPr lang="zh-CN" altLang="zh-CN" smtClean="0"/>
          </a:p>
          <a:p>
            <a:endParaRPr lang="zh-CN" altLang="en-US" smtClean="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marL="514350" indent="-514350">
              <a:buFont typeface="+mj-ea"/>
              <a:buAutoNum type="circleNumDbPlain"/>
              <a:defRPr/>
            </a:pPr>
            <a:r>
              <a:rPr lang="zh-CN" altLang="zh-CN" sz="2400" dirty="0"/>
              <a:t>假设，测试员发现，按要求输入了两个数字</a:t>
            </a:r>
            <a:r>
              <a:rPr lang="en-US" altLang="zh-CN" sz="2400" dirty="0"/>
              <a:t>1</a:t>
            </a:r>
            <a:r>
              <a:rPr lang="zh-CN" altLang="zh-CN" sz="2400" dirty="0"/>
              <a:t>和</a:t>
            </a:r>
            <a:r>
              <a:rPr lang="en-US" altLang="zh-CN" sz="2400" dirty="0"/>
              <a:t>2</a:t>
            </a:r>
            <a:r>
              <a:rPr lang="zh-CN" altLang="zh-CN" sz="2400" dirty="0"/>
              <a:t>，并且按下了“</a:t>
            </a:r>
            <a:r>
              <a:rPr lang="en-US" altLang="zh-CN" sz="2400" dirty="0"/>
              <a:t>+</a:t>
            </a:r>
            <a:r>
              <a:rPr lang="zh-CN" altLang="zh-CN" sz="2400" dirty="0"/>
              <a:t>”键，要求进行加法数学运算，但是，最终计算器并没有在显示屏上显示结果，又或者是计算器在显示屏上显示的是错误的结果，比如显示结果是</a:t>
            </a:r>
            <a:r>
              <a:rPr lang="en-US" altLang="zh-CN" sz="2400" dirty="0"/>
              <a:t>4</a:t>
            </a:r>
            <a:r>
              <a:rPr lang="zh-CN" altLang="zh-CN" sz="2400" dirty="0"/>
              <a:t>，而不是正确结果</a:t>
            </a:r>
            <a:r>
              <a:rPr lang="en-US" altLang="zh-CN" sz="2400" dirty="0"/>
              <a:t>3</a:t>
            </a:r>
            <a:r>
              <a:rPr lang="zh-CN" altLang="zh-CN" sz="2400" dirty="0"/>
              <a:t>。那么，根据第</a:t>
            </a:r>
            <a:r>
              <a:rPr lang="en-US" altLang="zh-CN" sz="2400" dirty="0"/>
              <a:t>1</a:t>
            </a:r>
            <a:r>
              <a:rPr lang="zh-CN" altLang="zh-CN" sz="2400" dirty="0"/>
              <a:t>条规则，这就是一个软件缺陷。</a:t>
            </a:r>
            <a:endParaRPr lang="zh-CN" altLang="zh-CN" sz="2400" dirty="0"/>
          </a:p>
          <a:p>
            <a:pPr marL="514350" indent="-514350">
              <a:buFont typeface="+mj-ea"/>
              <a:buAutoNum type="circleNumDbPlain"/>
              <a:defRPr/>
            </a:pPr>
            <a:r>
              <a:rPr lang="zh-CN" altLang="zh-CN" sz="2400" dirty="0"/>
              <a:t>假设，测试员对计算器的键盘随意敲击（猴子测试），发现计算器“死机”了，对任何操作都无响应，那么，根据第</a:t>
            </a:r>
            <a:r>
              <a:rPr lang="en-US" altLang="zh-CN" sz="2400" dirty="0"/>
              <a:t>2</a:t>
            </a:r>
            <a:r>
              <a:rPr lang="zh-CN" altLang="zh-CN" sz="2400" dirty="0"/>
              <a:t>条规则，这就是一个软件缺陷。</a:t>
            </a:r>
            <a:endParaRPr lang="zh-CN" altLang="zh-CN" sz="2400" dirty="0"/>
          </a:p>
          <a:p>
            <a:pPr>
              <a:defRPr/>
            </a:pPr>
            <a:endParaRPr lang="zh-CN" alt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内容占位符 1"/>
          <p:cNvSpPr>
            <a:spLocks noGrp="1"/>
          </p:cNvSpPr>
          <p:nvPr>
            <p:ph idx="1"/>
          </p:nvPr>
        </p:nvSpPr>
        <p:spPr/>
        <p:txBody>
          <a:bodyPr/>
          <a:lstStyle/>
          <a:p>
            <a:pPr marL="514350" indent="-514350">
              <a:buFont typeface="微软雅黑" panose="020B0503020204020204" pitchFamily="34" charset="-122"/>
              <a:buAutoNum type="circleNumDbPlain"/>
            </a:pPr>
            <a:r>
              <a:rPr lang="zh-CN" altLang="zh-CN" sz="2400" dirty="0"/>
              <a:t>假设，测试员发现，计算器在电池电力不足的情况下，会丢失运算处理后显示的结果，那么，根据</a:t>
            </a:r>
            <a:r>
              <a:rPr lang="zh-CN" altLang="zh-CN" sz="2400" dirty="0" smtClean="0"/>
              <a:t>第</a:t>
            </a:r>
            <a:r>
              <a:rPr lang="en-US" altLang="zh-CN" sz="2400" dirty="0" smtClean="0"/>
              <a:t>3</a:t>
            </a:r>
            <a:r>
              <a:rPr lang="zh-CN" altLang="zh-CN" sz="2400" dirty="0" smtClean="0"/>
              <a:t>条规</a:t>
            </a:r>
            <a:r>
              <a:rPr lang="zh-CN" altLang="zh-CN" sz="2400" dirty="0"/>
              <a:t>则，这就是一个软件缺陷。</a:t>
            </a:r>
            <a:endParaRPr lang="zh-CN" altLang="zh-CN" sz="2400" dirty="0"/>
          </a:p>
          <a:p>
            <a:pPr marL="514350" indent="-514350">
              <a:buFont typeface="微软雅黑" panose="020B0503020204020204" pitchFamily="34" charset="-122"/>
              <a:buAutoNum type="circleNumDbPlain"/>
            </a:pPr>
            <a:r>
              <a:rPr lang="zh-CN" altLang="zh-CN" sz="2400" dirty="0" smtClean="0"/>
              <a:t>假设，测试员发现，计算机除了能够进行加、减、乘、除的数学运算，还能够进行</a:t>
            </a:r>
            <a:r>
              <a:rPr lang="en-US" altLang="zh-CN" sz="2400" dirty="0" smtClean="0"/>
              <a:t>sin</a:t>
            </a:r>
            <a:r>
              <a:rPr lang="zh-CN" altLang="zh-CN" sz="2400" dirty="0" smtClean="0"/>
              <a:t>、</a:t>
            </a:r>
            <a:r>
              <a:rPr lang="en-US" altLang="zh-CN" sz="2400" dirty="0" smtClean="0"/>
              <a:t>cos</a:t>
            </a:r>
            <a:r>
              <a:rPr lang="zh-CN" altLang="zh-CN" sz="2400" dirty="0" smtClean="0"/>
              <a:t>等科学运算，虽然，运算处理的结果是正确的，但是，根据第</a:t>
            </a:r>
            <a:r>
              <a:rPr lang="en-US" altLang="zh-CN" sz="2400" smtClean="0"/>
              <a:t>4</a:t>
            </a:r>
            <a:r>
              <a:rPr lang="zh-CN" altLang="zh-CN" sz="2400" smtClean="0"/>
              <a:t>条规</a:t>
            </a:r>
            <a:r>
              <a:rPr lang="zh-CN" altLang="zh-CN" sz="2400" dirty="0" smtClean="0"/>
              <a:t>则，这就是一个软件缺陷。因为，很可能这个计算器就是为小学的学生开发的，而加入这样的科学运算会造成小学生学习混乱。</a:t>
            </a:r>
            <a:endParaRPr lang="zh-CN" altLang="zh-CN" sz="2400" dirty="0" smtClean="0"/>
          </a:p>
          <a:p>
            <a:pPr marL="514350" indent="-514350">
              <a:buFont typeface="微软雅黑" panose="020B0503020204020204" pitchFamily="34" charset="-122"/>
              <a:buAutoNum type="circleNumDbPlain"/>
            </a:pPr>
            <a:r>
              <a:rPr lang="zh-CN" altLang="zh-CN" sz="2400" dirty="0" smtClean="0"/>
              <a:t>假设，测试员和最终的用户都认为，计算器的按键太小了、按键间距太密了、按键上的数字和运算符号显示不清晰，那么，根据第</a:t>
            </a:r>
            <a:r>
              <a:rPr lang="en-US" altLang="zh-CN" sz="2400" dirty="0" smtClean="0"/>
              <a:t>5</a:t>
            </a:r>
            <a:r>
              <a:rPr lang="zh-CN" altLang="zh-CN" sz="2400" dirty="0" smtClean="0"/>
              <a:t>条规则，这些都算是一个软件缺陷。</a:t>
            </a:r>
            <a:endParaRPr lang="zh-CN" altLang="en-US" sz="2400" dirty="0" smtClean="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内容占位符 1"/>
          <p:cNvSpPr>
            <a:spLocks noGrp="1"/>
          </p:cNvSpPr>
          <p:nvPr>
            <p:ph idx="1"/>
          </p:nvPr>
        </p:nvSpPr>
        <p:spPr/>
        <p:txBody>
          <a:bodyPr/>
          <a:lstStyle/>
          <a:p>
            <a:r>
              <a:rPr lang="zh-CN" altLang="en-US" smtClean="0"/>
              <a:t>某日，老师在课堂上想考考学生们的智商，就问一个小男孩：</a:t>
            </a:r>
            <a:r>
              <a:rPr lang="zh-CN" altLang="en-US" smtClean="0">
                <a:latin typeface="Times New Roman" panose="02020603050405020304" pitchFamily="18" charset="0"/>
              </a:rPr>
              <a:t>“</a:t>
            </a:r>
            <a:r>
              <a:rPr lang="zh-CN" altLang="en-US" smtClean="0"/>
              <a:t>树上有十只鸟，开枪打死一只，还剩几只</a:t>
            </a:r>
            <a:r>
              <a:rPr lang="en-US" altLang="zh-CN" smtClean="0"/>
              <a:t>?</a:t>
            </a:r>
            <a:r>
              <a:rPr lang="en-US" altLang="zh-CN" smtClean="0">
                <a:latin typeface="Times New Roman" panose="02020603050405020304" pitchFamily="18" charset="0"/>
              </a:rPr>
              <a:t>”</a:t>
            </a:r>
            <a:r>
              <a:rPr lang="en-US" altLang="zh-CN" smtClean="0"/>
              <a:t> </a:t>
            </a:r>
            <a:endParaRPr lang="en-US" altLang="zh-CN" smtClean="0"/>
          </a:p>
          <a:p>
            <a:endParaRPr lang="zh-CN" altLang="en-US" smtClean="0"/>
          </a:p>
        </p:txBody>
      </p:sp>
      <p:sp>
        <p:nvSpPr>
          <p:cNvPr id="28675" name="标题 2"/>
          <p:cNvSpPr>
            <a:spLocks noGrp="1"/>
          </p:cNvSpPr>
          <p:nvPr>
            <p:ph type="title"/>
          </p:nvPr>
        </p:nvSpPr>
        <p:spPr>
          <a:xfrm>
            <a:off x="31750" y="249238"/>
            <a:ext cx="8353425" cy="720725"/>
          </a:xfrm>
        </p:spPr>
        <p:txBody>
          <a:bodyPr/>
          <a:lstStyle/>
          <a:p>
            <a:r>
              <a:rPr lang="zh-CN" altLang="en-US" smtClean="0"/>
              <a:t>课堂讨论</a:t>
            </a:r>
            <a:endParaRPr lang="zh-CN" altLang="en-US" smtClean="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标题 2"/>
          <p:cNvSpPr>
            <a:spLocks noGrp="1"/>
          </p:cNvSpPr>
          <p:nvPr>
            <p:ph type="title"/>
          </p:nvPr>
        </p:nvSpPr>
        <p:spPr>
          <a:xfrm>
            <a:off x="31750" y="249238"/>
            <a:ext cx="8353425" cy="720725"/>
          </a:xfrm>
        </p:spPr>
        <p:txBody>
          <a:bodyPr/>
          <a:lstStyle/>
          <a:p>
            <a:r>
              <a:rPr lang="zh-CN" altLang="en-US" smtClean="0"/>
              <a:t>课堂讨论</a:t>
            </a:r>
            <a:endParaRPr lang="zh-CN" altLang="en-US" smtClean="0"/>
          </a:p>
        </p:txBody>
      </p:sp>
      <p:pic>
        <p:nvPicPr>
          <p:cNvPr id="29699" name="Picture 4" descr="20075191783"/>
          <p:cNvPicPr>
            <a:picLocks noGrp="1" noChangeAspect="1" noChangeArrowheads="1"/>
          </p:cNvPicPr>
          <p:nvPr>
            <p:ph idx="1"/>
          </p:nvPr>
        </p:nvPicPr>
        <p:blipFill>
          <a:blip r:embed="rId1">
            <a:extLst>
              <a:ext uri="{28A0092B-C50C-407E-A947-70E740481C1C}">
                <a14:useLocalDpi xmlns:a14="http://schemas.microsoft.com/office/drawing/2010/main" val="0"/>
              </a:ext>
            </a:extLst>
          </a:blip>
          <a:srcRect/>
          <a:stretch>
            <a:fillRect/>
          </a:stretch>
        </p:blipFill>
        <p:spPr>
          <a:xfrm>
            <a:off x="179388" y="1196975"/>
            <a:ext cx="8785225" cy="5661025"/>
          </a:xfrm>
          <a:noFill/>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内容占位符 1"/>
          <p:cNvSpPr>
            <a:spLocks noGrp="1"/>
          </p:cNvSpPr>
          <p:nvPr>
            <p:ph idx="1"/>
          </p:nvPr>
        </p:nvSpPr>
        <p:spPr/>
        <p:txBody>
          <a:bodyPr/>
          <a:lstStyle/>
          <a:p>
            <a:pPr eaLnBrk="1" hangingPunct="1"/>
            <a:r>
              <a:rPr lang="zh-CN" altLang="en-US" smtClean="0"/>
              <a:t>准备下次课进行辩论：“软件开发与软件测试，哪个职位更好？”。</a:t>
            </a:r>
            <a:endParaRPr lang="zh-CN" altLang="en-US" smtClean="0"/>
          </a:p>
          <a:p>
            <a:pPr lvl="1" eaLnBrk="1" hangingPunct="1"/>
            <a:r>
              <a:rPr lang="zh-CN" altLang="en-US" smtClean="0"/>
              <a:t>全班分成两个大组对论；轮流发言；</a:t>
            </a:r>
            <a:endParaRPr lang="zh-CN" altLang="en-US" smtClean="0"/>
          </a:p>
          <a:p>
            <a:pPr lvl="1" eaLnBrk="1" hangingPunct="1"/>
            <a:r>
              <a:rPr lang="zh-CN" altLang="en-US" smtClean="0"/>
              <a:t>每个发言的成员必须发言</a:t>
            </a:r>
            <a:r>
              <a:rPr lang="en-US" altLang="zh-CN" smtClean="0"/>
              <a:t>3</a:t>
            </a:r>
            <a:r>
              <a:rPr lang="zh-CN" altLang="en-US" smtClean="0"/>
              <a:t>分钟以上；</a:t>
            </a:r>
            <a:endParaRPr lang="zh-CN" altLang="en-US" smtClean="0"/>
          </a:p>
          <a:p>
            <a:pPr lvl="1" eaLnBrk="1" hangingPunct="1"/>
            <a:r>
              <a:rPr lang="zh-CN" altLang="en-US" smtClean="0"/>
              <a:t>提示：可以从个人发展前途、薪金情况、职业生涯规划、个人自主程度、企业需求情况、性别差异等等</a:t>
            </a:r>
            <a:endParaRPr lang="zh-CN" altLang="en-US" smtClean="0"/>
          </a:p>
          <a:p>
            <a:endParaRPr lang="zh-CN" altLang="en-US" smtClean="0"/>
          </a:p>
        </p:txBody>
      </p:sp>
      <p:sp>
        <p:nvSpPr>
          <p:cNvPr id="30723" name="标题 2"/>
          <p:cNvSpPr>
            <a:spLocks noGrp="1"/>
          </p:cNvSpPr>
          <p:nvPr>
            <p:ph type="title"/>
          </p:nvPr>
        </p:nvSpPr>
        <p:spPr>
          <a:xfrm>
            <a:off x="31750" y="249238"/>
            <a:ext cx="8353425" cy="720725"/>
          </a:xfrm>
        </p:spPr>
        <p:txBody>
          <a:bodyPr/>
          <a:lstStyle/>
          <a:p>
            <a:r>
              <a:rPr lang="zh-CN" altLang="en-US" smtClean="0"/>
              <a:t>课后作业</a:t>
            </a:r>
            <a:endParaRPr lang="zh-CN" altLang="en-US" smtClean="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标题 6"/>
          <p:cNvSpPr>
            <a:spLocks noGrp="1"/>
          </p:cNvSpPr>
          <p:nvPr>
            <p:ph type="ctrTitle"/>
          </p:nvPr>
        </p:nvSpPr>
        <p:spPr>
          <a:xfrm>
            <a:off x="395288" y="1484313"/>
            <a:ext cx="8353425" cy="792162"/>
          </a:xfrm>
        </p:spPr>
        <p:txBody>
          <a:bodyPr/>
          <a:lstStyle/>
          <a:p>
            <a:pPr eaLnBrk="1" hangingPunct="1"/>
            <a:r>
              <a:rPr lang="zh-CN" altLang="en-US" smtClean="0"/>
              <a:t>软件测试方法与技术</a:t>
            </a:r>
            <a:r>
              <a:rPr lang="en-US" altLang="zh-CN" smtClean="0"/>
              <a:t>Ⅰ</a:t>
            </a:r>
            <a:endParaRPr lang="zh-CN" altLang="en-US" smtClean="0"/>
          </a:p>
        </p:txBody>
      </p:sp>
      <p:sp>
        <p:nvSpPr>
          <p:cNvPr id="31747" name="副标题 7"/>
          <p:cNvSpPr txBox="1"/>
          <p:nvPr/>
        </p:nvSpPr>
        <p:spPr bwMode="auto">
          <a:xfrm>
            <a:off x="3635375" y="2116138"/>
            <a:ext cx="8353425"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fontAlgn="ctr">
              <a:spcAft>
                <a:spcPts val="400"/>
              </a:spcAft>
              <a:buSzPct val="70000"/>
              <a:buFont typeface="Wingdings" panose="05000000000000000000" pitchFamily="2" charset="2"/>
              <a:buChar char="l"/>
              <a:defRPr sz="2800">
                <a:solidFill>
                  <a:schemeClr val="tx1"/>
                </a:solidFill>
                <a:latin typeface="Arial" panose="020B0604020202020204" pitchFamily="34" charset="0"/>
                <a:ea typeface="微软雅黑" panose="020B0503020204020204" pitchFamily="34" charset="-122"/>
              </a:defRPr>
            </a:lvl1pPr>
            <a:lvl2pPr marL="742950" indent="-285750" fontAlgn="ctr">
              <a:spcAft>
                <a:spcPts val="400"/>
              </a:spcAft>
              <a:buSzPct val="70000"/>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fontAlgn="ctr">
              <a:spcAft>
                <a:spcPts val="400"/>
              </a:spcAft>
              <a:buSzPct val="70000"/>
              <a:buFont typeface="Wingdings" panose="05000000000000000000" pitchFamily="2" charset="2"/>
              <a:buChar char="l"/>
              <a:defRPr>
                <a:solidFill>
                  <a:schemeClr val="tx1"/>
                </a:solidFill>
                <a:latin typeface="Arial" panose="020B0604020202020204" pitchFamily="34" charset="0"/>
                <a:ea typeface="微软雅黑" panose="020B0503020204020204" pitchFamily="34" charset="-122"/>
              </a:defRPr>
            </a:lvl3pPr>
            <a:lvl4pPr marL="1600200" indent="-228600" fontAlgn="ctr">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4pPr>
            <a:lvl5pPr marL="2057400" indent="-228600" fontAlgn="ctr">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5pPr>
            <a:lvl6pPr marL="2514600" indent="-228600" eaLnBrk="0" fontAlgn="ctr" hangingPunct="0">
              <a:spcBef>
                <a:spcPct val="0"/>
              </a:spcBef>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6pPr>
            <a:lvl7pPr marL="2971800" indent="-228600" eaLnBrk="0" fontAlgn="ctr" hangingPunct="0">
              <a:spcBef>
                <a:spcPct val="0"/>
              </a:spcBef>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7pPr>
            <a:lvl8pPr marL="3429000" indent="-228600" eaLnBrk="0" fontAlgn="ctr" hangingPunct="0">
              <a:spcBef>
                <a:spcPct val="0"/>
              </a:spcBef>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8pPr>
            <a:lvl9pPr marL="3886200" indent="-228600" eaLnBrk="0" fontAlgn="ctr" hangingPunct="0">
              <a:spcBef>
                <a:spcPct val="0"/>
              </a:spcBef>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9pPr>
          </a:lstStyle>
          <a:p>
            <a:pPr eaLnBrk="1" hangingPunct="1">
              <a:buFont typeface="Wingdings" panose="05000000000000000000" pitchFamily="2" charset="2"/>
              <a:buNone/>
            </a:pPr>
            <a:r>
              <a:rPr lang="en-US" altLang="zh-CN" sz="2400"/>
              <a:t>—— </a:t>
            </a:r>
            <a:r>
              <a:rPr lang="zh-CN" altLang="en-US" sz="2400"/>
              <a:t>陈建潮</a:t>
            </a:r>
            <a:endParaRPr lang="en-US" altLang="zh-CN" sz="2400"/>
          </a:p>
          <a:p>
            <a:pPr eaLnBrk="1" hangingPunct="1">
              <a:buFont typeface="Wingdings" panose="05000000000000000000" pitchFamily="2" charset="2"/>
              <a:buNone/>
            </a:pPr>
            <a:r>
              <a:rPr lang="en-US" altLang="zh-CN" sz="2400"/>
              <a:t>        vic_c@126.com</a:t>
            </a:r>
            <a:endParaRPr lang="zh-CN" altLang="en-US" sz="2400"/>
          </a:p>
        </p:txBody>
      </p:sp>
      <p:sp>
        <p:nvSpPr>
          <p:cNvPr id="31748" name="标题 6"/>
          <p:cNvSpPr txBox="1"/>
          <p:nvPr/>
        </p:nvSpPr>
        <p:spPr bwMode="auto">
          <a:xfrm>
            <a:off x="-252413" y="3468688"/>
            <a:ext cx="6335713"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fontAlgn="ctr">
              <a:spcAft>
                <a:spcPts val="400"/>
              </a:spcAft>
              <a:buSzPct val="70000"/>
              <a:buFont typeface="Wingdings" panose="05000000000000000000" pitchFamily="2" charset="2"/>
              <a:buChar char="l"/>
              <a:defRPr sz="2800">
                <a:solidFill>
                  <a:schemeClr val="tx1"/>
                </a:solidFill>
                <a:latin typeface="Arial" panose="020B0604020202020204" pitchFamily="34" charset="0"/>
                <a:ea typeface="微软雅黑" panose="020B0503020204020204" pitchFamily="34" charset="-122"/>
              </a:defRPr>
            </a:lvl1pPr>
            <a:lvl2pPr marL="742950" indent="-285750" fontAlgn="ctr">
              <a:spcAft>
                <a:spcPts val="400"/>
              </a:spcAft>
              <a:buSzPct val="70000"/>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fontAlgn="ctr">
              <a:spcAft>
                <a:spcPts val="400"/>
              </a:spcAft>
              <a:buSzPct val="70000"/>
              <a:buFont typeface="Wingdings" panose="05000000000000000000" pitchFamily="2" charset="2"/>
              <a:buChar char="l"/>
              <a:defRPr>
                <a:solidFill>
                  <a:schemeClr val="tx1"/>
                </a:solidFill>
                <a:latin typeface="Arial" panose="020B0604020202020204" pitchFamily="34" charset="0"/>
                <a:ea typeface="微软雅黑" panose="020B0503020204020204" pitchFamily="34" charset="-122"/>
              </a:defRPr>
            </a:lvl3pPr>
            <a:lvl4pPr marL="1600200" indent="-228600" fontAlgn="ctr">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4pPr>
            <a:lvl5pPr marL="2057400" indent="-228600" fontAlgn="ctr">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5pPr>
            <a:lvl6pPr marL="2514600" indent="-228600" eaLnBrk="0" fontAlgn="ctr" hangingPunct="0">
              <a:spcBef>
                <a:spcPct val="0"/>
              </a:spcBef>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6pPr>
            <a:lvl7pPr marL="2971800" indent="-228600" eaLnBrk="0" fontAlgn="ctr" hangingPunct="0">
              <a:spcBef>
                <a:spcPct val="0"/>
              </a:spcBef>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7pPr>
            <a:lvl8pPr marL="3429000" indent="-228600" eaLnBrk="0" fontAlgn="ctr" hangingPunct="0">
              <a:spcBef>
                <a:spcPct val="0"/>
              </a:spcBef>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8pPr>
            <a:lvl9pPr marL="3886200" indent="-228600" eaLnBrk="0" fontAlgn="ctr" hangingPunct="0">
              <a:spcBef>
                <a:spcPct val="0"/>
              </a:spcBef>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9pPr>
          </a:lstStyle>
          <a:p>
            <a:pPr algn="r" eaLnBrk="1" fontAlgn="base" hangingPunct="1">
              <a:spcAft>
                <a:spcPct val="0"/>
              </a:spcAft>
              <a:buSzTx/>
              <a:buFontTx/>
              <a:buNone/>
            </a:pPr>
            <a:r>
              <a:rPr lang="zh-CN" altLang="en-US" sz="3200" b="1">
                <a:latin typeface="Arial Black" panose="020B0A04020102020204" pitchFamily="34" charset="0"/>
              </a:rPr>
              <a:t>谢谢大家！</a:t>
            </a:r>
            <a:endParaRPr lang="zh-CN" altLang="en-US" sz="3200" b="1">
              <a:latin typeface="Arial Black" panose="020B0A04020102020204"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p:cNvSpPr>
            <a:spLocks noGrp="1"/>
          </p:cNvSpPr>
          <p:nvPr>
            <p:ph type="title"/>
          </p:nvPr>
        </p:nvSpPr>
        <p:spPr>
          <a:xfrm>
            <a:off x="0" y="188640"/>
            <a:ext cx="8353426" cy="720725"/>
          </a:xfrm>
        </p:spPr>
        <p:txBody>
          <a:bodyPr/>
          <a:lstStyle/>
          <a:p>
            <a:r>
              <a:rPr lang="zh-CN" altLang="en-US" dirty="0" smtClean="0"/>
              <a:t>软件的分类</a:t>
            </a:r>
            <a:endParaRPr lang="zh-CN" altLang="en-US" dirty="0" smtClean="0"/>
          </a:p>
        </p:txBody>
      </p:sp>
      <p:sp>
        <p:nvSpPr>
          <p:cNvPr id="10243" name="内容占位符 2"/>
          <p:cNvSpPr>
            <a:spLocks noGrp="1"/>
          </p:cNvSpPr>
          <p:nvPr>
            <p:ph idx="1"/>
          </p:nvPr>
        </p:nvSpPr>
        <p:spPr>
          <a:xfrm>
            <a:off x="395288" y="1628775"/>
            <a:ext cx="8353425" cy="4679950"/>
          </a:xfrm>
        </p:spPr>
        <p:txBody>
          <a:bodyPr/>
          <a:lstStyle/>
          <a:p>
            <a:pPr>
              <a:defRPr/>
            </a:pPr>
            <a:r>
              <a:rPr lang="zh-CN" altLang="en-US" dirty="0" smtClean="0"/>
              <a:t>功能：系统</a:t>
            </a:r>
            <a:r>
              <a:rPr lang="en-US" altLang="zh-CN" dirty="0" smtClean="0"/>
              <a:t>+</a:t>
            </a:r>
            <a:r>
              <a:rPr lang="zh-CN" altLang="en-US" dirty="0" smtClean="0"/>
              <a:t>应用</a:t>
            </a:r>
            <a:endParaRPr lang="zh-CN" altLang="en-US" dirty="0" smtClean="0"/>
          </a:p>
          <a:p>
            <a:pPr>
              <a:defRPr/>
            </a:pPr>
            <a:r>
              <a:rPr lang="zh-CN" altLang="en-US" dirty="0" smtClean="0"/>
              <a:t>架构：单机</a:t>
            </a:r>
            <a:r>
              <a:rPr lang="en-US" altLang="zh-CN" dirty="0" smtClean="0"/>
              <a:t>+C/S+B/S</a:t>
            </a:r>
            <a:endParaRPr lang="en-US" altLang="zh-CN" dirty="0" smtClean="0"/>
          </a:p>
          <a:p>
            <a:pPr>
              <a:defRPr/>
            </a:pPr>
            <a:r>
              <a:rPr lang="zh-CN" altLang="en-US" dirty="0" smtClean="0"/>
              <a:t>用户：产品</a:t>
            </a:r>
            <a:r>
              <a:rPr lang="en-US" altLang="zh-CN" dirty="0" smtClean="0"/>
              <a:t>+</a:t>
            </a:r>
            <a:r>
              <a:rPr lang="zh-CN" altLang="en-US" dirty="0" smtClean="0"/>
              <a:t>项目</a:t>
            </a:r>
            <a:endParaRPr lang="zh-CN" altLang="en-US" dirty="0" smtClean="0"/>
          </a:p>
          <a:p>
            <a:pPr>
              <a:defRPr/>
            </a:pPr>
            <a:r>
              <a:rPr lang="zh-CN" altLang="en-US" dirty="0" smtClean="0"/>
              <a:t>规模：小型</a:t>
            </a:r>
            <a:r>
              <a:rPr lang="en-US" altLang="zh-CN" dirty="0" smtClean="0"/>
              <a:t>+</a:t>
            </a:r>
            <a:r>
              <a:rPr lang="zh-CN" altLang="en-US" dirty="0" smtClean="0"/>
              <a:t>中型</a:t>
            </a:r>
            <a:r>
              <a:rPr lang="en-US" altLang="zh-CN" dirty="0" smtClean="0"/>
              <a:t>+</a:t>
            </a:r>
            <a:r>
              <a:rPr lang="zh-CN" altLang="en-US" dirty="0" smtClean="0"/>
              <a:t>大型</a:t>
            </a:r>
            <a:endParaRPr lang="zh-CN" altLang="en-US" dirty="0" smtClean="0"/>
          </a:p>
          <a:p>
            <a:pPr marL="0" indent="0">
              <a:buFont typeface="Wingdings" panose="05000000000000000000" pitchFamily="2" charset="2"/>
              <a:buNone/>
              <a:defRPr/>
            </a:pPr>
            <a:endParaRPr lang="zh-CN" altLang="en-US" dirty="0"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内容占位符 1"/>
          <p:cNvSpPr>
            <a:spLocks noGrp="1"/>
          </p:cNvSpPr>
          <p:nvPr>
            <p:ph idx="1"/>
          </p:nvPr>
        </p:nvSpPr>
        <p:spPr/>
        <p:txBody>
          <a:bodyPr/>
          <a:lstStyle/>
          <a:p>
            <a:r>
              <a:rPr lang="en-US" altLang="zh-CN" smtClean="0"/>
              <a:t>1947</a:t>
            </a:r>
            <a:r>
              <a:rPr lang="zh-CN" altLang="zh-CN" smtClean="0"/>
              <a:t>年</a:t>
            </a:r>
            <a:r>
              <a:rPr lang="en-US" altLang="zh-CN" smtClean="0"/>
              <a:t>9</a:t>
            </a:r>
            <a:r>
              <a:rPr lang="zh-CN" altLang="zh-CN" smtClean="0"/>
              <a:t>月</a:t>
            </a:r>
            <a:r>
              <a:rPr lang="en-US" altLang="zh-CN" smtClean="0"/>
              <a:t>9</a:t>
            </a:r>
            <a:r>
              <a:rPr lang="zh-CN" altLang="zh-CN" smtClean="0"/>
              <a:t>日，哈佛大学在测试马克</a:t>
            </a:r>
            <a:r>
              <a:rPr lang="en-US" altLang="zh-CN" smtClean="0"/>
              <a:t>II</a:t>
            </a:r>
            <a:r>
              <a:rPr lang="zh-CN" altLang="zh-CN" smtClean="0"/>
              <a:t>型艾肯中继器计算机时，操作员在电板编号为</a:t>
            </a:r>
            <a:r>
              <a:rPr lang="en-US" altLang="zh-CN" smtClean="0"/>
              <a:t>70</a:t>
            </a:r>
            <a:r>
              <a:rPr lang="zh-CN" altLang="zh-CN" smtClean="0"/>
              <a:t>的中继器触点旁发现了一只死了的飞蛾，然后，操作员威廉姆·比尔·伯克把飞蛾贴在计算机日志上了，并写下了“</a:t>
            </a:r>
            <a:r>
              <a:rPr lang="en-US" altLang="zh-CN" smtClean="0"/>
              <a:t>First actual case of </a:t>
            </a:r>
            <a:r>
              <a:rPr lang="en-US" altLang="zh-CN" b="1" smtClean="0">
                <a:solidFill>
                  <a:srgbClr val="FF0000"/>
                </a:solidFill>
              </a:rPr>
              <a:t>bug</a:t>
            </a:r>
            <a:r>
              <a:rPr lang="en-US" altLang="zh-CN" smtClean="0"/>
              <a:t> being found</a:t>
            </a:r>
            <a:r>
              <a:rPr lang="zh-CN" altLang="zh-CN" smtClean="0"/>
              <a:t>（首个发现</a:t>
            </a:r>
            <a:r>
              <a:rPr lang="en-US" altLang="zh-CN" smtClean="0"/>
              <a:t>bug</a:t>
            </a:r>
            <a:r>
              <a:rPr lang="zh-CN" altLang="zh-CN" smtClean="0"/>
              <a:t>的实际案例）”</a:t>
            </a:r>
            <a:endParaRPr lang="zh-CN" altLang="en-US" smtClean="0"/>
          </a:p>
        </p:txBody>
      </p:sp>
      <p:sp>
        <p:nvSpPr>
          <p:cNvPr id="10243" name="标题 2"/>
          <p:cNvSpPr>
            <a:spLocks noGrp="1"/>
          </p:cNvSpPr>
          <p:nvPr>
            <p:ph type="title"/>
          </p:nvPr>
        </p:nvSpPr>
        <p:spPr>
          <a:xfrm>
            <a:off x="31750" y="249238"/>
            <a:ext cx="8353425" cy="720725"/>
          </a:xfrm>
        </p:spPr>
        <p:txBody>
          <a:bodyPr/>
          <a:lstStyle/>
          <a:p>
            <a:r>
              <a:rPr lang="en-US" altLang="zh-CN" smtClean="0"/>
              <a:t>1.2 </a:t>
            </a:r>
            <a:r>
              <a:rPr lang="zh-CN" altLang="en-US" smtClean="0"/>
              <a:t>软件测试的历史</a:t>
            </a:r>
            <a:endParaRPr lang="zh-CN" altLang="en-US" smtClean="0"/>
          </a:p>
        </p:txBody>
      </p:sp>
      <p:pic>
        <p:nvPicPr>
          <p:cNvPr id="10244" name="图片 1" descr="https://upload.wikimedia.org/wikipedia/commons/8/8a/H96566k.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995738" y="3790950"/>
            <a:ext cx="3124200" cy="2466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内容占位符 2"/>
          <p:cNvSpPr>
            <a:spLocks noGrp="1"/>
          </p:cNvSpPr>
          <p:nvPr>
            <p:ph idx="1"/>
          </p:nvPr>
        </p:nvSpPr>
        <p:spPr/>
        <p:txBody>
          <a:bodyPr/>
          <a:lstStyle/>
          <a:p>
            <a:r>
              <a:rPr lang="zh-CN" altLang="zh-CN" sz="2400" smtClean="0"/>
              <a:t>早期的程序规模都很小、复杂程度低，测试的含义比较狭窄，开发人员将测试等同于“调试”，目的是纠正软件中已经知道的故障，常常由开发人员自己完成这部分的工作。</a:t>
            </a:r>
            <a:endParaRPr lang="en-US" altLang="zh-CN" sz="2400" smtClean="0"/>
          </a:p>
          <a:p>
            <a:r>
              <a:rPr lang="en-US" altLang="zh-CN" sz="2400" smtClean="0"/>
              <a:t>20</a:t>
            </a:r>
            <a:r>
              <a:rPr lang="zh-CN" altLang="zh-CN" sz="2400" smtClean="0"/>
              <a:t>世纪</a:t>
            </a:r>
            <a:r>
              <a:rPr lang="en-US" altLang="zh-CN" sz="2400" smtClean="0"/>
              <a:t>70</a:t>
            </a:r>
            <a:r>
              <a:rPr lang="zh-CN" altLang="zh-CN" sz="2400" smtClean="0"/>
              <a:t>年代，随着计算机程序的广泛应用，代码的错误数量也不断增加。人们开始失去对计算机工业中撰写的代码的信任，因为它没有任何清晰的标准。这是由于缺少质量控制措施造成的。</a:t>
            </a:r>
            <a:r>
              <a:rPr lang="en-US" altLang="zh-CN" sz="2400" smtClean="0"/>
              <a:t>1979</a:t>
            </a:r>
            <a:r>
              <a:rPr lang="zh-CN" altLang="zh-CN" sz="2400" smtClean="0"/>
              <a:t>年出版了</a:t>
            </a:r>
            <a:r>
              <a:rPr lang="en-US" altLang="zh-CN" sz="2400" smtClean="0"/>
              <a:t>Glenford J</a:t>
            </a:r>
            <a:r>
              <a:rPr lang="zh-CN" altLang="zh-CN" sz="2400" smtClean="0"/>
              <a:t>．</a:t>
            </a:r>
            <a:r>
              <a:rPr lang="en-US" altLang="zh-CN" sz="2400" smtClean="0"/>
              <a:t>Myers</a:t>
            </a:r>
            <a:r>
              <a:rPr lang="zh-CN" altLang="zh-CN" sz="2400" smtClean="0"/>
              <a:t>的</a:t>
            </a:r>
            <a:r>
              <a:rPr lang="zh-CN" altLang="zh-CN" sz="2400" b="1" smtClean="0"/>
              <a:t>《软件测试的艺术》</a:t>
            </a:r>
            <a:r>
              <a:rPr lang="en-US" altLang="zh-CN" sz="2400" smtClean="0"/>
              <a:t>(The Art of Software Testing)</a:t>
            </a:r>
            <a:r>
              <a:rPr lang="zh-CN" altLang="zh-CN" sz="2400" smtClean="0"/>
              <a:t>，其中介绍了更多关于有效软件测试的原则。</a:t>
            </a:r>
            <a:endParaRPr lang="zh-CN" altLang="en-US" sz="2400" smtClean="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内容占位符 1"/>
          <p:cNvSpPr>
            <a:spLocks noGrp="1"/>
          </p:cNvSpPr>
          <p:nvPr>
            <p:ph idx="1"/>
          </p:nvPr>
        </p:nvSpPr>
        <p:spPr/>
        <p:txBody>
          <a:bodyPr/>
          <a:lstStyle/>
          <a:p>
            <a:r>
              <a:rPr lang="zh-CN" altLang="zh-CN" dirty="0" smtClean="0"/>
              <a:t>价值</a:t>
            </a:r>
            <a:r>
              <a:rPr lang="en-US" altLang="zh-CN" dirty="0" smtClean="0"/>
              <a:t>400</a:t>
            </a:r>
            <a:r>
              <a:rPr lang="zh-CN" altLang="zh-CN" dirty="0" smtClean="0"/>
              <a:t>亿的</a:t>
            </a:r>
            <a:r>
              <a:rPr lang="en-US" altLang="zh-CN" dirty="0" smtClean="0"/>
              <a:t>Bug</a:t>
            </a:r>
            <a:r>
              <a:rPr lang="zh-CN" altLang="zh-CN" dirty="0" smtClean="0"/>
              <a:t>。</a:t>
            </a:r>
            <a:endParaRPr lang="en-US" altLang="zh-CN" dirty="0" smtClean="0"/>
          </a:p>
          <a:p>
            <a:pPr lvl="1"/>
            <a:r>
              <a:rPr lang="en-US" altLang="zh-CN" sz="1800" dirty="0" smtClean="0"/>
              <a:t>2005</a:t>
            </a:r>
            <a:r>
              <a:rPr lang="zh-CN" altLang="zh-CN" sz="1800" dirty="0" smtClean="0"/>
              <a:t>年</a:t>
            </a:r>
            <a:r>
              <a:rPr lang="en-US" altLang="zh-CN" sz="1800" dirty="0" smtClean="0"/>
              <a:t>12</a:t>
            </a:r>
            <a:r>
              <a:rPr lang="zh-CN" altLang="zh-CN" sz="1800" dirty="0" smtClean="0"/>
              <a:t>月</a:t>
            </a:r>
            <a:r>
              <a:rPr lang="en-US" altLang="zh-CN" sz="1800" dirty="0" smtClean="0"/>
              <a:t>8</a:t>
            </a:r>
            <a:r>
              <a:rPr lang="zh-CN" altLang="zh-CN" sz="1800" dirty="0" smtClean="0"/>
              <a:t>日，是</a:t>
            </a:r>
            <a:r>
              <a:rPr lang="en-US" altLang="zh-CN" sz="1800" dirty="0" smtClean="0"/>
              <a:t>J-COM</a:t>
            </a:r>
            <a:r>
              <a:rPr lang="zh-CN" altLang="zh-CN" sz="1800" dirty="0" smtClean="0"/>
              <a:t>公司上市的日子，</a:t>
            </a:r>
            <a:r>
              <a:rPr lang="zh-CN" altLang="en-US" sz="1800" dirty="0" smtClean="0"/>
              <a:t>然而，</a:t>
            </a:r>
            <a:r>
              <a:rPr lang="zh-CN" altLang="zh-CN" sz="1800" dirty="0" smtClean="0"/>
              <a:t>公司在首次公开上市的日子就爆炸式地损失了超过</a:t>
            </a:r>
            <a:r>
              <a:rPr lang="en-US" altLang="zh-CN" sz="1800" dirty="0" smtClean="0"/>
              <a:t>400</a:t>
            </a:r>
            <a:r>
              <a:rPr lang="zh-CN" altLang="zh-CN" sz="1800" dirty="0" smtClean="0"/>
              <a:t>亿日元的天价损失（按照当时的汇率，约为人民币</a:t>
            </a:r>
            <a:r>
              <a:rPr lang="en-US" altLang="zh-CN" sz="1800" dirty="0" smtClean="0"/>
              <a:t>27</a:t>
            </a:r>
            <a:r>
              <a:rPr lang="zh-CN" altLang="zh-CN" sz="1800" dirty="0" smtClean="0"/>
              <a:t>亿元）。</a:t>
            </a:r>
            <a:endParaRPr lang="zh-CN" altLang="zh-CN" sz="1800" dirty="0" smtClean="0"/>
          </a:p>
          <a:p>
            <a:pPr lvl="1"/>
            <a:r>
              <a:rPr lang="zh-CN" altLang="zh-CN" sz="1800" dirty="0" smtClean="0"/>
              <a:t>事件的大致经过是由于一位操作员田中在离开盘还有几分钟的时候接到了一位客户“以</a:t>
            </a:r>
            <a:r>
              <a:rPr lang="en-US" altLang="zh-CN" sz="1800" dirty="0" smtClean="0"/>
              <a:t>61</a:t>
            </a:r>
            <a:r>
              <a:rPr lang="zh-CN" altLang="zh-CN" sz="1800" dirty="0" smtClean="0"/>
              <a:t>万日元的价格，卖出</a:t>
            </a:r>
            <a:r>
              <a:rPr lang="en-US" altLang="zh-CN" sz="1800" dirty="0" smtClean="0"/>
              <a:t>1</a:t>
            </a:r>
            <a:r>
              <a:rPr lang="zh-CN" altLang="zh-CN" sz="1800" dirty="0" smtClean="0"/>
              <a:t>股</a:t>
            </a:r>
            <a:r>
              <a:rPr lang="en-US" altLang="zh-CN" sz="1800" dirty="0" smtClean="0"/>
              <a:t>J-Com</a:t>
            </a:r>
            <a:r>
              <a:rPr lang="zh-CN" altLang="zh-CN" sz="1800" dirty="0" smtClean="0"/>
              <a:t>的股票”的委托，而田中君在接到委托后在交易终端上错误地输入了“以每股</a:t>
            </a:r>
            <a:r>
              <a:rPr lang="en-US" altLang="zh-CN" sz="1800" dirty="0" smtClean="0"/>
              <a:t>1</a:t>
            </a:r>
            <a:r>
              <a:rPr lang="zh-CN" altLang="zh-CN" sz="1800" dirty="0" smtClean="0"/>
              <a:t>日元的价格，卖出</a:t>
            </a:r>
            <a:r>
              <a:rPr lang="en-US" altLang="zh-CN" sz="1800" dirty="0" smtClean="0"/>
              <a:t>61</a:t>
            </a:r>
            <a:r>
              <a:rPr lang="zh-CN" altLang="zh-CN" sz="1800" dirty="0" smtClean="0"/>
              <a:t>万股”。</a:t>
            </a:r>
            <a:endParaRPr lang="zh-CN" altLang="zh-CN" sz="1800" dirty="0" smtClean="0"/>
          </a:p>
          <a:p>
            <a:pPr lvl="1"/>
            <a:r>
              <a:rPr lang="zh-CN" altLang="zh-CN" sz="1800" dirty="0" smtClean="0"/>
              <a:t>至此，大家可想而知，事件继续发展下去会是怎样的灾难。但是，幸运的是在</a:t>
            </a:r>
            <a:r>
              <a:rPr lang="en-US" altLang="zh-CN" sz="1800" dirty="0" smtClean="0"/>
              <a:t>2</a:t>
            </a:r>
            <a:r>
              <a:rPr lang="zh-CN" altLang="zh-CN" sz="1800" dirty="0" smtClean="0"/>
              <a:t>分钟后，田中君发现了这个错误，他立即试图通过交易软件撤销这笔卖单，而不幸的是，由于交易系统的</a:t>
            </a:r>
            <a:r>
              <a:rPr lang="en-US" altLang="zh-CN" sz="1800" dirty="0" smtClean="0"/>
              <a:t>bug</a:t>
            </a:r>
            <a:r>
              <a:rPr lang="zh-CN" altLang="zh-CN" sz="1800" dirty="0" smtClean="0"/>
              <a:t>，田中连续三次的撤单指令都被拒绝，而此时盘口交易已经开始，此刻市场内当然是一片打乱，而最后，当然便是以瑞穗证券遭受的超过</a:t>
            </a:r>
            <a:r>
              <a:rPr lang="en-US" altLang="zh-CN" sz="1800" dirty="0" smtClean="0"/>
              <a:t>400</a:t>
            </a:r>
            <a:r>
              <a:rPr lang="zh-CN" altLang="zh-CN" sz="1800" dirty="0" smtClean="0"/>
              <a:t>亿日元的天价损失收场。</a:t>
            </a:r>
            <a:endParaRPr lang="zh-CN" altLang="zh-CN" sz="1800" dirty="0" smtClean="0"/>
          </a:p>
          <a:p>
            <a:pPr lvl="1"/>
            <a:r>
              <a:rPr lang="zh-CN" altLang="zh-CN" sz="1800" dirty="0" smtClean="0"/>
              <a:t>事后，</a:t>
            </a:r>
            <a:r>
              <a:rPr lang="en-US" altLang="zh-CN" sz="1800" dirty="0" smtClean="0"/>
              <a:t>J-Com</a:t>
            </a:r>
            <a:r>
              <a:rPr lang="zh-CN" altLang="zh-CN" sz="1800" dirty="0" smtClean="0"/>
              <a:t>将交易软件的开发商</a:t>
            </a:r>
            <a:r>
              <a:rPr lang="en-US" altLang="zh-CN" sz="1800" dirty="0" smtClean="0"/>
              <a:t>----</a:t>
            </a:r>
            <a:r>
              <a:rPr lang="zh-CN" altLang="zh-CN" sz="1800" dirty="0" smtClean="0"/>
              <a:t>富士通告上法庭，而通过漫长的诉讼加上控辩双方找来资深程序员和工程师进行辩论大战，最终因为对</a:t>
            </a:r>
            <a:r>
              <a:rPr lang="en-US" altLang="zh-CN" sz="1800" dirty="0" smtClean="0"/>
              <a:t>Bug</a:t>
            </a:r>
            <a:r>
              <a:rPr lang="zh-CN" altLang="zh-CN" sz="1800" dirty="0" smtClean="0"/>
              <a:t>检测程度的深浅没有一个明确的评判标准，所以富士通并不需要去赔偿</a:t>
            </a:r>
            <a:r>
              <a:rPr lang="en-US" altLang="zh-CN" sz="1800" dirty="0" smtClean="0"/>
              <a:t>J-Com</a:t>
            </a:r>
            <a:r>
              <a:rPr lang="zh-CN" altLang="zh-CN" sz="1800" dirty="0" smtClean="0"/>
              <a:t>的损失。</a:t>
            </a:r>
            <a:endParaRPr lang="zh-CN" altLang="zh-CN" sz="1800" dirty="0" smtClean="0"/>
          </a:p>
          <a:p>
            <a:endParaRPr lang="zh-CN" altLang="en-US" dirty="0" smtClean="0"/>
          </a:p>
        </p:txBody>
      </p:sp>
      <p:sp>
        <p:nvSpPr>
          <p:cNvPr id="12291" name="标题 2"/>
          <p:cNvSpPr>
            <a:spLocks noGrp="1"/>
          </p:cNvSpPr>
          <p:nvPr>
            <p:ph type="title"/>
          </p:nvPr>
        </p:nvSpPr>
        <p:spPr>
          <a:xfrm>
            <a:off x="31750" y="249238"/>
            <a:ext cx="8353425" cy="720725"/>
          </a:xfrm>
        </p:spPr>
        <p:txBody>
          <a:bodyPr/>
          <a:lstStyle/>
          <a:p>
            <a:r>
              <a:rPr lang="en-US" altLang="zh-CN" smtClean="0"/>
              <a:t>1.3</a:t>
            </a:r>
            <a:r>
              <a:rPr lang="zh-CN" altLang="en-US" smtClean="0"/>
              <a:t>软件缺陷与故障案例</a:t>
            </a:r>
            <a:endParaRPr lang="zh-CN" altLang="en-US" smtClean="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内容占位符 1"/>
          <p:cNvSpPr>
            <a:spLocks noGrp="1"/>
          </p:cNvSpPr>
          <p:nvPr>
            <p:ph idx="1"/>
          </p:nvPr>
        </p:nvSpPr>
        <p:spPr/>
        <p:txBody>
          <a:bodyPr/>
          <a:lstStyle/>
          <a:p>
            <a:r>
              <a:rPr lang="zh-CN" altLang="en-US" dirty="0" smtClean="0"/>
              <a:t>苹果遭遇</a:t>
            </a:r>
            <a:r>
              <a:rPr lang="en-US" altLang="zh-CN" dirty="0" smtClean="0"/>
              <a:t>11</a:t>
            </a:r>
            <a:r>
              <a:rPr lang="zh-CN" altLang="en-US" dirty="0" smtClean="0"/>
              <a:t>小时服务器宕机</a:t>
            </a:r>
            <a:endParaRPr lang="en-US" altLang="zh-CN" dirty="0" smtClean="0"/>
          </a:p>
          <a:p>
            <a:pPr lvl="1"/>
            <a:r>
              <a:rPr lang="zh-CN" altLang="zh-CN" sz="2000" dirty="0" smtClean="0"/>
              <a:t>刚刚发布了</a:t>
            </a:r>
            <a:r>
              <a:rPr lang="en-US" altLang="zh-CN" sz="2000" dirty="0" err="1" smtClean="0"/>
              <a:t>AppleWatch</a:t>
            </a:r>
            <a:r>
              <a:rPr lang="zh-CN" altLang="zh-CN" sz="2000" dirty="0" smtClean="0"/>
              <a:t>的苹果公司似乎兴奋过头了。从</a:t>
            </a:r>
            <a:r>
              <a:rPr lang="en-US" altLang="zh-CN" sz="2000" dirty="0" smtClean="0"/>
              <a:t>2015</a:t>
            </a:r>
            <a:r>
              <a:rPr lang="zh-CN" altLang="zh-CN" sz="2000" dirty="0" smtClean="0"/>
              <a:t>年</a:t>
            </a:r>
            <a:r>
              <a:rPr lang="en-US" altLang="zh-CN" sz="2000" dirty="0" smtClean="0"/>
              <a:t>03</a:t>
            </a:r>
            <a:r>
              <a:rPr lang="zh-CN" altLang="zh-CN" sz="2000" dirty="0" smtClean="0"/>
              <a:t>月</a:t>
            </a:r>
            <a:r>
              <a:rPr lang="en-US" altLang="zh-CN" sz="2000" dirty="0" smtClean="0"/>
              <a:t>11</a:t>
            </a:r>
            <a:r>
              <a:rPr lang="zh-CN" altLang="zh-CN" sz="2000" dirty="0" smtClean="0"/>
              <a:t>日下午开始，由于服务器宕机，苹果的</a:t>
            </a:r>
            <a:r>
              <a:rPr lang="en-US" altLang="zh-CN" sz="2000" dirty="0" smtClean="0"/>
              <a:t>iTunes</a:t>
            </a:r>
            <a:r>
              <a:rPr lang="zh-CN" altLang="zh-CN" sz="2000" dirty="0" smtClean="0"/>
              <a:t>商店、</a:t>
            </a:r>
            <a:r>
              <a:rPr lang="en-US" altLang="zh-CN" sz="2000" dirty="0" err="1" smtClean="0"/>
              <a:t>AppStore</a:t>
            </a:r>
            <a:r>
              <a:rPr lang="zh-CN" altLang="zh-CN" sz="2000" dirty="0" smtClean="0"/>
              <a:t>软件店以及多个互联网在线服务发生了全球性大面积中断，故障时间长达</a:t>
            </a:r>
            <a:r>
              <a:rPr lang="en-US" altLang="zh-CN" sz="2000" dirty="0" smtClean="0"/>
              <a:t>11</a:t>
            </a:r>
            <a:r>
              <a:rPr lang="zh-CN" altLang="zh-CN" sz="2000" dirty="0" smtClean="0"/>
              <a:t>个小时。</a:t>
            </a:r>
            <a:endParaRPr lang="zh-CN" altLang="zh-CN" sz="2000" dirty="0" smtClean="0"/>
          </a:p>
          <a:p>
            <a:pPr lvl="1"/>
            <a:r>
              <a:rPr lang="zh-CN" altLang="zh-CN" sz="2000" dirty="0" smtClean="0"/>
              <a:t>苹果用户发现，自己在登录苹果的软件商店时看到了系统错误提示“</a:t>
            </a:r>
            <a:r>
              <a:rPr lang="en-US" altLang="zh-CN" sz="2000" dirty="0" smtClean="0"/>
              <a:t>STATUS_CODE_ERROR</a:t>
            </a:r>
            <a:r>
              <a:rPr lang="zh-CN" altLang="zh-CN" sz="2000" dirty="0" smtClean="0"/>
              <a:t>”，无论是</a:t>
            </a:r>
            <a:r>
              <a:rPr lang="en-US" altLang="zh-CN" sz="2000" dirty="0" smtClean="0"/>
              <a:t>iTunes</a:t>
            </a:r>
            <a:r>
              <a:rPr lang="zh-CN" altLang="zh-CN" sz="2000" dirty="0" smtClean="0"/>
              <a:t>商店、</a:t>
            </a:r>
            <a:r>
              <a:rPr lang="en-US" altLang="zh-CN" sz="2000" dirty="0" err="1" smtClean="0"/>
              <a:t>AppStore</a:t>
            </a:r>
            <a:r>
              <a:rPr lang="zh-CN" altLang="zh-CN" sz="2000" dirty="0" smtClean="0"/>
              <a:t>软件商店都无法正常进行应用购买。很快，全球各地的苹果用户都开始通过社交媒体在网上抱怨。</a:t>
            </a:r>
            <a:endParaRPr lang="zh-CN" altLang="zh-CN" sz="2000" dirty="0" smtClean="0"/>
          </a:p>
          <a:p>
            <a:pPr lvl="1"/>
            <a:r>
              <a:rPr lang="zh-CN" altLang="zh-CN" sz="2000" dirty="0" smtClean="0"/>
              <a:t>苹果公司在对外的声明中对此次故障表示道歉，并称此次大面积服务故障属于一个“内部系统错误”。</a:t>
            </a:r>
            <a:endParaRPr lang="zh-CN" altLang="zh-CN" sz="2000" dirty="0" smtClean="0"/>
          </a:p>
          <a:p>
            <a:pPr lvl="1"/>
            <a:r>
              <a:rPr lang="zh-CN" altLang="zh-CN" sz="2000" dirty="0" smtClean="0"/>
              <a:t>此次重大事故也影响到了苹果的股价。周三，苹果股价下跌了</a:t>
            </a:r>
            <a:r>
              <a:rPr lang="en-US" altLang="zh-CN" sz="2000" dirty="0" smtClean="0"/>
              <a:t>1.82%</a:t>
            </a:r>
            <a:r>
              <a:rPr lang="zh-CN" altLang="zh-CN" sz="2000" dirty="0" smtClean="0"/>
              <a:t>，收盘价为</a:t>
            </a:r>
            <a:r>
              <a:rPr lang="en-US" altLang="zh-CN" sz="2000" dirty="0" smtClean="0"/>
              <a:t>122.24</a:t>
            </a:r>
            <a:r>
              <a:rPr lang="zh-CN" altLang="zh-CN" sz="2000" dirty="0" smtClean="0"/>
              <a:t>美元，为苹果股价</a:t>
            </a:r>
            <a:r>
              <a:rPr lang="en-US" altLang="zh-CN" sz="2000" dirty="0" smtClean="0"/>
              <a:t>2</a:t>
            </a:r>
            <a:r>
              <a:rPr lang="zh-CN" altLang="zh-CN" sz="2000" dirty="0" smtClean="0"/>
              <a:t>月</a:t>
            </a:r>
            <a:r>
              <a:rPr lang="en-US" altLang="zh-CN" sz="2000" dirty="0" smtClean="0"/>
              <a:t>10</a:t>
            </a:r>
            <a:r>
              <a:rPr lang="zh-CN" altLang="zh-CN" sz="2000" dirty="0" smtClean="0"/>
              <a:t>日以来的最低点。</a:t>
            </a:r>
            <a:endParaRPr lang="zh-CN" altLang="zh-CN" sz="2000" dirty="0" smtClean="0"/>
          </a:p>
          <a:p>
            <a:pPr lvl="1"/>
            <a:endParaRPr lang="zh-CN" altLang="en-US" dirty="0" smtClean="0"/>
          </a:p>
          <a:p>
            <a:pPr lvl="1"/>
            <a:endParaRPr lang="zh-CN" altLang="en-US" dirty="0" smtClean="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内容占位符 1"/>
          <p:cNvSpPr>
            <a:spLocks noGrp="1"/>
          </p:cNvSpPr>
          <p:nvPr>
            <p:ph idx="1"/>
          </p:nvPr>
        </p:nvSpPr>
        <p:spPr/>
        <p:txBody>
          <a:bodyPr/>
          <a:lstStyle/>
          <a:p>
            <a:r>
              <a:rPr lang="zh-CN" altLang="zh-CN" smtClean="0"/>
              <a:t>温州</a:t>
            </a:r>
            <a:r>
              <a:rPr lang="en-US" altLang="zh-CN" smtClean="0"/>
              <a:t>7.23 </a:t>
            </a:r>
            <a:r>
              <a:rPr lang="zh-CN" altLang="zh-CN" smtClean="0"/>
              <a:t>动车事故</a:t>
            </a:r>
            <a:endParaRPr lang="en-US" altLang="zh-CN" smtClean="0"/>
          </a:p>
          <a:p>
            <a:pPr lvl="1"/>
            <a:r>
              <a:rPr lang="en-US" altLang="zh-CN" smtClean="0"/>
              <a:t>2011</a:t>
            </a:r>
            <a:r>
              <a:rPr lang="zh-CN" altLang="zh-CN" smtClean="0"/>
              <a:t>年</a:t>
            </a:r>
            <a:r>
              <a:rPr lang="en-US" altLang="zh-CN" smtClean="0"/>
              <a:t>7</a:t>
            </a:r>
            <a:r>
              <a:rPr lang="zh-CN" altLang="zh-CN" smtClean="0"/>
              <a:t>月</a:t>
            </a:r>
            <a:r>
              <a:rPr lang="en-US" altLang="zh-CN" smtClean="0"/>
              <a:t>23</a:t>
            </a:r>
            <a:r>
              <a:rPr lang="zh-CN" altLang="zh-CN" smtClean="0"/>
              <a:t>日</a:t>
            </a:r>
            <a:r>
              <a:rPr lang="en-US" altLang="zh-CN" smtClean="0"/>
              <a:t>20</a:t>
            </a:r>
            <a:r>
              <a:rPr lang="zh-CN" altLang="zh-CN" smtClean="0"/>
              <a:t>时</a:t>
            </a:r>
            <a:r>
              <a:rPr lang="en-US" altLang="zh-CN" smtClean="0"/>
              <a:t>30</a:t>
            </a:r>
            <a:r>
              <a:rPr lang="zh-CN" altLang="zh-CN" smtClean="0"/>
              <a:t>分</a:t>
            </a:r>
            <a:r>
              <a:rPr lang="en-US" altLang="zh-CN" smtClean="0"/>
              <a:t>05</a:t>
            </a:r>
            <a:r>
              <a:rPr lang="zh-CN" altLang="zh-CN" smtClean="0"/>
              <a:t>秒，甬温线浙江省温州市境内，由北京南站开往福州站的</a:t>
            </a:r>
            <a:r>
              <a:rPr lang="en-US" altLang="zh-CN" smtClean="0"/>
              <a:t>D301</a:t>
            </a:r>
            <a:r>
              <a:rPr lang="zh-CN" altLang="zh-CN" smtClean="0"/>
              <a:t>次列车与杭州站开往福州南站的</a:t>
            </a:r>
            <a:r>
              <a:rPr lang="en-US" altLang="zh-CN" smtClean="0"/>
              <a:t>D3115</a:t>
            </a:r>
            <a:r>
              <a:rPr lang="zh-CN" altLang="zh-CN" smtClean="0"/>
              <a:t>次列车发生动车组列车追尾事故，造成</a:t>
            </a:r>
            <a:r>
              <a:rPr lang="en-US" altLang="zh-CN" smtClean="0"/>
              <a:t>40</a:t>
            </a:r>
            <a:r>
              <a:rPr lang="zh-CN" altLang="zh-CN" smtClean="0"/>
              <a:t>人死亡、</a:t>
            </a:r>
            <a:r>
              <a:rPr lang="en-US" altLang="zh-CN" smtClean="0"/>
              <a:t>172</a:t>
            </a:r>
            <a:r>
              <a:rPr lang="zh-CN" altLang="zh-CN" smtClean="0"/>
              <a:t>人受伤，中断行车</a:t>
            </a:r>
            <a:r>
              <a:rPr lang="en-US" altLang="zh-CN" smtClean="0"/>
              <a:t>32</a:t>
            </a:r>
            <a:r>
              <a:rPr lang="zh-CN" altLang="zh-CN" smtClean="0"/>
              <a:t>小时</a:t>
            </a:r>
            <a:r>
              <a:rPr lang="en-US" altLang="zh-CN" smtClean="0"/>
              <a:t>35</a:t>
            </a:r>
            <a:r>
              <a:rPr lang="zh-CN" altLang="zh-CN" smtClean="0"/>
              <a:t>分，直接经济损失</a:t>
            </a:r>
            <a:r>
              <a:rPr lang="en-US" altLang="zh-CN" smtClean="0"/>
              <a:t>19371.65</a:t>
            </a:r>
            <a:r>
              <a:rPr lang="zh-CN" altLang="zh-CN" smtClean="0"/>
              <a:t>万元。</a:t>
            </a:r>
            <a:r>
              <a:rPr lang="en-US" altLang="zh-CN" smtClean="0"/>
              <a:t> </a:t>
            </a:r>
            <a:endParaRPr lang="zh-CN" altLang="zh-CN" smtClean="0"/>
          </a:p>
          <a:p>
            <a:pPr lvl="1"/>
            <a:r>
              <a:rPr lang="zh-CN" altLang="zh-CN" smtClean="0"/>
              <a:t>上海铁路局局长安路生</a:t>
            </a:r>
            <a:r>
              <a:rPr lang="en-US" altLang="zh-CN" smtClean="0"/>
              <a:t>28</a:t>
            </a:r>
            <a:r>
              <a:rPr lang="zh-CN" altLang="zh-CN" smtClean="0"/>
              <a:t>日说，根据初步掌握的情况分析，“</a:t>
            </a:r>
            <a:r>
              <a:rPr lang="en-US" altLang="zh-CN" smtClean="0"/>
              <a:t>7</a:t>
            </a:r>
            <a:r>
              <a:rPr lang="zh-CN" altLang="zh-CN" smtClean="0"/>
              <a:t>·</a:t>
            </a:r>
            <a:r>
              <a:rPr lang="en-US" altLang="zh-CN" smtClean="0"/>
              <a:t>23</a:t>
            </a:r>
            <a:r>
              <a:rPr lang="zh-CN" altLang="zh-CN" smtClean="0"/>
              <a:t>”动车事故是由于温州南站信号设备在设计上存在严重缺陷，遭雷击发生故障后，导致本应显示为红灯的区间信号机错误显示为绿灯。</a:t>
            </a:r>
            <a:endParaRPr lang="zh-CN" altLang="zh-CN" smtClean="0"/>
          </a:p>
          <a:p>
            <a:endParaRPr lang="zh-CN" altLang="en-US" smtClean="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a:defRPr/>
            </a:pPr>
            <a:r>
              <a:rPr lang="zh-CN" altLang="en-US" dirty="0" smtClean="0"/>
              <a:t>广东亿业科技有限公司</a:t>
            </a:r>
            <a:r>
              <a:rPr lang="en-US" altLang="zh-CN" dirty="0" smtClean="0"/>
              <a:t>2010</a:t>
            </a:r>
            <a:r>
              <a:rPr lang="zh-CN" altLang="en-US" dirty="0" smtClean="0"/>
              <a:t>年系部招聘</a:t>
            </a:r>
            <a:r>
              <a:rPr lang="en-US" altLang="zh-CN" dirty="0" smtClean="0"/>
              <a:t>:</a:t>
            </a:r>
            <a:endParaRPr lang="en-US" altLang="zh-CN" dirty="0" smtClean="0"/>
          </a:p>
          <a:p>
            <a:pPr marL="0" indent="0">
              <a:buFont typeface="Wingdings" panose="05000000000000000000" pitchFamily="2" charset="2"/>
              <a:buNone/>
              <a:defRPr/>
            </a:pPr>
            <a:endParaRPr lang="en-US" altLang="zh-CN" dirty="0" smtClean="0"/>
          </a:p>
          <a:p>
            <a:pPr>
              <a:defRPr/>
            </a:pPr>
            <a:r>
              <a:rPr lang="zh-CN" altLang="en-US" dirty="0" smtClean="0"/>
              <a:t>软件工程师   要求：</a:t>
            </a:r>
            <a:endParaRPr lang="en-US" altLang="zh-CN" dirty="0" smtClean="0"/>
          </a:p>
          <a:p>
            <a:pPr lvl="1">
              <a:defRPr/>
            </a:pPr>
            <a:r>
              <a:rPr lang="en-US" altLang="zh-CN" dirty="0" smtClean="0"/>
              <a:t>1</a:t>
            </a:r>
            <a:r>
              <a:rPr lang="en-US" altLang="zh-CN" dirty="0"/>
              <a:t>. </a:t>
            </a:r>
            <a:r>
              <a:rPr lang="zh-CN" altLang="en-US" dirty="0"/>
              <a:t>大专以上学历，计算机或相关专业。</a:t>
            </a:r>
            <a:endParaRPr lang="zh-CN" altLang="en-US" dirty="0"/>
          </a:p>
          <a:p>
            <a:pPr lvl="1">
              <a:defRPr/>
            </a:pPr>
            <a:r>
              <a:rPr lang="en-US" altLang="zh-CN" dirty="0"/>
              <a:t>2. </a:t>
            </a:r>
            <a:r>
              <a:rPr lang="zh-CN" altLang="en-US" dirty="0"/>
              <a:t>具有独立或团队项目开发经历。</a:t>
            </a:r>
            <a:endParaRPr lang="zh-CN" altLang="en-US" dirty="0"/>
          </a:p>
          <a:p>
            <a:pPr lvl="1">
              <a:defRPr/>
            </a:pPr>
            <a:r>
              <a:rPr lang="en-US" altLang="zh-CN" dirty="0"/>
              <a:t>3. </a:t>
            </a:r>
            <a:r>
              <a:rPr lang="zh-CN" altLang="en-US" dirty="0"/>
              <a:t>具有</a:t>
            </a:r>
            <a:r>
              <a:rPr lang="en-US" altLang="zh-CN" dirty="0" err="1"/>
              <a:t>delphi</a:t>
            </a:r>
            <a:r>
              <a:rPr lang="zh-CN" altLang="en-US" dirty="0"/>
              <a:t>或</a:t>
            </a:r>
            <a:r>
              <a:rPr lang="en-US" altLang="zh-CN" dirty="0"/>
              <a:t>java</a:t>
            </a:r>
            <a:r>
              <a:rPr lang="zh-CN" altLang="en-US" dirty="0"/>
              <a:t>或</a:t>
            </a:r>
            <a:r>
              <a:rPr lang="en-US" altLang="zh-CN" dirty="0" err="1"/>
              <a:t>.net</a:t>
            </a:r>
            <a:r>
              <a:rPr lang="zh-CN" altLang="en-US" dirty="0"/>
              <a:t>编程经验。</a:t>
            </a:r>
            <a:endParaRPr lang="zh-CN" altLang="en-US" dirty="0"/>
          </a:p>
          <a:p>
            <a:pPr lvl="1">
              <a:defRPr/>
            </a:pPr>
            <a:r>
              <a:rPr lang="en-US" altLang="zh-CN" dirty="0"/>
              <a:t>4. </a:t>
            </a:r>
            <a:r>
              <a:rPr lang="zh-CN" altLang="en-US" dirty="0"/>
              <a:t>熟悉一种以上大型数据库开发、维护。</a:t>
            </a:r>
            <a:endParaRPr lang="zh-CN" altLang="en-US" dirty="0"/>
          </a:p>
          <a:p>
            <a:pPr lvl="1">
              <a:defRPr/>
            </a:pPr>
            <a:r>
              <a:rPr lang="en-US" altLang="zh-CN" dirty="0"/>
              <a:t>5. </a:t>
            </a:r>
            <a:r>
              <a:rPr lang="zh-CN" altLang="en-US" dirty="0"/>
              <a:t>有文档写作能力及良好的沟通、表达、分析能力，能吃苦耐劳，有良好的团队合作精神</a:t>
            </a:r>
            <a:r>
              <a:rPr lang="zh-CN" altLang="en-US" dirty="0" smtClean="0"/>
              <a:t>。</a:t>
            </a:r>
            <a:endParaRPr lang="en-US" altLang="zh-CN" dirty="0" smtClean="0"/>
          </a:p>
          <a:p>
            <a:pPr lvl="1">
              <a:defRPr/>
            </a:pPr>
            <a:endParaRPr lang="zh-CN" altLang="en-US" dirty="0"/>
          </a:p>
          <a:p>
            <a:pPr lvl="1">
              <a:defRPr/>
            </a:pPr>
            <a:r>
              <a:rPr lang="zh-CN" altLang="en-US" dirty="0"/>
              <a:t> 待遇：</a:t>
            </a:r>
            <a:r>
              <a:rPr lang="en-US" altLang="zh-CN" dirty="0"/>
              <a:t>2000~5000</a:t>
            </a:r>
            <a:r>
              <a:rPr lang="zh-CN" altLang="en-US" dirty="0"/>
              <a:t>元</a:t>
            </a:r>
            <a:r>
              <a:rPr lang="en-US" altLang="zh-CN" dirty="0"/>
              <a:t>/</a:t>
            </a:r>
            <a:r>
              <a:rPr lang="zh-CN" altLang="en-US" dirty="0" smtClean="0"/>
              <a:t>月</a:t>
            </a:r>
            <a:endParaRPr lang="zh-CN" altLang="en-US" dirty="0"/>
          </a:p>
        </p:txBody>
      </p:sp>
      <p:sp>
        <p:nvSpPr>
          <p:cNvPr id="15363" name="标题 2"/>
          <p:cNvSpPr>
            <a:spLocks noGrp="1"/>
          </p:cNvSpPr>
          <p:nvPr>
            <p:ph type="title"/>
          </p:nvPr>
        </p:nvSpPr>
        <p:spPr>
          <a:xfrm>
            <a:off x="31750" y="249238"/>
            <a:ext cx="8353425" cy="720725"/>
          </a:xfrm>
        </p:spPr>
        <p:txBody>
          <a:bodyPr/>
          <a:lstStyle/>
          <a:p>
            <a:r>
              <a:rPr lang="en-US" altLang="zh-CN" smtClean="0"/>
              <a:t>1.4 </a:t>
            </a:r>
            <a:r>
              <a:rPr lang="zh-CN" altLang="en-US" smtClean="0"/>
              <a:t>软件测试职业发展</a:t>
            </a:r>
            <a:endParaRPr lang="zh-CN" altLang="en-US" smtClean="0"/>
          </a:p>
        </p:txBody>
      </p:sp>
    </p:spTree>
  </p:cSld>
  <p:clrMapOvr>
    <a:masterClrMapping/>
  </p:clrMapOvr>
  <p:timing>
    <p:tnLst>
      <p:par>
        <p:cTn id="1" dur="indefinite" restart="never" nodeType="tmRoot"/>
      </p:par>
    </p:tnLst>
  </p:timing>
</p:sld>
</file>

<file path=ppt/tags/tag1.xml><?xml version="1.0" encoding="utf-8"?>
<p:tagLst xmlns:p="http://schemas.openxmlformats.org/presentationml/2006/main">
  <p:tag name="ARTICULATE_PROJECT_OPEN" val="0"/>
  <p:tag name="ISPRING_RESOURCE_PATHS_HASH_2" val="304a9ca1b5df62069ce63fb2667695769e5c558"/>
</p:tagLst>
</file>

<file path=ppt/theme/theme1.xml><?xml version="1.0" encoding="utf-8"?>
<a:theme xmlns:a="http://schemas.openxmlformats.org/drawingml/2006/main" name="PPT素材夹_0082">
  <a:themeElements>
    <a:clrScheme name="www.slideto.Me blue L5">
      <a:dk1>
        <a:srgbClr val="111111"/>
      </a:dk1>
      <a:lt1>
        <a:srgbClr val="FFFFFF"/>
      </a:lt1>
      <a:dk2>
        <a:srgbClr val="777777"/>
      </a:dk2>
      <a:lt2>
        <a:srgbClr val="B2B2B2"/>
      </a:lt2>
      <a:accent1>
        <a:srgbClr val="0070C0"/>
      </a:accent1>
      <a:accent2>
        <a:srgbClr val="00B0F0"/>
      </a:accent2>
      <a:accent3>
        <a:srgbClr val="00B050"/>
      </a:accent3>
      <a:accent4>
        <a:srgbClr val="92D050"/>
      </a:accent4>
      <a:accent5>
        <a:srgbClr val="FF6600"/>
      </a:accent5>
      <a:accent6>
        <a:srgbClr val="FF9900"/>
      </a:accent6>
      <a:hlink>
        <a:srgbClr val="373737"/>
      </a:hlink>
      <a:folHlink>
        <a:srgbClr val="6E6E6E"/>
      </a:folHlink>
    </a:clrScheme>
    <a:fontScheme name="www.SlideTo.Me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w="9525">
          <a:solidFill>
            <a:schemeClr val="accent1">
              <a:lumMod val="50000"/>
            </a:schemeClr>
          </a:solidFill>
        </a:ln>
      </a:spPr>
      <a:bodyPr rot="0" spcFirstLastPara="0" vertOverflow="overflow" horzOverflow="overflow" vert="horz" wrap="square" lIns="91440" tIns="45720" rIns="91440" bIns="45720" numCol="1" spcCol="0" rtlCol="0" fromWordArt="0" anchor="ctr" anchorCtr="0" forceAA="0" compatLnSpc="1">
        <a:noAutofit/>
      </a:bodyPr>
      <a:lstStyle>
        <a:defPPr>
          <a:defRPr sz="1600" dirty="0"/>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www.SlideTo.Me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www.SlideTo.Me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PPT素材夹_0082</Template>
  <TotalTime>0</TotalTime>
  <Words>3708</Words>
  <Application>WPS 演示</Application>
  <PresentationFormat>全屏显示(4:3)</PresentationFormat>
  <Paragraphs>157</Paragraphs>
  <Slides>27</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27</vt:i4>
      </vt:variant>
    </vt:vector>
  </HeadingPairs>
  <TitlesOfParts>
    <vt:vector size="35" baseType="lpstr">
      <vt:lpstr>Arial</vt:lpstr>
      <vt:lpstr>宋体</vt:lpstr>
      <vt:lpstr>Wingdings</vt:lpstr>
      <vt:lpstr>Arial Black</vt:lpstr>
      <vt:lpstr>微软雅黑</vt:lpstr>
      <vt:lpstr>Arial Unicode MS</vt:lpstr>
      <vt:lpstr>Times New Roman</vt:lpstr>
      <vt:lpstr>PPT素材夹_0082</vt:lpstr>
      <vt:lpstr>软件测试方法与技术Ⅰ</vt:lpstr>
      <vt:lpstr>1.1软件是什么</vt:lpstr>
      <vt:lpstr>软件的分类</vt:lpstr>
      <vt:lpstr>1.2 软件测试的历史</vt:lpstr>
      <vt:lpstr>PowerPoint 演示文稿</vt:lpstr>
      <vt:lpstr>1.3软件缺陷与故障案例</vt:lpstr>
      <vt:lpstr>PowerPoint 演示文稿</vt:lpstr>
      <vt:lpstr>PowerPoint 演示文稿</vt:lpstr>
      <vt:lpstr>1.4 软件测试职业发展</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1.3 导致软件缺陷的原因</vt:lpstr>
      <vt:lpstr>软件缺陷到底是什么？</vt:lpstr>
      <vt:lpstr>PowerPoint 演示文稿</vt:lpstr>
      <vt:lpstr>PowerPoint 演示文稿</vt:lpstr>
      <vt:lpstr>PowerPoint 演示文稿</vt:lpstr>
      <vt:lpstr>PowerPoint 演示文稿</vt:lpstr>
      <vt:lpstr>课堂讨论</vt:lpstr>
      <vt:lpstr>课堂讨论</vt:lpstr>
      <vt:lpstr>课后作业</vt:lpstr>
      <vt:lpstr>软件测试方法与技术Ⅰ</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点击此处添加幻灯主标题</dc:title>
  <dc:creator>陈建潮;vic_c@126.com</dc:creator>
  <cp:lastModifiedBy>潮</cp:lastModifiedBy>
  <cp:revision>184</cp:revision>
  <dcterms:created xsi:type="dcterms:W3CDTF">2013-02-26T17:00:00Z</dcterms:created>
  <dcterms:modified xsi:type="dcterms:W3CDTF">2021-08-28T08:42:07Z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