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263" r:id="rId3"/>
    <p:sldId id="417" r:id="rId4"/>
    <p:sldId id="487" r:id="rId5"/>
    <p:sldId id="419" r:id="rId6"/>
    <p:sldId id="420" r:id="rId7"/>
    <p:sldId id="418" r:id="rId8"/>
    <p:sldId id="422" r:id="rId9"/>
    <p:sldId id="421" r:id="rId10"/>
    <p:sldId id="423" r:id="rId11"/>
    <p:sldId id="424" r:id="rId12"/>
    <p:sldId id="425" r:id="rId13"/>
    <p:sldId id="426" r:id="rId14"/>
    <p:sldId id="450" r:id="rId15"/>
    <p:sldId id="427" r:id="rId16"/>
    <p:sldId id="441" r:id="rId17"/>
    <p:sldId id="442" r:id="rId18"/>
    <p:sldId id="443" r:id="rId19"/>
    <p:sldId id="444" r:id="rId20"/>
    <p:sldId id="428" r:id="rId21"/>
    <p:sldId id="432" r:id="rId22"/>
    <p:sldId id="445" r:id="rId23"/>
    <p:sldId id="446" r:id="rId24"/>
    <p:sldId id="447" r:id="rId25"/>
    <p:sldId id="434" r:id="rId26"/>
    <p:sldId id="435" r:id="rId27"/>
    <p:sldId id="436" r:id="rId28"/>
    <p:sldId id="439" r:id="rId29"/>
    <p:sldId id="438" r:id="rId30"/>
    <p:sldId id="448" r:id="rId31"/>
    <p:sldId id="449" r:id="rId32"/>
    <p:sldId id="451" r:id="rId33"/>
    <p:sldId id="452" r:id="rId34"/>
    <p:sldId id="453" r:id="rId35"/>
    <p:sldId id="488" r:id="rId36"/>
    <p:sldId id="454" r:id="rId37"/>
    <p:sldId id="455" r:id="rId38"/>
    <p:sldId id="489" r:id="rId39"/>
    <p:sldId id="490" r:id="rId40"/>
    <p:sldId id="456" r:id="rId41"/>
    <p:sldId id="457" r:id="rId42"/>
    <p:sldId id="458" r:id="rId43"/>
    <p:sldId id="491" r:id="rId44"/>
    <p:sldId id="492" r:id="rId45"/>
    <p:sldId id="459" r:id="rId46"/>
    <p:sldId id="460" r:id="rId47"/>
    <p:sldId id="461" r:id="rId48"/>
    <p:sldId id="462" r:id="rId49"/>
    <p:sldId id="463" r:id="rId50"/>
    <p:sldId id="464" r:id="rId51"/>
    <p:sldId id="465" r:id="rId52"/>
    <p:sldId id="466" r:id="rId53"/>
    <p:sldId id="480" r:id="rId54"/>
    <p:sldId id="467" r:id="rId55"/>
    <p:sldId id="468" r:id="rId56"/>
    <p:sldId id="469" r:id="rId57"/>
    <p:sldId id="470" r:id="rId58"/>
    <p:sldId id="471" r:id="rId59"/>
    <p:sldId id="472" r:id="rId60"/>
    <p:sldId id="473" r:id="rId61"/>
    <p:sldId id="474" r:id="rId62"/>
    <p:sldId id="475" r:id="rId63"/>
    <p:sldId id="476" r:id="rId64"/>
    <p:sldId id="477" r:id="rId65"/>
    <p:sldId id="479" r:id="rId66"/>
    <p:sldId id="481" r:id="rId67"/>
    <p:sldId id="482" r:id="rId68"/>
    <p:sldId id="483" r:id="rId69"/>
    <p:sldId id="478" r:id="rId70"/>
    <p:sldId id="484" r:id="rId71"/>
    <p:sldId id="485" r:id="rId72"/>
    <p:sldId id="486" r:id="rId73"/>
    <p:sldId id="375" r:id="rId74"/>
  </p:sldIdLst>
  <p:sldSz cx="9144000" cy="6858000" type="screen4x3"/>
  <p:notesSz cx="6858000" cy="9144000"/>
  <p:custDataLst>
    <p:tags r:id="rId80"/>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2266" autoAdjust="0"/>
  </p:normalViewPr>
  <p:slideViewPr>
    <p:cSldViewPr snapToObjects="1">
      <p:cViewPr varScale="1">
        <p:scale>
          <a:sx n="103" d="100"/>
          <a:sy n="103" d="100"/>
        </p:scale>
        <p:origin x="-1854" y="-90"/>
      </p:cViewPr>
      <p:guideLst>
        <p:guide orient="horz" pos="164"/>
        <p:guide orient="horz" pos="619"/>
        <p:guide orient="horz" pos="735"/>
        <p:guide orient="horz" pos="3975"/>
        <p:guide orient="horz" pos="4065"/>
        <p:guide orient="horz" pos="4247"/>
        <p:guide orient="horz" pos="3708"/>
        <p:guide pos="5514"/>
        <p:guide pos="252"/>
        <p:guide pos="2882"/>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880"/>
        <p:guide orient="horz" pos="476"/>
        <p:guide orient="horz" pos="5465"/>
        <p:guide orient="horz" pos="5759"/>
        <p:guide orient="horz" pos="5511"/>
        <p:guide orient="horz" pos="5692"/>
        <p:guide pos="3946"/>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0" Type="http://schemas.openxmlformats.org/officeDocument/2006/relationships/tags" Target="tags/tag1.xml"/><Relationship Id="rId8" Type="http://schemas.openxmlformats.org/officeDocument/2006/relationships/slide" Target="slides/slide6.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notesMaster" Target="notesMasters/notesMaster1.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60.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60.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4.png"/><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8.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49.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1.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5.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6.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1" y="260648"/>
            <a:ext cx="9109537" cy="594928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4713" y="1412776"/>
            <a:ext cx="9139287" cy="432048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为了演示整个管理流程，如下图所示，添加用户：</a:t>
            </a:r>
            <a:endParaRPr lang="zh-CN" altLang="en-US"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5656" y="1772816"/>
            <a:ext cx="6624736" cy="4061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30000"/>
              </a:lnSpc>
              <a:buNone/>
            </a:pPr>
            <a:r>
              <a:rPr lang="zh-CN" altLang="en-US" sz="2400" b="1" dirty="0"/>
              <a:t>基本流程如下</a:t>
            </a:r>
            <a:r>
              <a:rPr lang="zh-CN" altLang="en-US" sz="2400" b="1" dirty="0" smtClean="0"/>
              <a:t>：</a:t>
            </a:r>
            <a:endParaRPr lang="en-US" altLang="zh-CN" sz="2400" b="1" dirty="0" smtClean="0"/>
          </a:p>
          <a:p>
            <a:pPr marL="0" indent="0">
              <a:lnSpc>
                <a:spcPct val="130000"/>
              </a:lnSpc>
              <a:buNone/>
            </a:pPr>
            <a:r>
              <a:rPr lang="en-US" altLang="zh-CN" sz="2400" dirty="0" smtClean="0"/>
              <a:t>1</a:t>
            </a:r>
            <a:r>
              <a:rPr lang="en-US" altLang="zh-CN" sz="2400" dirty="0"/>
              <a:t>. </a:t>
            </a:r>
            <a:r>
              <a:rPr lang="zh-CN" altLang="en-US" sz="2400" dirty="0"/>
              <a:t>产品经理创建产品</a:t>
            </a:r>
            <a:endParaRPr lang="zh-CN" altLang="en-US" sz="2400" dirty="0"/>
          </a:p>
          <a:p>
            <a:pPr marL="0" indent="0">
              <a:lnSpc>
                <a:spcPct val="130000"/>
              </a:lnSpc>
              <a:buNone/>
            </a:pPr>
            <a:r>
              <a:rPr lang="en-US" altLang="zh-CN" sz="2400" dirty="0"/>
              <a:t>2. </a:t>
            </a:r>
            <a:r>
              <a:rPr lang="zh-CN" altLang="en-US" sz="2400" dirty="0"/>
              <a:t>产品经理创建需求</a:t>
            </a:r>
            <a:endParaRPr lang="zh-CN" altLang="en-US" sz="2400" dirty="0"/>
          </a:p>
          <a:p>
            <a:pPr marL="0" indent="0">
              <a:lnSpc>
                <a:spcPct val="130000"/>
              </a:lnSpc>
              <a:buNone/>
            </a:pPr>
            <a:r>
              <a:rPr lang="en-US" altLang="zh-CN" sz="2400" dirty="0"/>
              <a:t>3. </a:t>
            </a:r>
            <a:r>
              <a:rPr lang="zh-CN" altLang="en-US" sz="2400" dirty="0"/>
              <a:t>项目经理创建项目</a:t>
            </a:r>
            <a:endParaRPr lang="zh-CN" altLang="en-US" sz="2400" dirty="0"/>
          </a:p>
          <a:p>
            <a:pPr marL="0" indent="0">
              <a:lnSpc>
                <a:spcPct val="130000"/>
              </a:lnSpc>
              <a:buNone/>
            </a:pPr>
            <a:r>
              <a:rPr lang="en-US" altLang="zh-CN" sz="2400" dirty="0"/>
              <a:t>4. </a:t>
            </a:r>
            <a:r>
              <a:rPr lang="zh-CN" altLang="en-US" sz="2400" dirty="0"/>
              <a:t>项目经理确定项目要做的需求</a:t>
            </a:r>
            <a:endParaRPr lang="zh-CN" altLang="en-US" sz="2400" dirty="0"/>
          </a:p>
          <a:p>
            <a:pPr marL="0" indent="0">
              <a:lnSpc>
                <a:spcPct val="130000"/>
              </a:lnSpc>
              <a:buNone/>
            </a:pPr>
            <a:r>
              <a:rPr lang="en-US" altLang="zh-CN" sz="2400" dirty="0"/>
              <a:t>5. </a:t>
            </a:r>
            <a:r>
              <a:rPr lang="zh-CN" altLang="en-US" sz="2400" dirty="0"/>
              <a:t>项目经理分解任务，指派到人。</a:t>
            </a:r>
            <a:endParaRPr lang="zh-CN" altLang="en-US" sz="2400" dirty="0"/>
          </a:p>
          <a:p>
            <a:pPr marL="0" indent="0">
              <a:lnSpc>
                <a:spcPct val="130000"/>
              </a:lnSpc>
              <a:buNone/>
            </a:pPr>
            <a:r>
              <a:rPr lang="en-US" altLang="zh-CN" sz="2400" dirty="0"/>
              <a:t>6. </a:t>
            </a:r>
            <a:r>
              <a:rPr lang="zh-CN" altLang="en-US" sz="2400" dirty="0"/>
              <a:t>测试人员测试，提交</a:t>
            </a:r>
            <a:r>
              <a:rPr lang="en-US" altLang="zh-CN" sz="2400" dirty="0"/>
              <a:t>bug</a:t>
            </a:r>
            <a:r>
              <a:rPr lang="zh-CN" altLang="en-US" sz="2400" dirty="0"/>
              <a:t>。</a:t>
            </a:r>
            <a:endParaRPr lang="zh-CN" altLang="en-US" sz="2400" dirty="0"/>
          </a:p>
          <a:p>
            <a:pPr marL="0" indent="0">
              <a:buNone/>
            </a:pPr>
            <a:endParaRPr lang="zh-CN" altLang="en-US" sz="2400" dirty="0"/>
          </a:p>
        </p:txBody>
      </p:sp>
      <p:sp>
        <p:nvSpPr>
          <p:cNvPr id="3" name="标题 2"/>
          <p:cNvSpPr>
            <a:spLocks noGrp="1"/>
          </p:cNvSpPr>
          <p:nvPr>
            <p:ph type="title"/>
          </p:nvPr>
        </p:nvSpPr>
        <p:spPr/>
        <p:txBody>
          <a:bodyPr/>
          <a:lstStyle/>
          <a:p>
            <a:r>
              <a:rPr lang="zh-CN" altLang="en-US" dirty="0"/>
              <a:t>禅道使用的基本</a:t>
            </a:r>
            <a:r>
              <a:rPr lang="zh-CN" altLang="en-US" dirty="0" smtClean="0"/>
              <a:t>流程</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在禅道里面，产品和项目这两个概念被明确的区分开来。产品是需求方，决定做什么。项目是执行方，解决的是如何做的问题。而测试则是保障方，解决的是正确的做事情的问题</a:t>
            </a:r>
            <a:r>
              <a:rPr lang="zh-CN" altLang="en-US" sz="2400" dirty="0" smtClean="0"/>
              <a:t>。</a:t>
            </a:r>
            <a:endParaRPr lang="en-US" altLang="zh-CN" sz="2400" dirty="0" smtClean="0"/>
          </a:p>
          <a:p>
            <a:pPr>
              <a:lnSpc>
                <a:spcPct val="130000"/>
              </a:lnSpc>
            </a:pPr>
            <a:r>
              <a:rPr lang="zh-CN" altLang="en-US" sz="2400" dirty="0" smtClean="0"/>
              <a:t>在</a:t>
            </a:r>
            <a:r>
              <a:rPr lang="zh-CN" altLang="en-US" sz="2400" dirty="0"/>
              <a:t>禅道中，所有的一切都是围绕产品展开的。产品是整个项目管理活动的核心。</a:t>
            </a:r>
            <a:endParaRPr lang="zh-CN" altLang="en-US" sz="2400" dirty="0"/>
          </a:p>
        </p:txBody>
      </p:sp>
      <p:sp>
        <p:nvSpPr>
          <p:cNvPr id="3" name="标题 2"/>
          <p:cNvSpPr>
            <a:spLocks noGrp="1"/>
          </p:cNvSpPr>
          <p:nvPr>
            <p:ph type="title"/>
          </p:nvPr>
        </p:nvSpPr>
        <p:spPr/>
        <p:txBody>
          <a:bodyPr/>
          <a:lstStyle/>
          <a:p>
            <a:r>
              <a:rPr lang="zh-CN" altLang="en-US" dirty="0" smtClean="0"/>
              <a:t>产品经理</a:t>
            </a:r>
            <a:r>
              <a:rPr lang="en-US" altLang="zh-CN" dirty="0" smtClean="0"/>
              <a:t>——</a:t>
            </a:r>
            <a:r>
              <a:rPr lang="zh-CN" altLang="en-US" dirty="0" smtClean="0"/>
              <a:t>产品概念介绍</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smtClean="0"/>
              <a:t>现在</a:t>
            </a:r>
            <a:r>
              <a:rPr lang="zh-CN" altLang="zh-CN" sz="2400" dirty="0"/>
              <a:t>我们做</a:t>
            </a:r>
            <a:r>
              <a:rPr lang="zh-CN" altLang="zh-CN" sz="2400" dirty="0" smtClean="0"/>
              <a:t>的是</a:t>
            </a:r>
            <a:r>
              <a:rPr lang="zh-CN" altLang="zh-CN" sz="2400" dirty="0"/>
              <a:t>一个便于人们上网购买所需物品的网站——电子商务网站</a:t>
            </a:r>
            <a:r>
              <a:rPr lang="zh-CN" altLang="zh-CN" sz="2400" dirty="0" smtClean="0"/>
              <a:t>。</a:t>
            </a:r>
            <a:r>
              <a:rPr lang="zh-CN" altLang="en-US" sz="2400" dirty="0" smtClean="0"/>
              <a:t>通过该网站，</a:t>
            </a:r>
            <a:r>
              <a:rPr lang="zh-CN" altLang="zh-CN" sz="2400" dirty="0"/>
              <a:t>人们可以</a:t>
            </a:r>
            <a:r>
              <a:rPr lang="zh-CN" altLang="en-US" sz="2400" dirty="0" smtClean="0"/>
              <a:t>足不出户</a:t>
            </a:r>
            <a:r>
              <a:rPr lang="zh-CN" altLang="zh-CN" sz="2400" dirty="0" smtClean="0"/>
              <a:t>便</a:t>
            </a:r>
            <a:r>
              <a:rPr lang="zh-CN" altLang="zh-CN" sz="2400" dirty="0"/>
              <a:t>能随时买到心仪、便宜且实用的</a:t>
            </a:r>
            <a:r>
              <a:rPr lang="zh-CN" altLang="zh-CN" sz="2400" dirty="0" smtClean="0"/>
              <a:t>物品</a:t>
            </a:r>
            <a:r>
              <a:rPr lang="zh-CN" altLang="en-US" sz="2400" dirty="0" smtClean="0"/>
              <a:t>（</a:t>
            </a:r>
            <a:r>
              <a:rPr lang="zh-CN" altLang="zh-CN" sz="2400" dirty="0" smtClean="0"/>
              <a:t>家用电器</a:t>
            </a:r>
            <a:r>
              <a:rPr lang="zh-CN" altLang="zh-CN" sz="2400" dirty="0"/>
              <a:t>、笔记本、衣服以及化妆品</a:t>
            </a:r>
            <a:r>
              <a:rPr lang="zh-CN" altLang="zh-CN" sz="2400" dirty="0" smtClean="0"/>
              <a:t>等等</a:t>
            </a:r>
            <a:r>
              <a:rPr lang="zh-CN" altLang="en-US" sz="2400" dirty="0" smtClean="0"/>
              <a:t>）。</a:t>
            </a:r>
            <a:endParaRPr lang="zh-CN" altLang="en-US" sz="2400" dirty="0" smtClean="0"/>
          </a:p>
        </p:txBody>
      </p:sp>
      <p:sp>
        <p:nvSpPr>
          <p:cNvPr id="3" name="标题 2"/>
          <p:cNvSpPr>
            <a:spLocks noGrp="1"/>
          </p:cNvSpPr>
          <p:nvPr>
            <p:ph type="title"/>
          </p:nvPr>
        </p:nvSpPr>
        <p:spPr/>
        <p:txBody>
          <a:bodyPr/>
          <a:lstStyle/>
          <a:p>
            <a:r>
              <a:rPr lang="zh-CN" altLang="en-US" dirty="0" smtClean="0"/>
              <a:t>案例：电子商务网站</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标题 2"/>
          <p:cNvSpPr>
            <a:spLocks noGrp="1"/>
          </p:cNvSpPr>
          <p:nvPr>
            <p:ph type="title"/>
          </p:nvPr>
        </p:nvSpPr>
        <p:spPr/>
        <p:txBody>
          <a:bodyPr/>
          <a:lstStyle/>
          <a:p>
            <a:r>
              <a:rPr lang="zh-CN" altLang="en-US" dirty="0" smtClean="0"/>
              <a:t>需求分析文档：</a:t>
            </a:r>
            <a:endParaRPr lang="zh-CN" altLang="en-US" dirty="0" smtClean="0"/>
          </a:p>
        </p:txBody>
      </p:sp>
      <p:sp>
        <p:nvSpPr>
          <p:cNvPr id="2" name="内容占位符 1"/>
          <p:cNvSpPr>
            <a:spLocks noGrp="1"/>
          </p:cNvSpPr>
          <p:nvPr>
            <p:ph idx="1"/>
          </p:nvPr>
        </p:nvSpPr>
        <p:spPr/>
        <p:txBody>
          <a:bodyPr/>
          <a:lstStyle/>
          <a:p>
            <a:r>
              <a:rPr lang="zh-CN" altLang="zh-CN" dirty="0"/>
              <a:t>整个电子商务网站（前台</a:t>
            </a:r>
            <a:r>
              <a:rPr lang="en-US" altLang="zh-CN" dirty="0"/>
              <a:t>+</a:t>
            </a:r>
            <a:r>
              <a:rPr lang="zh-CN" altLang="zh-CN" dirty="0"/>
              <a:t>后台</a:t>
            </a:r>
            <a:r>
              <a:rPr lang="zh-CN" altLang="zh-CN" dirty="0" smtClean="0"/>
              <a:t>）分为以下</a:t>
            </a:r>
            <a:r>
              <a:rPr lang="en-US" altLang="zh-CN" dirty="0" smtClean="0"/>
              <a:t>7</a:t>
            </a:r>
            <a:r>
              <a:rPr lang="zh-CN" altLang="zh-CN" dirty="0" smtClean="0"/>
              <a:t>大</a:t>
            </a:r>
            <a:r>
              <a:rPr lang="zh-CN" altLang="zh-CN" dirty="0"/>
              <a:t>模块：</a:t>
            </a:r>
            <a:endParaRPr lang="zh-CN" altLang="en-US" dirty="0"/>
          </a:p>
        </p:txBody>
      </p:sp>
      <p:sp>
        <p:nvSpPr>
          <p:cNvPr id="3" name="Rectangle 28"/>
          <p:cNvSpPr>
            <a:spLocks noChangeArrowheads="1"/>
          </p:cNvSpPr>
          <p:nvPr/>
        </p:nvSpPr>
        <p:spPr bwMode="auto">
          <a:xfrm>
            <a:off x="2153285" y="17728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4" name="Group 3"/>
          <p:cNvGrpSpPr>
            <a:grpSpLocks noChangeAspect="1"/>
          </p:cNvGrpSpPr>
          <p:nvPr/>
        </p:nvGrpSpPr>
        <p:grpSpPr bwMode="auto">
          <a:xfrm>
            <a:off x="2153285" y="1772816"/>
            <a:ext cx="5276850" cy="4767263"/>
            <a:chOff x="2250" y="6435"/>
            <a:chExt cx="8310" cy="7507"/>
          </a:xfrm>
        </p:grpSpPr>
        <p:sp>
          <p:nvSpPr>
            <p:cNvPr id="5" name="AutoShape 27"/>
            <p:cNvSpPr>
              <a:spLocks noChangeAspect="1" noChangeArrowheads="1" noTextEdit="1"/>
            </p:cNvSpPr>
            <p:nvPr/>
          </p:nvSpPr>
          <p:spPr bwMode="auto">
            <a:xfrm>
              <a:off x="2250" y="6435"/>
              <a:ext cx="8310" cy="750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Text Box 26"/>
            <p:cNvSpPr txBox="1">
              <a:spLocks noChangeArrowheads="1"/>
            </p:cNvSpPr>
            <p:nvPr/>
          </p:nvSpPr>
          <p:spPr bwMode="auto">
            <a:xfrm>
              <a:off x="5068" y="6585"/>
              <a:ext cx="2911" cy="540"/>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电子商务网站</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7" name="Text Box 25"/>
            <p:cNvSpPr txBox="1">
              <a:spLocks noChangeArrowheads="1"/>
            </p:cNvSpPr>
            <p:nvPr/>
          </p:nvSpPr>
          <p:spPr bwMode="auto">
            <a:xfrm>
              <a:off x="3421" y="8745"/>
              <a:ext cx="900"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商品购买</a:t>
              </a:r>
              <a:endParaRPr kumimoji="0" lang="zh-CN"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8" name="Text Box 24"/>
            <p:cNvSpPr txBox="1">
              <a:spLocks noChangeArrowheads="1"/>
            </p:cNvSpPr>
            <p:nvPr/>
          </p:nvSpPr>
          <p:spPr bwMode="auto">
            <a:xfrm>
              <a:off x="4710" y="8745"/>
              <a:ext cx="900"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商品管理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9" name="Text Box 23"/>
            <p:cNvSpPr txBox="1">
              <a:spLocks noChangeArrowheads="1"/>
            </p:cNvSpPr>
            <p:nvPr/>
          </p:nvSpPr>
          <p:spPr bwMode="auto">
            <a:xfrm>
              <a:off x="5896" y="8730"/>
              <a:ext cx="899"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用户管理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0" name="Text Box 22"/>
            <p:cNvSpPr txBox="1">
              <a:spLocks noChangeArrowheads="1"/>
            </p:cNvSpPr>
            <p:nvPr/>
          </p:nvSpPr>
          <p:spPr bwMode="auto">
            <a:xfrm>
              <a:off x="7081" y="8730"/>
              <a:ext cx="898"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订单管理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1" name="Text Box 21"/>
            <p:cNvSpPr txBox="1">
              <a:spLocks noChangeArrowheads="1"/>
            </p:cNvSpPr>
            <p:nvPr/>
          </p:nvSpPr>
          <p:spPr bwMode="auto">
            <a:xfrm>
              <a:off x="8324" y="8730"/>
              <a:ext cx="900"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广告管理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2" name="Text Box 20"/>
            <p:cNvSpPr txBox="1">
              <a:spLocks noChangeArrowheads="1"/>
            </p:cNvSpPr>
            <p:nvPr/>
          </p:nvSpPr>
          <p:spPr bwMode="auto">
            <a:xfrm>
              <a:off x="9555" y="8730"/>
              <a:ext cx="900"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评论管理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3" name="Text Box 19"/>
            <p:cNvSpPr txBox="1">
              <a:spLocks noChangeArrowheads="1"/>
            </p:cNvSpPr>
            <p:nvPr/>
          </p:nvSpPr>
          <p:spPr bwMode="auto">
            <a:xfrm>
              <a:off x="2265" y="8745"/>
              <a:ext cx="900"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账户管理</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4" name="Text Box 18"/>
            <p:cNvSpPr txBox="1">
              <a:spLocks noChangeArrowheads="1"/>
            </p:cNvSpPr>
            <p:nvPr/>
          </p:nvSpPr>
          <p:spPr bwMode="auto">
            <a:xfrm>
              <a:off x="2312" y="11805"/>
              <a:ext cx="794"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免费注册</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5" name="Text Box 17"/>
            <p:cNvSpPr txBox="1">
              <a:spLocks noChangeArrowheads="1"/>
            </p:cNvSpPr>
            <p:nvPr/>
          </p:nvSpPr>
          <p:spPr bwMode="auto">
            <a:xfrm>
              <a:off x="3437" y="11805"/>
              <a:ext cx="794"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会员登录</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6" name="Text Box 16"/>
            <p:cNvSpPr txBox="1">
              <a:spLocks noChangeArrowheads="1"/>
            </p:cNvSpPr>
            <p:nvPr/>
          </p:nvSpPr>
          <p:spPr bwMode="auto">
            <a:xfrm>
              <a:off x="4607" y="11805"/>
              <a:ext cx="794"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退出登录</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7" name="Text Box 15"/>
            <p:cNvSpPr txBox="1">
              <a:spLocks noChangeArrowheads="1"/>
            </p:cNvSpPr>
            <p:nvPr/>
          </p:nvSpPr>
          <p:spPr bwMode="auto">
            <a:xfrm>
              <a:off x="5852" y="11805"/>
              <a:ext cx="794" cy="1934"/>
            </a:xfrm>
            <a:prstGeom prst="rect">
              <a:avLst/>
            </a:prstGeom>
            <a:solidFill>
              <a:srgbClr val="FFFFFF"/>
            </a:solidFill>
            <a:ln w="31750">
              <a:solidFill>
                <a:srgbClr val="000000"/>
              </a:solidFill>
              <a:miter lim="2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注销账号</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8" name="AutoShape 14"/>
            <p:cNvSpPr>
              <a:spLocks noChangeShapeType="1"/>
            </p:cNvSpPr>
            <p:nvPr/>
          </p:nvSpPr>
          <p:spPr bwMode="auto">
            <a:xfrm rot="5400000">
              <a:off x="3835" y="6030"/>
              <a:ext cx="1570" cy="3809"/>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19" name="AutoShape 13"/>
            <p:cNvSpPr>
              <a:spLocks noChangeShapeType="1"/>
            </p:cNvSpPr>
            <p:nvPr/>
          </p:nvSpPr>
          <p:spPr bwMode="auto">
            <a:xfrm rot="5400000">
              <a:off x="4413" y="6608"/>
              <a:ext cx="1570" cy="2653"/>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0" name="AutoShape 12"/>
            <p:cNvSpPr>
              <a:spLocks noChangeShapeType="1"/>
            </p:cNvSpPr>
            <p:nvPr/>
          </p:nvSpPr>
          <p:spPr bwMode="auto">
            <a:xfrm rot="5400000">
              <a:off x="5657" y="7839"/>
              <a:ext cx="1555" cy="178"/>
            </a:xfrm>
            <a:prstGeom prst="bentConnector3">
              <a:avLst>
                <a:gd name="adj1" fmla="val 49968"/>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1" name="AutoShape 11"/>
            <p:cNvSpPr>
              <a:spLocks noChangeShapeType="1"/>
            </p:cNvSpPr>
            <p:nvPr/>
          </p:nvSpPr>
          <p:spPr bwMode="auto">
            <a:xfrm rot="5400000">
              <a:off x="5057" y="7253"/>
              <a:ext cx="1570" cy="1364"/>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2" name="AutoShape 10"/>
            <p:cNvSpPr>
              <a:spLocks noChangeShapeType="1"/>
            </p:cNvSpPr>
            <p:nvPr/>
          </p:nvSpPr>
          <p:spPr bwMode="auto">
            <a:xfrm rot="16200000" flipH="1">
              <a:off x="6237" y="7412"/>
              <a:ext cx="1580" cy="1006"/>
            </a:xfrm>
            <a:prstGeom prst="bentConnector3">
              <a:avLst>
                <a:gd name="adj1" fmla="val 50759"/>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3" name="AutoShape 9"/>
            <p:cNvSpPr>
              <a:spLocks noChangeShapeType="1"/>
            </p:cNvSpPr>
            <p:nvPr/>
          </p:nvSpPr>
          <p:spPr bwMode="auto">
            <a:xfrm rot="5400000">
              <a:off x="2174" y="11239"/>
              <a:ext cx="1076" cy="6"/>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4" name="AutoShape 8"/>
            <p:cNvSpPr>
              <a:spLocks noChangeShapeType="1"/>
            </p:cNvSpPr>
            <p:nvPr/>
          </p:nvSpPr>
          <p:spPr bwMode="auto">
            <a:xfrm rot="16200000" flipH="1">
              <a:off x="6871" y="6803"/>
              <a:ext cx="1555" cy="2250"/>
            </a:xfrm>
            <a:prstGeom prst="bentConnector3">
              <a:avLst>
                <a:gd name="adj1" fmla="val 49968"/>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5" name="AutoShape 7"/>
            <p:cNvSpPr>
              <a:spLocks noChangeShapeType="1"/>
            </p:cNvSpPr>
            <p:nvPr/>
          </p:nvSpPr>
          <p:spPr bwMode="auto">
            <a:xfrm rot="16200000" flipH="1">
              <a:off x="7487" y="6187"/>
              <a:ext cx="1555" cy="3481"/>
            </a:xfrm>
            <a:prstGeom prst="bentConnector3">
              <a:avLst>
                <a:gd name="adj1" fmla="val 49968"/>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6" name="AutoShape 6"/>
            <p:cNvSpPr>
              <a:spLocks noChangeShapeType="1"/>
            </p:cNvSpPr>
            <p:nvPr/>
          </p:nvSpPr>
          <p:spPr bwMode="auto">
            <a:xfrm rot="16200000" flipH="1">
              <a:off x="2737" y="10682"/>
              <a:ext cx="1076" cy="1119"/>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7" name="AutoShape 5"/>
            <p:cNvSpPr>
              <a:spLocks noChangeShapeType="1"/>
            </p:cNvSpPr>
            <p:nvPr/>
          </p:nvSpPr>
          <p:spPr bwMode="auto">
            <a:xfrm rot="16200000" flipH="1">
              <a:off x="3322" y="10097"/>
              <a:ext cx="1076" cy="2289"/>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sp>
          <p:nvSpPr>
            <p:cNvPr id="28" name="AutoShape 4"/>
            <p:cNvSpPr>
              <a:spLocks noChangeShapeType="1"/>
            </p:cNvSpPr>
            <p:nvPr/>
          </p:nvSpPr>
          <p:spPr bwMode="auto">
            <a:xfrm rot="16200000" flipH="1">
              <a:off x="3944" y="9475"/>
              <a:ext cx="1076" cy="3534"/>
            </a:xfrm>
            <a:prstGeom prst="bentConnector3">
              <a:avLst>
                <a:gd name="adj1" fmla="val 50000"/>
              </a:avLst>
            </a:prstGeom>
            <a:noFill/>
            <a:ln w="19050">
              <a:solidFill>
                <a:srgbClr val="000000"/>
              </a:solidFill>
              <a:miter lim="2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rgbClr val="7F7F7F"/>
                    </a:outerShdw>
                  </a:effectLst>
                </a14:hiddenEffects>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000" dirty="0"/>
              <a:t>电子商务网站的主要包括以下功能模块：账户管理、商品购买、商品管理、用户管理、订单管理、广告管理、评论管理。</a:t>
            </a:r>
            <a:endParaRPr lang="zh-CN" altLang="zh-CN" sz="2000" dirty="0"/>
          </a:p>
          <a:p>
            <a:pPr lvl="0">
              <a:lnSpc>
                <a:spcPct val="130000"/>
              </a:lnSpc>
            </a:pPr>
            <a:r>
              <a:rPr lang="zh-CN" altLang="zh-CN" sz="2000" dirty="0"/>
              <a:t>账户管理：免费注册、会员登录、退出登录、注销账号；</a:t>
            </a:r>
            <a:endParaRPr lang="zh-CN" altLang="zh-CN" sz="2000" dirty="0"/>
          </a:p>
          <a:p>
            <a:pPr lvl="0">
              <a:lnSpc>
                <a:spcPct val="130000"/>
              </a:lnSpc>
            </a:pPr>
            <a:r>
              <a:rPr lang="zh-CN" altLang="zh-CN" sz="2000" dirty="0"/>
              <a:t>商品购买：加入购物车、结算、提交订单、删除购物车商品、查看已买宝贝、查看我的订单；</a:t>
            </a:r>
            <a:endParaRPr lang="zh-CN" altLang="zh-CN" sz="2000" dirty="0"/>
          </a:p>
          <a:p>
            <a:pPr lvl="0">
              <a:lnSpc>
                <a:spcPct val="130000"/>
              </a:lnSpc>
            </a:pPr>
            <a:r>
              <a:rPr lang="zh-CN" altLang="zh-CN" sz="2000" dirty="0"/>
              <a:t>商品管理：上架商品、下架商品、查看商品信息、修改商品信息、商品分类；</a:t>
            </a:r>
            <a:endParaRPr lang="zh-CN" altLang="zh-CN" sz="2000" dirty="0"/>
          </a:p>
          <a:p>
            <a:pPr lvl="0">
              <a:lnSpc>
                <a:spcPct val="130000"/>
              </a:lnSpc>
            </a:pPr>
            <a:r>
              <a:rPr lang="zh-CN" altLang="zh-CN" sz="2000" dirty="0"/>
              <a:t>用户管理：会员信息维护、后台用户管理；</a:t>
            </a:r>
            <a:endParaRPr lang="zh-CN" altLang="zh-CN" sz="2000" dirty="0"/>
          </a:p>
          <a:p>
            <a:pPr lvl="0">
              <a:lnSpc>
                <a:spcPct val="130000"/>
              </a:lnSpc>
            </a:pPr>
            <a:r>
              <a:rPr lang="zh-CN" altLang="zh-CN" sz="2000" dirty="0"/>
              <a:t>订单管理：新增订单、修改订单、删除订单；</a:t>
            </a:r>
            <a:endParaRPr lang="zh-CN" altLang="zh-CN" sz="2000" dirty="0"/>
          </a:p>
          <a:p>
            <a:pPr lvl="0">
              <a:lnSpc>
                <a:spcPct val="130000"/>
              </a:lnSpc>
            </a:pPr>
            <a:r>
              <a:rPr lang="zh-CN" altLang="zh-CN" sz="2000" dirty="0"/>
              <a:t>广告管理：上架广告、下架广告；</a:t>
            </a:r>
            <a:endParaRPr lang="zh-CN" altLang="zh-CN" sz="2000" dirty="0"/>
          </a:p>
          <a:p>
            <a:pPr lvl="0">
              <a:lnSpc>
                <a:spcPct val="130000"/>
              </a:lnSpc>
            </a:pPr>
            <a:r>
              <a:rPr lang="zh-CN" altLang="zh-CN" sz="2000" dirty="0"/>
              <a:t>评论管理。</a:t>
            </a:r>
            <a:endParaRPr lang="zh-CN" altLang="zh-CN" sz="2000" dirty="0"/>
          </a:p>
          <a:p>
            <a:endParaRPr lang="zh-CN" altLang="zh-CN"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a:xfrm>
            <a:off x="179512" y="1166813"/>
            <a:ext cx="8353425" cy="5033962"/>
          </a:xfrm>
        </p:spPr>
        <p:txBody>
          <a:bodyPr/>
          <a:lstStyle/>
          <a:p>
            <a:pPr marL="0" lvl="4" indent="0" fontAlgn="base">
              <a:spcAft>
                <a:spcPct val="0"/>
              </a:spcAft>
              <a:buSzTx/>
              <a:buNone/>
            </a:pPr>
            <a:r>
              <a:rPr lang="zh-CN" altLang="en-US" sz="1800" b="1" dirty="0" smtClean="0">
                <a:latin typeface="Arial" panose="020B0604020202020204" pitchFamily="34" charset="0"/>
                <a:ea typeface="黑体" panose="02010609060101010101" pitchFamily="49" charset="-122"/>
                <a:cs typeface="Times New Roman" panose="02020603050405020304" pitchFamily="18" charset="0"/>
              </a:rPr>
              <a:t>请求 </a:t>
            </a:r>
            <a:r>
              <a:rPr lang="en-US" altLang="zh-CN" sz="1800" b="1" dirty="0">
                <a:latin typeface="Arial" panose="020B0604020202020204" pitchFamily="34" charset="0"/>
                <a:ea typeface="黑体" panose="02010609060101010101" pitchFamily="49" charset="-122"/>
                <a:cs typeface="Times New Roman" panose="02020603050405020304" pitchFamily="18" charset="0"/>
              </a:rPr>
              <a:t>ID </a:t>
            </a:r>
            <a:r>
              <a:rPr lang="en-US" altLang="zh-CN" sz="1800" b="1" dirty="0" smtClean="0">
                <a:latin typeface="Arial" panose="020B0604020202020204" pitchFamily="34" charset="0"/>
                <a:ea typeface="黑体" panose="02010609060101010101" pitchFamily="49" charset="-122"/>
                <a:cs typeface="Times New Roman" panose="02020603050405020304" pitchFamily="18" charset="0"/>
              </a:rPr>
              <a:t>49</a:t>
            </a:r>
            <a:r>
              <a:rPr lang="zh-CN" altLang="en-US" sz="1800" b="1" dirty="0" smtClean="0">
                <a:latin typeface="Arial" panose="020B0604020202020204" pitchFamily="34" charset="0"/>
                <a:ea typeface="黑体" panose="02010609060101010101" pitchFamily="49" charset="-122"/>
                <a:cs typeface="Times New Roman" panose="02020603050405020304" pitchFamily="18" charset="0"/>
              </a:rPr>
              <a:t>：</a:t>
            </a:r>
            <a:r>
              <a:rPr lang="zh-CN" altLang="zh-CN" sz="1800" b="1" dirty="0" smtClean="0">
                <a:latin typeface="Arial" panose="020B0604020202020204" pitchFamily="34" charset="0"/>
                <a:ea typeface="黑体" panose="02010609060101010101" pitchFamily="49" charset="-122"/>
                <a:cs typeface="Times New Roman" panose="02020603050405020304" pitchFamily="18" charset="0"/>
              </a:rPr>
              <a:t>会员</a:t>
            </a:r>
            <a:r>
              <a:rPr lang="zh-CN" altLang="zh-CN" sz="1800" b="1" dirty="0">
                <a:latin typeface="Arial" panose="020B0604020202020204" pitchFamily="34" charset="0"/>
                <a:ea typeface="黑体" panose="02010609060101010101" pitchFamily="49" charset="-122"/>
                <a:cs typeface="Times New Roman" panose="02020603050405020304" pitchFamily="18" charset="0"/>
              </a:rPr>
              <a:t>登录</a:t>
            </a:r>
            <a:r>
              <a:rPr lang="zh-CN" altLang="en-US" sz="1800" b="1" dirty="0">
                <a:latin typeface="Arial" panose="020B0604020202020204" pitchFamily="34" charset="0"/>
                <a:ea typeface="黑体" panose="02010609060101010101" pitchFamily="49" charset="-122"/>
                <a:cs typeface="Times New Roman" panose="02020603050405020304" pitchFamily="18" charset="0"/>
              </a:rPr>
              <a:t>  </a:t>
            </a:r>
            <a:endParaRPr lang="en-US" altLang="zh-CN" sz="1800" b="1" dirty="0" smtClean="0">
              <a:latin typeface="Arial" panose="020B0604020202020204" pitchFamily="34" charset="0"/>
              <a:ea typeface="黑体" panose="02010609060101010101" pitchFamily="49" charset="-122"/>
              <a:cs typeface="Times New Roman" panose="02020603050405020304" pitchFamily="18" charset="0"/>
            </a:endParaRPr>
          </a:p>
          <a:p>
            <a:pPr marL="0" lvl="4" indent="0" fontAlgn="base">
              <a:spcAft>
                <a:spcPct val="0"/>
              </a:spcAft>
              <a:buSzTx/>
              <a:buNone/>
            </a:pPr>
            <a:endParaRPr lang="en-US" altLang="zh-CN" sz="1800" b="1" dirty="0">
              <a:latin typeface="Arial" panose="020B0604020202020204" pitchFamily="34" charset="0"/>
              <a:ea typeface="黑体" panose="02010609060101010101" pitchFamily="49" charset="-122"/>
              <a:cs typeface="Times New Roman" panose="02020603050405020304" pitchFamily="18" charset="0"/>
            </a:endParaRPr>
          </a:p>
          <a:p>
            <a:pPr marL="0" lvl="0" indent="0" fontAlgn="base">
              <a:spcAft>
                <a:spcPct val="0"/>
              </a:spcAft>
              <a:buSzTx/>
              <a:buNone/>
            </a:pPr>
            <a:r>
              <a:rPr lang="zh-CN" altLang="en-US" sz="1200" b="1" dirty="0">
                <a:latin typeface="Arial" panose="020B0604020202020204" pitchFamily="34" charset="0"/>
                <a:ea typeface="宋体" panose="02010600030101010101" pitchFamily="2" charset="-122"/>
                <a:cs typeface="Times New Roman" panose="02020603050405020304" pitchFamily="18" charset="0"/>
              </a:rPr>
              <a:t>作者 </a:t>
            </a:r>
            <a:r>
              <a:rPr lang="en-US" altLang="zh-CN" sz="1200" b="1"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 </a:t>
            </a:r>
            <a:r>
              <a:rPr lang="zh-CN" altLang="en-US" sz="1200" dirty="0">
                <a:latin typeface="Arial" panose="020B0604020202020204" pitchFamily="34" charset="0"/>
                <a:ea typeface="宋体" panose="02010600030101010101" pitchFamily="2" charset="-122"/>
                <a:cs typeface="Times New Roman" panose="02020603050405020304" pitchFamily="18" charset="0"/>
              </a:rPr>
              <a:t>赵伟维</a:t>
            </a:r>
            <a:endParaRPr lang="zh-CN" altLang="en-US" sz="900" dirty="0"/>
          </a:p>
          <a:p>
            <a:pPr marL="0" lvl="0" indent="0" fontAlgn="base">
              <a:spcAft>
                <a:spcPct val="0"/>
              </a:spcAft>
              <a:buSzTx/>
              <a:buNone/>
            </a:pPr>
            <a:r>
              <a:rPr lang="zh-CN" altLang="en-US" sz="1200" b="1" dirty="0">
                <a:latin typeface="Arial" panose="020B0604020202020204" pitchFamily="34" charset="0"/>
                <a:ea typeface="宋体" panose="02010600030101010101" pitchFamily="2" charset="-122"/>
                <a:cs typeface="Times New Roman" panose="02020603050405020304" pitchFamily="18" charset="0"/>
              </a:rPr>
              <a:t>创建日期 </a:t>
            </a:r>
            <a:r>
              <a:rPr lang="en-US" altLang="zh-CN" sz="1200" b="1"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 2015/7/2</a:t>
            </a:r>
            <a:endParaRPr lang="en-US" altLang="zh-CN" sz="900" dirty="0"/>
          </a:p>
          <a:p>
            <a:pPr marL="0" lvl="0" indent="0" fontAlgn="base">
              <a:spcAft>
                <a:spcPct val="0"/>
              </a:spcAft>
              <a:buSzTx/>
              <a:buNone/>
            </a:pPr>
            <a:r>
              <a:rPr lang="zh-CN" altLang="en-US" sz="1200" b="1" dirty="0">
                <a:latin typeface="Arial" panose="020B0604020202020204" pitchFamily="34" charset="0"/>
                <a:ea typeface="宋体" panose="02010600030101010101" pitchFamily="2" charset="-122"/>
                <a:cs typeface="Times New Roman" panose="02020603050405020304" pitchFamily="18" charset="0"/>
              </a:rPr>
              <a:t>创建时间 </a:t>
            </a:r>
            <a:r>
              <a:rPr lang="en-US" altLang="zh-CN" sz="1200" b="1"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 14:18:05</a:t>
            </a:r>
            <a:endParaRPr lang="en-US" altLang="zh-CN" sz="900" dirty="0"/>
          </a:p>
          <a:p>
            <a:pPr marL="0" lvl="0" indent="0" fontAlgn="base">
              <a:spcAft>
                <a:spcPct val="0"/>
              </a:spcAft>
              <a:buSzTx/>
              <a:buNone/>
            </a:pPr>
            <a:r>
              <a:rPr lang="zh-CN" altLang="en-US" sz="1200" b="1" dirty="0">
                <a:latin typeface="Arial" panose="020B0604020202020204" pitchFamily="34" charset="0"/>
                <a:ea typeface="宋体" panose="02010600030101010101" pitchFamily="2" charset="-122"/>
                <a:cs typeface="Times New Roman" panose="02020603050405020304" pitchFamily="18" charset="0"/>
              </a:rPr>
              <a:t>修改日期 </a:t>
            </a:r>
            <a:r>
              <a:rPr lang="en-US" altLang="zh-CN" sz="1200" b="1" dirty="0">
                <a:latin typeface="Arial" panose="020B0604020202020204" pitchFamily="34" charset="0"/>
                <a:ea typeface="宋体" panose="02010600030101010101" pitchFamily="2" charset="-122"/>
                <a:cs typeface="Times New Roman" panose="02020603050405020304" pitchFamily="18" charset="0"/>
              </a:rPr>
              <a:t>: 2015/7/9 8:49:45</a:t>
            </a:r>
            <a:endParaRPr lang="en-US" altLang="zh-CN" sz="900" dirty="0"/>
          </a:p>
          <a:p>
            <a:pPr marL="0" lvl="0" indent="0" fontAlgn="base">
              <a:spcAft>
                <a:spcPct val="0"/>
              </a:spcAft>
              <a:buSzTx/>
              <a:buNone/>
            </a:pPr>
            <a:r>
              <a:rPr lang="zh-CN" altLang="en-US" sz="1200" b="1" dirty="0" smtClean="0">
                <a:latin typeface="Arial" panose="020B0604020202020204" pitchFamily="34" charset="0"/>
                <a:ea typeface="宋体" panose="02010600030101010101" pitchFamily="2" charset="-122"/>
                <a:cs typeface="Times New Roman" panose="02020603050405020304" pitchFamily="18" charset="0"/>
              </a:rPr>
              <a:t>描述 </a:t>
            </a:r>
            <a:r>
              <a:rPr lang="en-US" altLang="zh-CN" sz="1200" b="1"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 </a:t>
            </a:r>
            <a:r>
              <a:rPr lang="zh-CN" altLang="en-US" sz="1200" dirty="0">
                <a:latin typeface="Arial" panose="020B0604020202020204" pitchFamily="34" charset="0"/>
                <a:ea typeface="宋体" panose="02010600030101010101" pitchFamily="2" charset="-122"/>
                <a:cs typeface="Times New Roman" panose="02020603050405020304" pitchFamily="18" charset="0"/>
              </a:rPr>
              <a:t>（一）简述：会员要购买商品就先登录，会员输入用户名、密码进行登录</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（二）角色：会员</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（三）前置条件：无</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（四）主要流程：</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1</a:t>
            </a:r>
            <a:r>
              <a:rPr lang="zh-CN" altLang="en-US" sz="1200" dirty="0">
                <a:latin typeface="Arial" panose="020B0604020202020204" pitchFamily="34" charset="0"/>
                <a:ea typeface="宋体" panose="02010600030101010101" pitchFamily="2" charset="-122"/>
                <a:cs typeface="Times New Roman" panose="02020603050405020304" pitchFamily="18" charset="0"/>
              </a:rPr>
              <a:t>）在站点，点击</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会员登录</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，进入会员登录界面；</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）显示登录信息：用户名、密码，输入用户名和密码；</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3</a:t>
            </a:r>
            <a:r>
              <a:rPr lang="zh-CN" altLang="en-US" sz="1200" dirty="0">
                <a:latin typeface="Arial" panose="020B0604020202020204" pitchFamily="34" charset="0"/>
                <a:ea typeface="宋体" panose="02010600030101010101" pitchFamily="2" charset="-122"/>
                <a:cs typeface="Times New Roman" panose="02020603050405020304" pitchFamily="18" charset="0"/>
              </a:rPr>
              <a:t>）点击</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登录</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按钮，根据系统验证返回的结果，若</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登录成功</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，则跳转到主页面。</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（五）替代流程：</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a</a:t>
            </a:r>
            <a:r>
              <a:rPr lang="zh-CN" altLang="en-US" sz="1200" dirty="0">
                <a:latin typeface="Arial" panose="020B0604020202020204" pitchFamily="34" charset="0"/>
                <a:ea typeface="宋体" panose="02010600030101010101" pitchFamily="2" charset="-122"/>
                <a:cs typeface="Times New Roman" panose="02020603050405020304" pitchFamily="18" charset="0"/>
              </a:rPr>
              <a:t>）进行流程（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3</a:t>
            </a:r>
            <a:r>
              <a:rPr lang="zh-CN" altLang="en-US" sz="1200" dirty="0">
                <a:latin typeface="Arial" panose="020B0604020202020204" pitchFamily="34" charset="0"/>
                <a:ea typeface="宋体" panose="02010600030101010101" pitchFamily="2" charset="-122"/>
                <a:cs typeface="Times New Roman" panose="02020603050405020304" pitchFamily="18" charset="0"/>
              </a:rPr>
              <a:t>）时，系统提示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用户名或密码错误</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，回到流程（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），重新输入用户名和密码；</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b</a:t>
            </a:r>
            <a:r>
              <a:rPr lang="zh-CN" altLang="en-US" sz="1200" dirty="0">
                <a:latin typeface="Arial" panose="020B0604020202020204" pitchFamily="34" charset="0"/>
                <a:ea typeface="宋体" panose="02010600030101010101" pitchFamily="2" charset="-122"/>
                <a:cs typeface="Times New Roman" panose="02020603050405020304" pitchFamily="18" charset="0"/>
              </a:rPr>
              <a:t>）进行流程（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）时，系统提示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用户名不为空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，回到流程（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），重新输入用户名；</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c</a:t>
            </a:r>
            <a:r>
              <a:rPr lang="zh-CN" altLang="en-US" sz="1200" dirty="0">
                <a:latin typeface="Arial" panose="020B0604020202020204" pitchFamily="34" charset="0"/>
                <a:ea typeface="宋体" panose="02010600030101010101" pitchFamily="2" charset="-122"/>
                <a:cs typeface="Times New Roman" panose="02020603050405020304" pitchFamily="18" charset="0"/>
              </a:rPr>
              <a:t>）进行流程（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）时，系统提示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密码不为空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，回到流程（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），重新输入密码；</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d</a:t>
            </a:r>
            <a:r>
              <a:rPr lang="zh-CN" altLang="en-US" sz="1200" dirty="0">
                <a:latin typeface="Arial" panose="020B0604020202020204" pitchFamily="34" charset="0"/>
                <a:ea typeface="宋体" panose="02010600030101010101" pitchFamily="2" charset="-122"/>
                <a:cs typeface="Times New Roman" panose="02020603050405020304" pitchFamily="18" charset="0"/>
              </a:rPr>
              <a:t>）进行流程（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3</a:t>
            </a:r>
            <a:r>
              <a:rPr lang="zh-CN" altLang="en-US" sz="1200" dirty="0">
                <a:latin typeface="Arial" panose="020B0604020202020204" pitchFamily="34" charset="0"/>
                <a:ea typeface="宋体" panose="02010600030101010101" pitchFamily="2" charset="-122"/>
                <a:cs typeface="Times New Roman" panose="02020603050405020304" pitchFamily="18" charset="0"/>
              </a:rPr>
              <a:t>）时，系统提示</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登录失败</a:t>
            </a:r>
            <a:r>
              <a:rPr lang="en-US" altLang="zh-CN" sz="1200" dirty="0">
                <a:latin typeface="Arial" panose="020B0604020202020204" pitchFamily="34" charset="0"/>
                <a:ea typeface="宋体" panose="02010600030101010101" pitchFamily="2" charset="-122"/>
                <a:cs typeface="Times New Roman" panose="02020603050405020304" pitchFamily="18" charset="0"/>
              </a:rPr>
              <a:t>"</a:t>
            </a:r>
            <a:r>
              <a:rPr lang="zh-CN" altLang="en-US" sz="1200" dirty="0">
                <a:latin typeface="Arial" panose="020B0604020202020204" pitchFamily="34" charset="0"/>
                <a:ea typeface="宋体" panose="02010600030101010101" pitchFamily="2" charset="-122"/>
                <a:cs typeface="Times New Roman" panose="02020603050405020304" pitchFamily="18" charset="0"/>
              </a:rPr>
              <a:t>，回到流程（</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），重新输入用户名和密码。</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（六）约束：</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1</a:t>
            </a:r>
            <a:r>
              <a:rPr lang="zh-CN" altLang="en-US" sz="1200" dirty="0">
                <a:latin typeface="Arial" panose="020B0604020202020204" pitchFamily="34" charset="0"/>
                <a:ea typeface="宋体" panose="02010600030101010101" pitchFamily="2" charset="-122"/>
                <a:cs typeface="Times New Roman" panose="02020603050405020304" pitchFamily="18" charset="0"/>
              </a:rPr>
              <a:t>）用户名和密码都不为空，输入的用户名必须是存在的，密码与用户名相对应。</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2</a:t>
            </a:r>
            <a:r>
              <a:rPr lang="zh-CN" altLang="en-US" sz="1200" dirty="0">
                <a:latin typeface="Arial" panose="020B0604020202020204" pitchFamily="34" charset="0"/>
                <a:ea typeface="宋体" panose="02010600030101010101" pitchFamily="2" charset="-122"/>
                <a:cs typeface="Times New Roman" panose="02020603050405020304" pitchFamily="18" charset="0"/>
              </a:rPr>
              <a:t>）会员名称由字母、数字、下划线、中文组成限</a:t>
            </a:r>
            <a:r>
              <a:rPr lang="en-US" altLang="zh-CN" sz="1200" dirty="0">
                <a:latin typeface="Arial" panose="020B0604020202020204" pitchFamily="34" charset="0"/>
                <a:ea typeface="宋体" panose="02010600030101010101" pitchFamily="2" charset="-122"/>
                <a:cs typeface="Times New Roman" panose="02020603050405020304" pitchFamily="18" charset="0"/>
              </a:rPr>
              <a:t>5-20</a:t>
            </a:r>
            <a:r>
              <a:rPr lang="zh-CN" altLang="en-US" sz="1200" dirty="0">
                <a:latin typeface="Arial" panose="020B0604020202020204" pitchFamily="34" charset="0"/>
                <a:ea typeface="宋体" panose="02010600030101010101" pitchFamily="2" charset="-122"/>
                <a:cs typeface="Times New Roman" panose="02020603050405020304" pitchFamily="18" charset="0"/>
              </a:rPr>
              <a:t>个字符，一个汉字为两个字符；</a:t>
            </a:r>
            <a:endParaRPr lang="zh-CN" altLang="en-US" sz="900" dirty="0"/>
          </a:p>
          <a:p>
            <a:pPr marL="0" lvl="0" indent="0" fontAlgn="base">
              <a:spcAft>
                <a:spcPct val="0"/>
              </a:spcAft>
              <a:buSzTx/>
              <a:buNone/>
            </a:pPr>
            <a:r>
              <a:rPr lang="zh-CN" altLang="en-US" sz="1200" dirty="0">
                <a:latin typeface="Arial" panose="020B0604020202020204" pitchFamily="34" charset="0"/>
                <a:ea typeface="宋体" panose="02010600030101010101" pitchFamily="2" charset="-122"/>
                <a:cs typeface="Times New Roman" panose="02020603050405020304" pitchFamily="18" charset="0"/>
              </a:rPr>
              <a:t>（</a:t>
            </a:r>
            <a:r>
              <a:rPr lang="en-US" altLang="zh-CN" sz="1200" dirty="0">
                <a:latin typeface="Arial" panose="020B0604020202020204" pitchFamily="34" charset="0"/>
                <a:ea typeface="宋体" panose="02010600030101010101" pitchFamily="2" charset="-122"/>
                <a:cs typeface="Times New Roman" panose="02020603050405020304" pitchFamily="18" charset="0"/>
              </a:rPr>
              <a:t>3</a:t>
            </a:r>
            <a:r>
              <a:rPr lang="zh-CN" altLang="en-US" sz="1200" dirty="0">
                <a:latin typeface="Arial" panose="020B0604020202020204" pitchFamily="34" charset="0"/>
                <a:ea typeface="宋体" panose="02010600030101010101" pitchFamily="2" charset="-122"/>
                <a:cs typeface="Times New Roman" panose="02020603050405020304" pitchFamily="18" charset="0"/>
              </a:rPr>
              <a:t>）会员密码必须由字母开头，由字母、数字或符号组成限</a:t>
            </a:r>
            <a:r>
              <a:rPr lang="en-US" altLang="zh-CN" sz="1200" dirty="0">
                <a:latin typeface="Arial" panose="020B0604020202020204" pitchFamily="34" charset="0"/>
                <a:ea typeface="宋体" panose="02010600030101010101" pitchFamily="2" charset="-122"/>
                <a:cs typeface="Times New Roman" panose="02020603050405020304" pitchFamily="18" charset="0"/>
              </a:rPr>
              <a:t>6-16</a:t>
            </a:r>
            <a:r>
              <a:rPr lang="zh-CN" altLang="en-US" sz="1200" dirty="0">
                <a:latin typeface="Arial" panose="020B0604020202020204" pitchFamily="34" charset="0"/>
                <a:ea typeface="宋体" panose="02010600030101010101" pitchFamily="2" charset="-122"/>
                <a:cs typeface="Times New Roman" panose="02020603050405020304" pitchFamily="18" charset="0"/>
              </a:rPr>
              <a:t>个字符位</a:t>
            </a:r>
            <a:endParaRPr lang="zh-CN" altLang="en-US" sz="900" dirty="0"/>
          </a:p>
          <a:p>
            <a:endParaRPr lang="zh-CN" altLang="en-US" dirty="0" smtClean="0"/>
          </a:p>
        </p:txBody>
      </p:sp>
      <p:sp>
        <p:nvSpPr>
          <p:cNvPr id="8195" name="标题 2"/>
          <p:cNvSpPr>
            <a:spLocks noGrp="1"/>
          </p:cNvSpPr>
          <p:nvPr>
            <p:ph type="title"/>
          </p:nvPr>
        </p:nvSpPr>
        <p:spPr/>
        <p:txBody>
          <a:bodyPr/>
          <a:lstStyle/>
          <a:p>
            <a:r>
              <a:rPr lang="zh-CN" altLang="en-US" dirty="0" smtClean="0"/>
              <a:t>子需求功能描述：</a:t>
            </a:r>
            <a:endParaRPr lang="zh-CN" altLang="en-US" dirty="0" smtClean="0"/>
          </a:p>
        </p:txBody>
      </p:sp>
      <p:pic>
        <p:nvPicPr>
          <p:cNvPr id="7" name="Picture 1" descr="1"/>
          <p:cNvPicPr>
            <a:picLocks noChangeAspect="1" noChangeArrowheads="1"/>
          </p:cNvPicPr>
          <p:nvPr/>
        </p:nvPicPr>
        <p:blipFill rotWithShape="1">
          <a:blip r:embed="rId1">
            <a:extLst>
              <a:ext uri="{28A0092B-C50C-407E-A947-70E740481C1C}">
                <a14:useLocalDpi xmlns:a14="http://schemas.microsoft.com/office/drawing/2010/main" val="0"/>
              </a:ext>
            </a:extLst>
          </a:blip>
          <a:srcRect l="5253" t="1904" r="10690" b="30011"/>
          <a:stretch>
            <a:fillRect/>
          </a:stretch>
        </p:blipFill>
        <p:spPr bwMode="auto">
          <a:xfrm>
            <a:off x="6444208" y="4459095"/>
            <a:ext cx="2560284" cy="2160240"/>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用产品经理的角色登录禅道。</a:t>
            </a:r>
            <a:endParaRPr lang="zh-CN" altLang="en-US" dirty="0"/>
          </a:p>
          <a:p>
            <a:r>
              <a:rPr lang="zh-CN" altLang="en-US" dirty="0"/>
              <a:t>进入产品视图，然后点击页面右侧的“添加产品”链接，即可出现新增产品的页面。</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a:t>产品经理</a:t>
            </a:r>
            <a:r>
              <a:rPr lang="en-US" altLang="zh-CN" dirty="0"/>
              <a:t>——</a:t>
            </a:r>
            <a:r>
              <a:rPr lang="zh-CN" altLang="en-US" dirty="0"/>
              <a:t>创建产品</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pPr>
              <a:lnSpc>
                <a:spcPct val="120000"/>
              </a:lnSpc>
            </a:pPr>
            <a:r>
              <a:rPr lang="zh-CN" altLang="en-US" sz="2400" dirty="0"/>
              <a:t>禅道由青岛易软天创网络科技有限公司开发，国产开源项目管理软件。它集产品管理、项目管理、质量管理、文档管理、组织管理和事务管理于一体，是一款专业的研发项目管理软件，完整覆盖了研发项目管理的核心流程</a:t>
            </a:r>
            <a:r>
              <a:rPr lang="zh-CN" altLang="en-US" sz="2400" dirty="0" smtClean="0"/>
              <a:t>。</a:t>
            </a:r>
            <a:endParaRPr lang="en-US" altLang="zh-CN" sz="2400" dirty="0" smtClean="0"/>
          </a:p>
          <a:p>
            <a:pPr>
              <a:lnSpc>
                <a:spcPct val="120000"/>
              </a:lnSpc>
            </a:pPr>
            <a:r>
              <a:rPr lang="zh-CN" altLang="en-US" sz="2400" dirty="0"/>
              <a:t>禅道项目管理软件的主要管理思想基于国际流行的敏捷项目管理方法</a:t>
            </a:r>
            <a:r>
              <a:rPr lang="en-US" altLang="zh-CN" sz="2400" dirty="0"/>
              <a:t>—Scrum</a:t>
            </a:r>
            <a:r>
              <a:rPr lang="zh-CN" altLang="en-US" sz="2400" dirty="0"/>
              <a:t>。</a:t>
            </a:r>
            <a:r>
              <a:rPr lang="en-US" altLang="zh-CN" sz="2400" dirty="0"/>
              <a:t>Scrum</a:t>
            </a:r>
            <a:r>
              <a:rPr lang="zh-CN" altLang="en-US" sz="2400" dirty="0"/>
              <a:t>方法注重实效，操作性强，非常适合软件研发项目的快速迭代开发。</a:t>
            </a:r>
            <a:endParaRPr lang="zh-CN" altLang="en-US" sz="2400" dirty="0" smtClean="0"/>
          </a:p>
        </p:txBody>
      </p:sp>
      <p:sp>
        <p:nvSpPr>
          <p:cNvPr id="8195" name="标题 2"/>
          <p:cNvSpPr>
            <a:spLocks noGrp="1"/>
          </p:cNvSpPr>
          <p:nvPr>
            <p:ph type="title"/>
          </p:nvPr>
        </p:nvSpPr>
        <p:spPr/>
        <p:txBody>
          <a:bodyPr/>
          <a:lstStyle/>
          <a:p>
            <a:r>
              <a:rPr lang="zh-CN" altLang="en-US" dirty="0"/>
              <a:t>禅道项目管理</a:t>
            </a:r>
            <a:r>
              <a:rPr lang="zh-CN" altLang="en-US" dirty="0" smtClean="0"/>
              <a:t>软件介绍</a:t>
            </a:r>
            <a:endParaRPr lang="zh-CN" alt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stretch>
            <a:fillRect/>
          </a:stretch>
        </p:blipFill>
        <p:spPr>
          <a:xfrm>
            <a:off x="10272" y="548679"/>
            <a:ext cx="9133728" cy="573193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a:t>添加完产品之后，就需要来设置产品的模块。模块相当于对产品需求的一个分类，通过组织模块，可以让大家对产品有一个宏观的把握和认识，也方便对需求进行分类和整理。</a:t>
            </a:r>
            <a:endParaRPr lang="zh-CN" altLang="en-US" sz="2400" dirty="0"/>
          </a:p>
          <a:p>
            <a:pPr marL="0" indent="0">
              <a:buNone/>
            </a:pPr>
            <a:endParaRPr lang="zh-CN" altLang="en-US" dirty="0"/>
          </a:p>
          <a:p>
            <a:r>
              <a:rPr lang="zh-CN" altLang="en-US" b="1" dirty="0"/>
              <a:t>设置模块的步骤：</a:t>
            </a:r>
            <a:endParaRPr lang="zh-CN" altLang="en-US" b="1" dirty="0"/>
          </a:p>
          <a:p>
            <a:pPr lvl="1"/>
            <a:r>
              <a:rPr lang="zh-CN" altLang="en-US" dirty="0"/>
              <a:t>使用产品经理角色进入产品视图。</a:t>
            </a:r>
            <a:endParaRPr lang="zh-CN" altLang="en-US" dirty="0"/>
          </a:p>
          <a:p>
            <a:pPr lvl="1"/>
            <a:r>
              <a:rPr lang="zh-CN" altLang="en-US" dirty="0"/>
              <a:t>选择要维护的产品。</a:t>
            </a:r>
            <a:endParaRPr lang="zh-CN" altLang="en-US" dirty="0"/>
          </a:p>
          <a:p>
            <a:pPr lvl="1"/>
            <a:r>
              <a:rPr lang="zh-CN" altLang="en-US" dirty="0"/>
              <a:t>点击菜单中的“模块”。</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产品经理</a:t>
            </a:r>
            <a:r>
              <a:rPr lang="en-US" altLang="zh-CN" dirty="0" smtClean="0"/>
              <a:t>——</a:t>
            </a:r>
            <a:r>
              <a:rPr lang="zh-CN" altLang="en-US" dirty="0" smtClean="0"/>
              <a:t>维护</a:t>
            </a:r>
            <a:r>
              <a:rPr lang="zh-CN" altLang="en-US" dirty="0"/>
              <a:t>产品</a:t>
            </a:r>
            <a:r>
              <a:rPr lang="zh-CN" altLang="en-US" dirty="0" smtClean="0"/>
              <a:t>模块</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683568" y="1340768"/>
            <a:ext cx="7940614" cy="4608512"/>
          </a:xfrm>
          <a:prstGeom prst="rect">
            <a:avLst/>
          </a:prstGeom>
        </p:spPr>
      </p:pic>
      <p:sp>
        <p:nvSpPr>
          <p:cNvPr id="3" name="标题 2"/>
          <p:cNvSpPr>
            <a:spLocks noGrp="1"/>
          </p:cNvSpPr>
          <p:nvPr>
            <p:ph type="title"/>
          </p:nvPr>
        </p:nvSpPr>
        <p:spPr/>
        <p:txBody>
          <a:bodyPr/>
          <a:lstStyle/>
          <a:p>
            <a:r>
              <a:rPr lang="zh-CN" altLang="en-US" dirty="0" smtClean="0"/>
              <a:t>添加一级子模块</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0" y="1412776"/>
            <a:ext cx="9007431" cy="3240360"/>
          </a:xfrm>
          <a:prstGeom prst="rect">
            <a:avLst/>
          </a:prstGeom>
        </p:spPr>
      </p:pic>
      <p:sp>
        <p:nvSpPr>
          <p:cNvPr id="3" name="标题 2"/>
          <p:cNvSpPr>
            <a:spLocks noGrp="1"/>
          </p:cNvSpPr>
          <p:nvPr>
            <p:ph type="title"/>
          </p:nvPr>
        </p:nvSpPr>
        <p:spPr/>
        <p:txBody>
          <a:bodyPr/>
          <a:lstStyle/>
          <a:p>
            <a:r>
              <a:rPr lang="zh-CN" altLang="en-US" dirty="0" smtClean="0"/>
              <a:t>添加二级子模块</a:t>
            </a:r>
            <a:endParaRPr lang="zh-CN" altLang="en-US" dirty="0"/>
          </a:p>
        </p:txBody>
      </p:sp>
      <p:pic>
        <p:nvPicPr>
          <p:cNvPr id="5" name="图片 4"/>
          <p:cNvPicPr>
            <a:picLocks noChangeAspect="1"/>
          </p:cNvPicPr>
          <p:nvPr/>
        </p:nvPicPr>
        <p:blipFill>
          <a:blip r:embed="rId2"/>
          <a:stretch>
            <a:fillRect/>
          </a:stretch>
        </p:blipFill>
        <p:spPr>
          <a:xfrm>
            <a:off x="2411760" y="3811662"/>
            <a:ext cx="3009900" cy="306705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在禅道里面，我们提倡 按照功能点的方式来写需求。简单来讲，就是将原来需求设计文档中的每一个功能点摘出来，录在禅道里面，作为一个个独立的功能点。如果按照</a:t>
            </a:r>
            <a:r>
              <a:rPr lang="en-US" altLang="zh-CN" sz="2400" dirty="0"/>
              <a:t>scrum</a:t>
            </a:r>
            <a:r>
              <a:rPr lang="zh-CN" altLang="en-US" sz="2400" dirty="0"/>
              <a:t>标准走 的话，我们可以称之为用户故事</a:t>
            </a:r>
            <a:r>
              <a:rPr lang="en-US" altLang="zh-CN" sz="2400" dirty="0"/>
              <a:t>(user story)</a:t>
            </a:r>
            <a:r>
              <a:rPr lang="zh-CN" altLang="en-US" sz="2400" dirty="0"/>
              <a:t>。所谓用户故事，就是来描述一件事情，作为什么用户，希望如何，这样做的目的或者价值何在，这样有用户角色，有行为，也有目的和价值所在，非常方便与团队成员进行沟通。</a:t>
            </a:r>
            <a:endParaRPr lang="zh-CN" altLang="en-US" sz="2400" dirty="0"/>
          </a:p>
        </p:txBody>
      </p:sp>
      <p:sp>
        <p:nvSpPr>
          <p:cNvPr id="3" name="标题 2"/>
          <p:cNvSpPr>
            <a:spLocks noGrp="1"/>
          </p:cNvSpPr>
          <p:nvPr>
            <p:ph type="title"/>
          </p:nvPr>
        </p:nvSpPr>
        <p:spPr/>
        <p:txBody>
          <a:bodyPr/>
          <a:lstStyle/>
          <a:p>
            <a:r>
              <a:rPr lang="zh-CN" altLang="en-US" dirty="0"/>
              <a:t>创建和评审</a:t>
            </a:r>
            <a:r>
              <a:rPr lang="zh-CN" altLang="en-US" dirty="0" smtClean="0"/>
              <a:t>需求</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进入</a:t>
            </a:r>
            <a:r>
              <a:rPr lang="zh-CN" altLang="en-US" dirty="0"/>
              <a:t>产品视图。</a:t>
            </a:r>
            <a:endParaRPr lang="zh-CN" altLang="en-US" dirty="0"/>
          </a:p>
          <a:p>
            <a:r>
              <a:rPr lang="zh-CN" altLang="en-US" dirty="0"/>
              <a:t>在页面右侧，有“提需求”菜单，点击菜单，出现新增需求的页面。</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产品经理</a:t>
            </a:r>
            <a:r>
              <a:rPr lang="en-US" altLang="zh-CN" dirty="0" smtClean="0"/>
              <a:t>——</a:t>
            </a:r>
            <a:r>
              <a:rPr lang="zh-CN" altLang="en-US" dirty="0"/>
              <a:t>创建</a:t>
            </a:r>
            <a:r>
              <a:rPr lang="zh-CN" altLang="en-US" dirty="0" smtClean="0"/>
              <a:t>需求</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默认格式模板</a:t>
            </a:r>
            <a:endParaRPr lang="zh-CN" altLang="en-US" dirty="0"/>
          </a:p>
        </p:txBody>
      </p:sp>
      <p:pic>
        <p:nvPicPr>
          <p:cNvPr id="5" name="内容占位符 4"/>
          <p:cNvPicPr>
            <a:picLocks noGrp="1" noChangeAspect="1"/>
          </p:cNvPicPr>
          <p:nvPr>
            <p:ph idx="1"/>
          </p:nvPr>
        </p:nvPicPr>
        <p:blipFill>
          <a:blip r:embed="rId1"/>
          <a:stretch>
            <a:fillRect/>
          </a:stretch>
        </p:blipFill>
        <p:spPr>
          <a:xfrm>
            <a:off x="36656" y="836711"/>
            <a:ext cx="9115918" cy="5778501"/>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solidFill>
                  <a:srgbClr val="FF0000"/>
                </a:solidFill>
              </a:rPr>
              <a:t>产品经理</a:t>
            </a:r>
            <a:r>
              <a:rPr lang="en-US" altLang="zh-CN" dirty="0" smtClean="0"/>
              <a:t>——</a:t>
            </a:r>
            <a:r>
              <a:rPr lang="zh-CN" altLang="en-US" dirty="0" smtClean="0"/>
              <a:t>添加需求</a:t>
            </a:r>
            <a:endParaRPr lang="zh-CN" altLang="en-US" dirty="0"/>
          </a:p>
        </p:txBody>
      </p:sp>
      <p:pic>
        <p:nvPicPr>
          <p:cNvPr id="7" name="内容占位符 6"/>
          <p:cNvPicPr>
            <a:picLocks noGrp="1" noChangeAspect="1"/>
          </p:cNvPicPr>
          <p:nvPr>
            <p:ph idx="1"/>
          </p:nvPr>
        </p:nvPicPr>
        <p:blipFill>
          <a:blip r:embed="rId1"/>
          <a:stretch>
            <a:fillRect/>
          </a:stretch>
        </p:blipFill>
        <p:spPr>
          <a:xfrm>
            <a:off x="0" y="1124744"/>
            <a:ext cx="9144000" cy="533559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1"/>
          <a:stretch>
            <a:fillRect/>
          </a:stretch>
        </p:blipFill>
        <p:spPr>
          <a:xfrm>
            <a:off x="0" y="908719"/>
            <a:ext cx="9144000" cy="576262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产品经理按照我们前面的操作创建需求之后，下面该项目经理上场了。下面我们一起来看下如何在禅道中开始一个项目。</a:t>
            </a:r>
            <a:endParaRPr lang="zh-CN" altLang="en-US" dirty="0"/>
          </a:p>
        </p:txBody>
      </p:sp>
      <p:sp>
        <p:nvSpPr>
          <p:cNvPr id="3" name="标题 2"/>
          <p:cNvSpPr>
            <a:spLocks noGrp="1"/>
          </p:cNvSpPr>
          <p:nvPr>
            <p:ph type="title"/>
          </p:nvPr>
        </p:nvSpPr>
        <p:spPr/>
        <p:txBody>
          <a:bodyPr/>
          <a:lstStyle/>
          <a:p>
            <a:r>
              <a:rPr lang="zh-CN" altLang="en-US" dirty="0" smtClean="0">
                <a:solidFill>
                  <a:srgbClr val="FF0000"/>
                </a:solidFill>
              </a:rPr>
              <a:t>项目经理</a:t>
            </a:r>
            <a:r>
              <a:rPr lang="en-US" altLang="zh-CN" dirty="0" smtClean="0"/>
              <a:t>——</a:t>
            </a:r>
            <a:r>
              <a:rPr lang="zh-CN" altLang="en-US" dirty="0" smtClean="0"/>
              <a:t>创建项目</a:t>
            </a:r>
            <a:endParaRPr lang="zh-CN" altLang="en-US" dirty="0"/>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9686" y="2996952"/>
            <a:ext cx="8874314" cy="216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30000"/>
              </a:lnSpc>
              <a:buNone/>
            </a:pPr>
            <a:r>
              <a:rPr lang="en-US" altLang="zh-CN" sz="2000" dirty="0" smtClean="0"/>
              <a:t>1</a:t>
            </a:r>
            <a:r>
              <a:rPr lang="en-US" altLang="zh-CN" sz="2000" dirty="0"/>
              <a:t>. </a:t>
            </a:r>
            <a:r>
              <a:rPr lang="zh-CN" altLang="en-US" sz="2000" dirty="0"/>
              <a:t>产品管理：包括产品、需求、计划、发布、路线图等功能。</a:t>
            </a:r>
            <a:br>
              <a:rPr lang="zh-CN" altLang="en-US" sz="2000" dirty="0"/>
            </a:br>
            <a:r>
              <a:rPr lang="en-US" altLang="zh-CN" sz="2000" dirty="0"/>
              <a:t>2. </a:t>
            </a:r>
            <a:r>
              <a:rPr lang="zh-CN" altLang="en-US" sz="2000" dirty="0"/>
              <a:t>项目管理：包括项目、任务、团队、版本、燃尽图等功能。</a:t>
            </a:r>
            <a:br>
              <a:rPr lang="zh-CN" altLang="en-US" sz="2000" dirty="0"/>
            </a:br>
            <a:r>
              <a:rPr lang="en-US" altLang="zh-CN" sz="2000" dirty="0"/>
              <a:t>3. </a:t>
            </a:r>
            <a:r>
              <a:rPr lang="zh-CN" altLang="en-US" sz="2000" dirty="0"/>
              <a:t>质量管理：包括</a:t>
            </a:r>
            <a:r>
              <a:rPr lang="en-US" altLang="zh-CN" sz="2000" dirty="0"/>
              <a:t>bug</a:t>
            </a:r>
            <a:r>
              <a:rPr lang="zh-CN" altLang="en-US" sz="2000" dirty="0"/>
              <a:t>、测试用例、测试任务、测试结果等功能。</a:t>
            </a:r>
            <a:br>
              <a:rPr lang="zh-CN" altLang="en-US" sz="2000" dirty="0"/>
            </a:br>
            <a:r>
              <a:rPr lang="en-US" altLang="zh-CN" sz="2000" dirty="0"/>
              <a:t>4. </a:t>
            </a:r>
            <a:r>
              <a:rPr lang="zh-CN" altLang="en-US" sz="2000" dirty="0"/>
              <a:t>文档管理：包括产品文档库、项目文档库、自定义文档库等功能。</a:t>
            </a:r>
            <a:br>
              <a:rPr lang="zh-CN" altLang="en-US" sz="2000" dirty="0"/>
            </a:br>
            <a:r>
              <a:rPr lang="en-US" altLang="zh-CN" sz="2000" dirty="0"/>
              <a:t>5. </a:t>
            </a:r>
            <a:r>
              <a:rPr lang="zh-CN" altLang="en-US" sz="2000" dirty="0"/>
              <a:t>事务管理：包括</a:t>
            </a:r>
            <a:r>
              <a:rPr lang="en-US" altLang="zh-CN" sz="2000" dirty="0" err="1"/>
              <a:t>todo</a:t>
            </a:r>
            <a:r>
              <a:rPr lang="zh-CN" altLang="en-US" sz="2000" dirty="0"/>
              <a:t>管理，我的任务、我的</a:t>
            </a:r>
            <a:r>
              <a:rPr lang="en-US" altLang="zh-CN" sz="2000" dirty="0"/>
              <a:t>Bug</a:t>
            </a:r>
            <a:r>
              <a:rPr lang="zh-CN" altLang="en-US" sz="2000" dirty="0"/>
              <a:t>、我的需求、我的项目等个人事务管理功能。</a:t>
            </a:r>
            <a:br>
              <a:rPr lang="zh-CN" altLang="en-US" sz="2000" dirty="0"/>
            </a:br>
            <a:r>
              <a:rPr lang="en-US" altLang="zh-CN" sz="2000" dirty="0"/>
              <a:t>6.  </a:t>
            </a:r>
            <a:r>
              <a:rPr lang="zh-CN" altLang="en-US" sz="2000" dirty="0"/>
              <a:t>组织管理：包括部门、用户、分组、权限等功能。</a:t>
            </a:r>
            <a:br>
              <a:rPr lang="zh-CN" altLang="en-US" sz="2000" dirty="0"/>
            </a:br>
            <a:r>
              <a:rPr lang="en-US" altLang="zh-CN" sz="2000" dirty="0"/>
              <a:t>7.  </a:t>
            </a:r>
            <a:r>
              <a:rPr lang="zh-CN" altLang="en-US" sz="2000" dirty="0"/>
              <a:t>统计功能：丰富的统计表。</a:t>
            </a:r>
            <a:br>
              <a:rPr lang="zh-CN" altLang="en-US" sz="2000" dirty="0"/>
            </a:br>
            <a:r>
              <a:rPr lang="en-US" altLang="zh-CN" sz="2000" dirty="0"/>
              <a:t>8.  </a:t>
            </a:r>
            <a:r>
              <a:rPr lang="zh-CN" altLang="en-US" sz="2000" dirty="0"/>
              <a:t>搜索功能：强大的搜索，帮助您找到相应的数据。</a:t>
            </a:r>
            <a:br>
              <a:rPr lang="zh-CN" altLang="en-US" sz="2000" dirty="0"/>
            </a:br>
            <a:r>
              <a:rPr lang="en-US" altLang="zh-CN" sz="2000" dirty="0"/>
              <a:t>9.  </a:t>
            </a:r>
            <a:r>
              <a:rPr lang="zh-CN" altLang="en-US" sz="2000" dirty="0"/>
              <a:t>扩展机制，几乎可以对禅道的任何地方进行扩展。</a:t>
            </a:r>
            <a:br>
              <a:rPr lang="zh-CN" altLang="en-US" sz="2000" dirty="0"/>
            </a:br>
            <a:r>
              <a:rPr lang="en-US" altLang="zh-CN" sz="2000" dirty="0"/>
              <a:t>10. </a:t>
            </a:r>
            <a:r>
              <a:rPr lang="en-US" altLang="zh-CN" sz="2000" dirty="0" err="1"/>
              <a:t>api</a:t>
            </a:r>
            <a:r>
              <a:rPr lang="zh-CN" altLang="en-US" sz="2000" dirty="0"/>
              <a:t>机制，所见皆</a:t>
            </a:r>
            <a:r>
              <a:rPr lang="en-US" altLang="zh-CN" sz="2000" dirty="0"/>
              <a:t>API</a:t>
            </a:r>
            <a:r>
              <a:rPr lang="zh-CN" altLang="en-US" sz="2000" dirty="0"/>
              <a:t>，方便与其他系统集成。</a:t>
            </a:r>
            <a:endParaRPr lang="zh-CN" altLang="en-US" sz="2000" dirty="0"/>
          </a:p>
          <a:p>
            <a:endParaRPr lang="zh-CN" altLang="en-US" dirty="0"/>
          </a:p>
        </p:txBody>
      </p:sp>
      <p:sp>
        <p:nvSpPr>
          <p:cNvPr id="3" name="标题 2"/>
          <p:cNvSpPr>
            <a:spLocks noGrp="1"/>
          </p:cNvSpPr>
          <p:nvPr>
            <p:ph type="title"/>
          </p:nvPr>
        </p:nvSpPr>
        <p:spPr/>
        <p:txBody>
          <a:bodyPr/>
          <a:lstStyle/>
          <a:p>
            <a:r>
              <a:rPr lang="zh-CN" altLang="en-US" dirty="0"/>
              <a:t>禅道项目管理软件的主要功能列表：</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00" y="9069"/>
            <a:ext cx="8715375"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4509120"/>
            <a:ext cx="483870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项目经理</a:t>
            </a:r>
            <a:r>
              <a:rPr lang="en-US" altLang="zh-CN" dirty="0" smtClean="0"/>
              <a:t>——</a:t>
            </a:r>
            <a:r>
              <a:rPr lang="zh-CN" altLang="en-US" dirty="0" smtClean="0"/>
              <a:t>设置团队</a:t>
            </a:r>
            <a:endParaRPr lang="zh-CN" altLang="en-US" dirty="0"/>
          </a:p>
        </p:txBody>
      </p:sp>
      <p:sp>
        <p:nvSpPr>
          <p:cNvPr id="6" name="内容占位符 1"/>
          <p:cNvSpPr txBo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ctr" hangingPunct="0">
              <a:spcBef>
                <a:spcPct val="0"/>
              </a:spcBef>
              <a:spcAft>
                <a:spcPts val="400"/>
              </a:spcAft>
              <a:buSzPct val="70000"/>
              <a:buFont typeface="Wingdings" panose="05000000000000000000" pitchFamily="2" charset="2"/>
              <a:buChar char="l"/>
              <a:defRPr sz="2800" b="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dirty="0" smtClean="0"/>
              <a:t>需要选择都是哪些用户可以参与到这个项目中，可用工作日和可用工时每天需要仔细设置。</a:t>
            </a:r>
            <a:endParaRPr lang="zh-CN" altLang="en-US" dirty="0"/>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790" y="2461884"/>
            <a:ext cx="9022210" cy="4396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txBo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ctr" hangingPunct="0">
              <a:spcBef>
                <a:spcPct val="0"/>
              </a:spcBef>
              <a:spcAft>
                <a:spcPts val="400"/>
              </a:spcAft>
              <a:buSzPct val="70000"/>
              <a:buFont typeface="Wingdings" panose="05000000000000000000" pitchFamily="2" charset="2"/>
              <a:buChar char="l"/>
              <a:defRPr sz="2800" b="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mtClean="0"/>
              <a:t>设置完毕之后，系统会自动计算这个项目总得可用工时。</a:t>
            </a:r>
            <a:endParaRPr lang="zh-CN" altLang="en-US" dirty="0"/>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528" y="2492896"/>
            <a:ext cx="8753475" cy="3404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smtClean="0"/>
              <a:t>禅</a:t>
            </a:r>
            <a:r>
              <a:rPr lang="zh-CN" altLang="en-US" sz="2400" dirty="0"/>
              <a:t>道软件中项目关联需求的过程，就是对需求进行排序筛选的过程</a:t>
            </a:r>
            <a:r>
              <a:rPr lang="zh-CN" altLang="en-US" sz="2400" dirty="0"/>
              <a:t>。（将众多的需求分成若干个迭代来完成。 ）</a:t>
            </a:r>
            <a:endParaRPr lang="zh-CN" altLang="en-US" sz="2400" dirty="0"/>
          </a:p>
        </p:txBody>
      </p:sp>
      <p:sp>
        <p:nvSpPr>
          <p:cNvPr id="3" name="标题 2"/>
          <p:cNvSpPr>
            <a:spLocks noGrp="1"/>
          </p:cNvSpPr>
          <p:nvPr>
            <p:ph type="title"/>
          </p:nvPr>
        </p:nvSpPr>
        <p:spPr/>
        <p:txBody>
          <a:bodyPr/>
          <a:lstStyle/>
          <a:p>
            <a:r>
              <a:rPr lang="zh-CN" altLang="en-US" dirty="0" smtClean="0"/>
              <a:t>项目经理</a:t>
            </a:r>
            <a:r>
              <a:rPr lang="en-US" altLang="zh-CN" dirty="0" smtClean="0"/>
              <a:t>——</a:t>
            </a:r>
            <a:r>
              <a:rPr lang="zh-CN" altLang="en-US" dirty="0" smtClean="0"/>
              <a:t>关联需求</a:t>
            </a:r>
            <a:endParaRPr lang="zh-CN" altLang="en-US" dirty="0"/>
          </a:p>
        </p:txBody>
      </p:sp>
      <p:pic>
        <p:nvPicPr>
          <p:cNvPr id="614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132856"/>
            <a:ext cx="9036496" cy="261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072" y="4941167"/>
            <a:ext cx="8352928" cy="1803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528" y="2328636"/>
            <a:ext cx="8737275" cy="1997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a:t>需求确定之后，项目中几个关键的因素都有了：周期确定、资源确定、需求确定。下面我们要做的事情就是为每一个需求做</a:t>
            </a:r>
            <a:r>
              <a:rPr lang="en-US" altLang="zh-CN" sz="2400" dirty="0" err="1"/>
              <a:t>wbs</a:t>
            </a:r>
            <a:r>
              <a:rPr lang="zh-CN" altLang="en-US" sz="2400" dirty="0"/>
              <a:t>任务分解，生成完成这个需求的所有的任务</a:t>
            </a:r>
            <a:r>
              <a:rPr lang="zh-CN" altLang="en-US" sz="2400" dirty="0" smtClean="0"/>
              <a:t>。（包括</a:t>
            </a:r>
            <a:r>
              <a:rPr lang="zh-CN" altLang="en-US" sz="2400" dirty="0"/>
              <a:t>但不限于设计，开发，测试</a:t>
            </a:r>
            <a:r>
              <a:rPr lang="zh-CN" altLang="en-US" sz="2400" dirty="0" smtClean="0"/>
              <a:t>等）</a:t>
            </a:r>
            <a:endParaRPr lang="zh-CN" altLang="en-US" sz="2400" dirty="0"/>
          </a:p>
        </p:txBody>
      </p:sp>
      <p:sp>
        <p:nvSpPr>
          <p:cNvPr id="3" name="标题 2"/>
          <p:cNvSpPr>
            <a:spLocks noGrp="1"/>
          </p:cNvSpPr>
          <p:nvPr>
            <p:ph type="title"/>
          </p:nvPr>
        </p:nvSpPr>
        <p:spPr/>
        <p:txBody>
          <a:bodyPr/>
          <a:lstStyle/>
          <a:p>
            <a:r>
              <a:rPr lang="zh-CN" altLang="en-US" dirty="0" smtClean="0"/>
              <a:t>项目经理</a:t>
            </a:r>
            <a:r>
              <a:rPr lang="en-US" altLang="zh-CN" dirty="0" smtClean="0"/>
              <a:t>——</a:t>
            </a:r>
            <a:r>
              <a:rPr lang="zh-CN" altLang="en-US" dirty="0"/>
              <a:t>为需求分解</a:t>
            </a:r>
            <a:r>
              <a:rPr lang="zh-CN" altLang="en-US" dirty="0" smtClean="0"/>
              <a:t>任务</a:t>
            </a:r>
            <a:endParaRPr lang="zh-CN" altLang="en-US" dirty="0"/>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0202" y="3645024"/>
            <a:ext cx="8737275" cy="1997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添加第一个子任务</a:t>
            </a:r>
            <a:endParaRPr lang="zh-CN" altLang="en-US" dirty="0"/>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9030" y="836712"/>
            <a:ext cx="8230914" cy="60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添加第二个子任务</a:t>
            </a:r>
            <a:endParaRPr lang="zh-CN" altLang="en-US" dirty="0"/>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725" y="1010062"/>
            <a:ext cx="9047098"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a:t>添加</a:t>
            </a:r>
            <a:r>
              <a:rPr lang="zh-CN" altLang="en-US" dirty="0" smtClean="0"/>
              <a:t>第三个子</a:t>
            </a:r>
            <a:r>
              <a:rPr lang="zh-CN" altLang="en-US" dirty="0"/>
              <a:t>任务</a:t>
            </a:r>
            <a:endParaRPr lang="zh-CN" altLang="en-US" dirty="0"/>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166813"/>
            <a:ext cx="9081178" cy="5689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添加</a:t>
            </a:r>
            <a:r>
              <a:rPr lang="zh-CN" altLang="en-US" dirty="0" smtClean="0"/>
              <a:t>第四个子</a:t>
            </a:r>
            <a:r>
              <a:rPr lang="zh-CN" altLang="en-US" dirty="0"/>
              <a:t>任务</a:t>
            </a:r>
            <a:endParaRPr lang="zh-CN" altLang="en-US" dirty="0"/>
          </a:p>
        </p:txBody>
      </p:sp>
      <p:sp>
        <p:nvSpPr>
          <p:cNvPr id="2" name="内容占位符 1"/>
          <p:cNvSpPr>
            <a:spLocks noGrp="1"/>
          </p:cNvSpPr>
          <p:nvPr>
            <p:ph idx="1"/>
          </p:nvPr>
        </p:nvSpPr>
        <p:spPr/>
        <p:txBody>
          <a:bodyPr/>
          <a:lstStyle/>
          <a:p>
            <a:endParaRPr lang="zh-CN" altLang="en-US" dirty="0"/>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505" y="1192069"/>
            <a:ext cx="8856984" cy="566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在禅道项目管理软件中，核心的角色有产品经理、项目经理、研发团队和测试团队四种角色。如果您现在的团队是采用敏捷开发的话，那么可以对应到</a:t>
            </a:r>
            <a:r>
              <a:rPr lang="en-US" altLang="zh-CN" sz="2400" dirty="0"/>
              <a:t>product owner, scrum master</a:t>
            </a:r>
            <a:r>
              <a:rPr lang="zh-CN" altLang="en-US" sz="2400" dirty="0"/>
              <a:t>和</a:t>
            </a:r>
            <a:r>
              <a:rPr lang="en-US" altLang="zh-CN" sz="2400" dirty="0"/>
              <a:t>team(</a:t>
            </a:r>
            <a:r>
              <a:rPr lang="en-US" altLang="zh-CN" sz="2400" dirty="0" err="1"/>
              <a:t>dev</a:t>
            </a:r>
            <a:r>
              <a:rPr lang="en-US" altLang="zh-CN" sz="2400" dirty="0"/>
              <a:t> and tester)</a:t>
            </a:r>
            <a:r>
              <a:rPr lang="zh-CN" altLang="en-US" sz="2400" dirty="0"/>
              <a:t>。</a:t>
            </a:r>
            <a:endParaRPr lang="zh-CN" altLang="en-US" sz="2400" dirty="0"/>
          </a:p>
        </p:txBody>
      </p:sp>
      <p:sp>
        <p:nvSpPr>
          <p:cNvPr id="3" name="标题 2"/>
          <p:cNvSpPr>
            <a:spLocks noGrp="1"/>
          </p:cNvSpPr>
          <p:nvPr>
            <p:ph type="title"/>
          </p:nvPr>
        </p:nvSpPr>
        <p:spPr/>
        <p:txBody>
          <a:bodyPr/>
          <a:lstStyle/>
          <a:p>
            <a:r>
              <a:rPr lang="zh-CN" altLang="en-US" dirty="0"/>
              <a:t>禅道使用流程</a:t>
            </a:r>
            <a:r>
              <a:rPr lang="zh-CN" altLang="en-US" dirty="0" smtClean="0"/>
              <a:t>图解</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任务列表</a:t>
            </a:r>
            <a:endParaRPr lang="zh-CN" altLang="en-US" dirty="0"/>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403088"/>
            <a:ext cx="9144000" cy="285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solidFill>
                  <a:srgbClr val="FF0000"/>
                </a:solidFill>
              </a:rPr>
              <a:t>团队成员</a:t>
            </a:r>
            <a:r>
              <a:rPr lang="en-US" altLang="zh-CN" dirty="0" smtClean="0"/>
              <a:t>——</a:t>
            </a:r>
            <a:r>
              <a:rPr lang="zh-CN" altLang="en-US" dirty="0" smtClean="0"/>
              <a:t>领取任务，开始任务</a:t>
            </a:r>
            <a:endParaRPr lang="zh-CN" altLang="en-US" dirty="0"/>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140968"/>
            <a:ext cx="9179386" cy="279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内容占位符 1"/>
          <p:cNvSpPr>
            <a:spLocks noGrp="1"/>
          </p:cNvSpPr>
          <p:nvPr>
            <p:ph idx="1"/>
          </p:nvPr>
        </p:nvSpPr>
        <p:spPr>
          <a:xfrm>
            <a:off x="400050" y="1166813"/>
            <a:ext cx="8353425" cy="5033962"/>
          </a:xfrm>
        </p:spPr>
        <p:txBody>
          <a:bodyPr/>
          <a:lstStyle/>
          <a:p>
            <a:r>
              <a:rPr lang="zh-CN" altLang="en-US" sz="2000" dirty="0"/>
              <a:t>当项目的任务分解完毕之后，项目团队成员需要领取自己喜欢做的任务，开始每天的开发。除了日常的编码工作之外，还应当每天花点时间在禅道里面更新下任务的状态以及消耗情况</a:t>
            </a:r>
            <a:r>
              <a:rPr lang="zh-CN" altLang="en-US" sz="2000" dirty="0" smtClean="0"/>
              <a:t>。</a:t>
            </a:r>
            <a:endParaRPr lang="en-US" altLang="zh-CN" sz="2000" dirty="0" smtClean="0"/>
          </a:p>
          <a:p>
            <a:r>
              <a:rPr lang="zh-CN" altLang="en-US" sz="2000" dirty="0"/>
              <a:t>领取任务可以通过两种方式，一种是通过“</a:t>
            </a:r>
            <a:r>
              <a:rPr lang="zh-CN" altLang="en-US" sz="2000" b="1" dirty="0"/>
              <a:t>指派</a:t>
            </a:r>
            <a:r>
              <a:rPr lang="zh-CN" altLang="en-US" sz="2000" dirty="0"/>
              <a:t>”操作，一种是通过“</a:t>
            </a:r>
            <a:r>
              <a:rPr lang="zh-CN" altLang="en-US" sz="2000" b="1" dirty="0"/>
              <a:t>编辑</a:t>
            </a:r>
            <a:r>
              <a:rPr lang="zh-CN" altLang="en-US" sz="2000" dirty="0"/>
              <a:t>”操作。</a:t>
            </a:r>
            <a:endParaRPr lang="zh-CN" altLang="en-US" sz="20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16" y="404664"/>
            <a:ext cx="9203666" cy="6453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dirty="0"/>
          </a:p>
        </p:txBody>
      </p:sp>
      <p:sp>
        <p:nvSpPr>
          <p:cNvPr id="3" name="标题 2"/>
          <p:cNvSpPr>
            <a:spLocks noGrp="1"/>
          </p:cNvSpPr>
          <p:nvPr>
            <p:ph type="title"/>
          </p:nvPr>
        </p:nvSpPr>
        <p:spPr/>
        <p:txBody>
          <a:bodyPr/>
          <a:lstStyle/>
          <a:p>
            <a:r>
              <a:rPr lang="zh-CN" altLang="en-US" dirty="0" smtClean="0"/>
              <a:t>开始任务</a:t>
            </a:r>
            <a:endParaRPr lang="zh-CN" altLang="en-US" dirty="0"/>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037" y="749355"/>
            <a:ext cx="8856984" cy="5474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636" y="4247255"/>
            <a:ext cx="8508954" cy="2645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当完成若干功能之后，就可以创建版本了</a:t>
            </a:r>
            <a:r>
              <a:rPr lang="zh-CN" altLang="en-US" sz="2400" dirty="0" smtClean="0"/>
              <a:t>。</a:t>
            </a:r>
            <a:endParaRPr lang="en-US" altLang="zh-CN" sz="2400" dirty="0" smtClean="0"/>
          </a:p>
          <a:p>
            <a:pPr>
              <a:lnSpc>
                <a:spcPct val="130000"/>
              </a:lnSpc>
            </a:pPr>
            <a:r>
              <a:rPr lang="zh-CN" altLang="en-US" sz="2400" dirty="0" smtClean="0"/>
              <a:t>版本</a:t>
            </a:r>
            <a:r>
              <a:rPr lang="zh-CN" altLang="en-US" sz="2400" dirty="0"/>
              <a:t>的概念在英文里面是</a:t>
            </a:r>
            <a:r>
              <a:rPr lang="en-US" altLang="zh-CN" sz="2400" dirty="0"/>
              <a:t>build</a:t>
            </a:r>
            <a:r>
              <a:rPr lang="zh-CN" altLang="en-US" sz="2400" dirty="0"/>
              <a:t>，可以对应到软件配置管理的范畴</a:t>
            </a:r>
            <a:r>
              <a:rPr lang="zh-CN" altLang="en-US" sz="2400" dirty="0" smtClean="0"/>
              <a:t>。版本</a:t>
            </a:r>
            <a:r>
              <a:rPr lang="zh-CN" altLang="en-US" sz="2400" dirty="0"/>
              <a:t>主要的作用在于明确测试的范畴，方便测试人员和开发人员的互动，以及解决不同版本的发布和</a:t>
            </a:r>
            <a:r>
              <a:rPr lang="en-US" altLang="zh-CN" sz="2400" dirty="0"/>
              <a:t>bug</a:t>
            </a:r>
            <a:r>
              <a:rPr lang="zh-CN" altLang="en-US" sz="2400" dirty="0"/>
              <a:t>修复等问题。</a:t>
            </a:r>
            <a:endParaRPr lang="zh-CN" altLang="en-US" sz="2400" dirty="0"/>
          </a:p>
        </p:txBody>
      </p:sp>
      <p:sp>
        <p:nvSpPr>
          <p:cNvPr id="3" name="标题 2"/>
          <p:cNvSpPr>
            <a:spLocks noGrp="1"/>
          </p:cNvSpPr>
          <p:nvPr>
            <p:ph type="title"/>
          </p:nvPr>
        </p:nvSpPr>
        <p:spPr/>
        <p:txBody>
          <a:bodyPr/>
          <a:lstStyle/>
          <a:p>
            <a:r>
              <a:rPr lang="zh-CN" altLang="en-US" dirty="0" smtClean="0"/>
              <a:t>团队成员</a:t>
            </a:r>
            <a:r>
              <a:rPr lang="en-US" altLang="zh-CN" dirty="0" smtClean="0"/>
              <a:t>——</a:t>
            </a:r>
            <a:r>
              <a:rPr lang="zh-CN" altLang="en-US" dirty="0" smtClean="0"/>
              <a:t>开发</a:t>
            </a:r>
            <a:r>
              <a:rPr lang="en-US" altLang="zh-CN" dirty="0" smtClean="0"/>
              <a:t>——</a:t>
            </a:r>
            <a:r>
              <a:rPr lang="zh-CN" altLang="en-US" dirty="0"/>
              <a:t>创建版本</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0" y="1268760"/>
            <a:ext cx="9176667" cy="4752528"/>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13523" y="1772816"/>
            <a:ext cx="9174954" cy="288032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当版本创建完毕之后，就可以提交给测试人员进行测试了，提交测试会生成一个测试任务。</a:t>
            </a:r>
            <a:endParaRPr lang="zh-CN" altLang="en-US" dirty="0"/>
          </a:p>
        </p:txBody>
      </p:sp>
      <p:sp>
        <p:nvSpPr>
          <p:cNvPr id="3" name="标题 2"/>
          <p:cNvSpPr>
            <a:spLocks noGrp="1"/>
          </p:cNvSpPr>
          <p:nvPr>
            <p:ph type="title"/>
          </p:nvPr>
        </p:nvSpPr>
        <p:spPr/>
        <p:txBody>
          <a:bodyPr/>
          <a:lstStyle/>
          <a:p>
            <a:r>
              <a:rPr lang="zh-CN" altLang="en-US" dirty="0"/>
              <a:t>团队成员</a:t>
            </a:r>
            <a:r>
              <a:rPr lang="en-US" altLang="zh-CN" dirty="0"/>
              <a:t>——</a:t>
            </a:r>
            <a:r>
              <a:rPr lang="zh-CN" altLang="en-US" dirty="0"/>
              <a:t>开发</a:t>
            </a:r>
            <a:r>
              <a:rPr lang="en-US" altLang="zh-CN" dirty="0" smtClean="0"/>
              <a:t>——</a:t>
            </a:r>
            <a:r>
              <a:rPr lang="zh-CN" altLang="en-US" dirty="0" smtClean="0"/>
              <a:t>申请测试</a:t>
            </a:r>
            <a:endParaRPr lang="zh-CN" altLang="en-US" dirty="0"/>
          </a:p>
        </p:txBody>
      </p:sp>
      <p:pic>
        <p:nvPicPr>
          <p:cNvPr id="4" name="图片 3"/>
          <p:cNvPicPr>
            <a:picLocks noChangeAspect="1"/>
          </p:cNvPicPr>
          <p:nvPr/>
        </p:nvPicPr>
        <p:blipFill>
          <a:blip r:embed="rId1"/>
          <a:stretch>
            <a:fillRect/>
          </a:stretch>
        </p:blipFill>
        <p:spPr>
          <a:xfrm>
            <a:off x="136996" y="2276872"/>
            <a:ext cx="8879532" cy="4601957"/>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0" y="1916832"/>
            <a:ext cx="9064924" cy="2258334"/>
          </a:xfrm>
          <a:prstGeom prst="rect">
            <a:avLst/>
          </a:prstGeom>
        </p:spPr>
      </p:pic>
      <p:sp>
        <p:nvSpPr>
          <p:cNvPr id="3" name="标题 2"/>
          <p:cNvSpPr>
            <a:spLocks noGrp="1"/>
          </p:cNvSpPr>
          <p:nvPr>
            <p:ph type="title"/>
          </p:nvPr>
        </p:nvSpPr>
        <p:spPr/>
        <p:txBody>
          <a:bodyPr/>
          <a:lstStyle/>
          <a:p>
            <a:r>
              <a:rPr lang="zh-CN" altLang="en-US" dirty="0" smtClean="0"/>
              <a:t>团队成员</a:t>
            </a:r>
            <a:r>
              <a:rPr lang="en-US" altLang="zh-CN" dirty="0" smtClean="0"/>
              <a:t>——</a:t>
            </a:r>
            <a:r>
              <a:rPr lang="zh-CN" altLang="en-US" dirty="0" smtClean="0"/>
              <a:t>测试</a:t>
            </a:r>
            <a:r>
              <a:rPr lang="en-US" altLang="zh-CN" dirty="0" smtClean="0"/>
              <a:t>——</a:t>
            </a:r>
            <a:r>
              <a:rPr lang="zh-CN" altLang="en-US" dirty="0" smtClean="0"/>
              <a:t>领取任务</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0" y="1196752"/>
            <a:ext cx="9256135" cy="4536504"/>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禅道项目管理软件流程图"/>
          <p:cNvPicPr>
            <a:picLocks noGrp="1" noChangeAspect="1" noChangeArrowheads="1"/>
          </p:cNvPicPr>
          <p:nvPr>
            <p:ph idx="1"/>
          </p:nvPr>
        </p:nvPicPr>
        <p:blipFill>
          <a:blip r:embed="rId1">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0" y="116632"/>
            <a:ext cx="9165588" cy="64807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625276" y="1268760"/>
            <a:ext cx="8163616" cy="5112568"/>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禅道中的测试用例，彻底的将测试用例步骤分开，每一个测试用例都有若干个步骤组成，每一个步骤都可以设置自己的预期值。这样可以非常方便进行测试结果的管理和</a:t>
            </a:r>
            <a:r>
              <a:rPr lang="en-US" altLang="zh-CN" sz="2400" dirty="0"/>
              <a:t>bug</a:t>
            </a:r>
            <a:r>
              <a:rPr lang="zh-CN" altLang="en-US" sz="2400" dirty="0"/>
              <a:t>的创建。</a:t>
            </a:r>
            <a:endParaRPr lang="zh-CN" altLang="en-US" sz="2400" dirty="0"/>
          </a:p>
        </p:txBody>
      </p:sp>
      <p:sp>
        <p:nvSpPr>
          <p:cNvPr id="3" name="标题 2"/>
          <p:cNvSpPr>
            <a:spLocks noGrp="1"/>
          </p:cNvSpPr>
          <p:nvPr>
            <p:ph type="title"/>
          </p:nvPr>
        </p:nvSpPr>
        <p:spPr/>
        <p:txBody>
          <a:bodyPr/>
          <a:lstStyle/>
          <a:p>
            <a:r>
              <a:rPr lang="zh-CN" altLang="en-US" dirty="0"/>
              <a:t>团队成员</a:t>
            </a:r>
            <a:r>
              <a:rPr lang="en-US" altLang="zh-CN" dirty="0"/>
              <a:t>——</a:t>
            </a:r>
            <a:r>
              <a:rPr lang="zh-CN" altLang="en-US" dirty="0"/>
              <a:t>测试</a:t>
            </a:r>
            <a:r>
              <a:rPr lang="en-US" altLang="zh-CN" dirty="0" smtClean="0"/>
              <a:t>——</a:t>
            </a:r>
            <a:r>
              <a:rPr lang="zh-CN" altLang="en-US" dirty="0"/>
              <a:t>创建测试用例</a:t>
            </a:r>
            <a:endParaRPr lang="zh-CN" altLang="en-US" dirty="0"/>
          </a:p>
        </p:txBody>
      </p:sp>
      <p:pic>
        <p:nvPicPr>
          <p:cNvPr id="4" name="图片 3"/>
          <p:cNvPicPr>
            <a:picLocks noChangeAspect="1"/>
          </p:cNvPicPr>
          <p:nvPr/>
        </p:nvPicPr>
        <p:blipFill>
          <a:blip r:embed="rId1"/>
          <a:stretch>
            <a:fillRect/>
          </a:stretch>
        </p:blipFill>
        <p:spPr>
          <a:xfrm>
            <a:off x="-5467" y="3573016"/>
            <a:ext cx="9144000" cy="2454234"/>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66812"/>
            <a:ext cx="8353425" cy="5286523"/>
          </a:xfrm>
        </p:spPr>
        <p:txBody>
          <a:bodyPr/>
          <a:lstStyle/>
          <a:p>
            <a:pPr marL="0" lvl="4">
              <a:spcAft>
                <a:spcPts val="0"/>
              </a:spcAft>
            </a:pPr>
            <a:r>
              <a:rPr lang="en-US" altLang="zh-CN" sz="1800" dirty="0"/>
              <a:t>Plan: </a:t>
            </a:r>
            <a:r>
              <a:rPr lang="zh-CN" altLang="zh-CN" sz="1800" dirty="0"/>
              <a:t>测试名称</a:t>
            </a:r>
            <a:r>
              <a:rPr lang="en-US" altLang="zh-CN" sz="1800" dirty="0"/>
              <a:t> : </a:t>
            </a:r>
            <a:r>
              <a:rPr lang="zh-CN" altLang="zh-CN" sz="1800" dirty="0"/>
              <a:t>会员登录</a:t>
            </a:r>
            <a:r>
              <a:rPr lang="en-US" altLang="zh-CN" sz="1800" dirty="0"/>
              <a:t> </a:t>
            </a:r>
            <a:endParaRPr lang="en-US" altLang="zh-CN" sz="1800" dirty="0" smtClean="0"/>
          </a:p>
          <a:p>
            <a:pPr marL="0" lvl="4">
              <a:spcAft>
                <a:spcPts val="0"/>
              </a:spcAft>
            </a:pPr>
            <a:endParaRPr lang="zh-CN" altLang="zh-CN" sz="1800" b="1" dirty="0"/>
          </a:p>
          <a:p>
            <a:r>
              <a:rPr lang="en-US" altLang="zh-CN" sz="1100" b="1" dirty="0" smtClean="0"/>
              <a:t>Plan</a:t>
            </a:r>
            <a:r>
              <a:rPr lang="en-US" altLang="zh-CN" sz="1100" b="1" dirty="0"/>
              <a:t>: </a:t>
            </a:r>
            <a:r>
              <a:rPr lang="en-US" altLang="zh-CN" sz="1100" b="1" dirty="0" err="1"/>
              <a:t>设计者</a:t>
            </a:r>
            <a:r>
              <a:rPr lang="en-US" altLang="zh-CN" sz="1100" b="1" dirty="0"/>
              <a:t> :</a:t>
            </a:r>
            <a:r>
              <a:rPr lang="en-US" altLang="zh-CN" sz="1100" dirty="0"/>
              <a:t> </a:t>
            </a:r>
            <a:r>
              <a:rPr lang="en-US" altLang="zh-CN" sz="1100" dirty="0" err="1"/>
              <a:t>赵伟维</a:t>
            </a:r>
            <a:endParaRPr lang="zh-CN" altLang="zh-CN" sz="1100" dirty="0"/>
          </a:p>
          <a:p>
            <a:r>
              <a:rPr lang="en-US" altLang="zh-CN" sz="1100" b="1" dirty="0"/>
              <a:t>Plan: </a:t>
            </a:r>
            <a:r>
              <a:rPr lang="en-US" altLang="zh-CN" sz="1100" b="1" dirty="0" err="1"/>
              <a:t>创建日期</a:t>
            </a:r>
            <a:r>
              <a:rPr lang="en-US" altLang="zh-CN" sz="1100" b="1" dirty="0"/>
              <a:t> :</a:t>
            </a:r>
            <a:r>
              <a:rPr lang="en-US" altLang="zh-CN" sz="1100" dirty="0"/>
              <a:t> </a:t>
            </a:r>
            <a:r>
              <a:rPr lang="en-US" altLang="zh-CN" sz="1100" dirty="0" smtClean="0"/>
              <a:t>2015/7/6</a:t>
            </a:r>
            <a:endParaRPr lang="zh-CN" altLang="zh-CN" sz="1100" dirty="0"/>
          </a:p>
          <a:p>
            <a:r>
              <a:rPr lang="en-US" altLang="zh-CN" sz="1100" b="1" dirty="0" err="1"/>
              <a:t>步骤</a:t>
            </a:r>
            <a:r>
              <a:rPr lang="en-US" altLang="zh-CN" sz="1100" b="1" dirty="0"/>
              <a:t> :</a:t>
            </a:r>
            <a:r>
              <a:rPr lang="en-US" altLang="zh-CN" sz="1100" dirty="0"/>
              <a:t> </a:t>
            </a:r>
            <a:endParaRPr lang="en-US" altLang="zh-CN" sz="1100" dirty="0" smtClean="0"/>
          </a:p>
          <a:p>
            <a:r>
              <a:rPr lang="zh-CN" altLang="zh-CN" sz="1100" dirty="0"/>
              <a:t>【前置条件】</a:t>
            </a:r>
            <a:r>
              <a:rPr lang="zh-CN" altLang="en-US" sz="1100" dirty="0"/>
              <a:t>已注册</a:t>
            </a:r>
            <a:r>
              <a:rPr lang="zh-CN" altLang="zh-CN" sz="1100" dirty="0"/>
              <a:t>用户名</a:t>
            </a:r>
            <a:r>
              <a:rPr lang="zh-CN" altLang="en-US" sz="1100" dirty="0"/>
              <a:t>：</a:t>
            </a:r>
            <a:r>
              <a:rPr lang="en-US" altLang="zh-CN" sz="1100" dirty="0"/>
              <a:t> cjc001</a:t>
            </a:r>
            <a:r>
              <a:rPr lang="zh-CN" altLang="en-US" sz="1100" dirty="0"/>
              <a:t>，</a:t>
            </a:r>
            <a:r>
              <a:rPr lang="zh-CN" altLang="zh-CN" sz="1100" dirty="0"/>
              <a:t>密码</a:t>
            </a:r>
            <a:r>
              <a:rPr lang="zh-CN" altLang="en-US" sz="1100" dirty="0"/>
              <a:t>：</a:t>
            </a:r>
            <a:r>
              <a:rPr lang="en-US" altLang="zh-CN" sz="1100" dirty="0"/>
              <a:t> c123456</a:t>
            </a:r>
            <a:endParaRPr lang="zh-CN" altLang="zh-CN" sz="1100" dirty="0"/>
          </a:p>
          <a:p>
            <a:r>
              <a:rPr lang="en-US" altLang="zh-CN" sz="1100" b="1" dirty="0" err="1" smtClean="0"/>
              <a:t>步骤名称</a:t>
            </a:r>
            <a:r>
              <a:rPr lang="en-US" altLang="zh-CN" sz="1100" b="1" dirty="0" smtClean="0"/>
              <a:t> </a:t>
            </a:r>
            <a:r>
              <a:rPr lang="en-US" altLang="zh-CN" sz="1100" b="1" dirty="0"/>
              <a:t>:</a:t>
            </a:r>
            <a:r>
              <a:rPr lang="en-US" altLang="zh-CN" sz="1100" dirty="0"/>
              <a:t> </a:t>
            </a:r>
            <a:r>
              <a:rPr lang="en-US" altLang="zh-CN" sz="1100" dirty="0" err="1"/>
              <a:t>步骤</a:t>
            </a:r>
            <a:r>
              <a:rPr lang="en-US" altLang="zh-CN" sz="1100" dirty="0"/>
              <a:t> 1 </a:t>
            </a:r>
            <a:endParaRPr lang="zh-CN" altLang="zh-CN" sz="1100" dirty="0"/>
          </a:p>
          <a:p>
            <a:r>
              <a:rPr lang="zh-CN" altLang="zh-CN" sz="1100" b="1" dirty="0"/>
              <a:t>描述</a:t>
            </a:r>
            <a:r>
              <a:rPr lang="en-US" altLang="zh-CN" sz="1100" b="1" dirty="0"/>
              <a:t> :</a:t>
            </a:r>
            <a:r>
              <a:rPr lang="en-US" altLang="zh-CN" sz="1100" dirty="0"/>
              <a:t> </a:t>
            </a:r>
            <a:r>
              <a:rPr lang="zh-CN" altLang="zh-CN" sz="1100" dirty="0" smtClean="0"/>
              <a:t>输入数据：</a:t>
            </a:r>
            <a:r>
              <a:rPr lang="zh-CN" altLang="en-US" sz="1100" dirty="0"/>
              <a:t>使用存在且正确的用户名和密码进行登录</a:t>
            </a:r>
            <a:r>
              <a:rPr lang="zh-CN" altLang="en-US" sz="1100" dirty="0" smtClean="0"/>
              <a:t>。</a:t>
            </a:r>
            <a:endParaRPr lang="zh-CN" altLang="zh-CN" sz="1100" dirty="0"/>
          </a:p>
          <a:p>
            <a:r>
              <a:rPr lang="zh-CN" altLang="zh-CN" sz="1100" dirty="0"/>
              <a:t>用户名：</a:t>
            </a:r>
            <a:r>
              <a:rPr lang="en-US" altLang="zh-CN" sz="1100" dirty="0" smtClean="0"/>
              <a:t>cjc001</a:t>
            </a:r>
            <a:endParaRPr lang="zh-CN" altLang="zh-CN" sz="1100" dirty="0"/>
          </a:p>
          <a:p>
            <a:r>
              <a:rPr lang="zh-CN" altLang="zh-CN" sz="1100" dirty="0"/>
              <a:t>密码</a:t>
            </a:r>
            <a:r>
              <a:rPr lang="zh-CN" altLang="zh-CN" sz="1100" dirty="0" smtClean="0"/>
              <a:t>：</a:t>
            </a:r>
            <a:r>
              <a:rPr lang="en-US" altLang="zh-CN" sz="1100" dirty="0"/>
              <a:t> </a:t>
            </a:r>
            <a:r>
              <a:rPr lang="en-US" altLang="zh-CN" sz="1100" dirty="0" smtClean="0"/>
              <a:t>c123456</a:t>
            </a:r>
            <a:endParaRPr lang="en-US" altLang="zh-CN" sz="1100" dirty="0" smtClean="0"/>
          </a:p>
          <a:p>
            <a:r>
              <a:rPr lang="zh-CN" altLang="zh-CN" sz="1100" b="1" dirty="0" smtClean="0"/>
              <a:t>预期</a:t>
            </a:r>
            <a:r>
              <a:rPr lang="zh-CN" altLang="zh-CN" sz="1100" b="1" dirty="0"/>
              <a:t>结果</a:t>
            </a:r>
            <a:r>
              <a:rPr lang="en-US" altLang="zh-CN" sz="1100" b="1" dirty="0"/>
              <a:t> :</a:t>
            </a:r>
            <a:r>
              <a:rPr lang="en-US" altLang="zh-CN" sz="1100" dirty="0"/>
              <a:t> </a:t>
            </a:r>
            <a:r>
              <a:rPr lang="zh-CN" altLang="zh-CN" sz="1100" dirty="0"/>
              <a:t>显示</a:t>
            </a:r>
            <a:r>
              <a:rPr lang="en-US" altLang="zh-CN" sz="1100" dirty="0"/>
              <a:t>"</a:t>
            </a:r>
            <a:r>
              <a:rPr lang="zh-CN" altLang="zh-CN" sz="1100" dirty="0"/>
              <a:t>登录成功！</a:t>
            </a:r>
            <a:r>
              <a:rPr lang="en-US" altLang="zh-CN" sz="1100" dirty="0"/>
              <a:t>"</a:t>
            </a:r>
            <a:r>
              <a:rPr lang="zh-CN" altLang="zh-CN" sz="1100" dirty="0"/>
              <a:t>的</a:t>
            </a:r>
            <a:r>
              <a:rPr lang="zh-CN" altLang="zh-CN" sz="1100" dirty="0" smtClean="0"/>
              <a:t>提示</a:t>
            </a:r>
            <a:r>
              <a:rPr lang="en-US" altLang="zh-CN" sz="1100" dirty="0"/>
              <a:t> </a:t>
            </a:r>
            <a:endParaRPr lang="zh-CN" altLang="zh-CN" sz="1100" dirty="0"/>
          </a:p>
          <a:p>
            <a:r>
              <a:rPr lang="zh-CN" altLang="zh-CN" sz="1100" b="1" dirty="0"/>
              <a:t>步骤名称</a:t>
            </a:r>
            <a:r>
              <a:rPr lang="en-US" altLang="zh-CN" sz="1100" b="1" dirty="0"/>
              <a:t> :</a:t>
            </a:r>
            <a:r>
              <a:rPr lang="en-US" altLang="zh-CN" sz="1100" dirty="0"/>
              <a:t> </a:t>
            </a:r>
            <a:r>
              <a:rPr lang="zh-CN" altLang="zh-CN" sz="1100" dirty="0"/>
              <a:t>步骤</a:t>
            </a:r>
            <a:r>
              <a:rPr lang="en-US" altLang="zh-CN" sz="1100" dirty="0"/>
              <a:t> 2 </a:t>
            </a:r>
            <a:endParaRPr lang="zh-CN" altLang="zh-CN" sz="1100" dirty="0"/>
          </a:p>
          <a:p>
            <a:r>
              <a:rPr lang="zh-CN" altLang="zh-CN" sz="1100" b="1" dirty="0"/>
              <a:t>描述</a:t>
            </a:r>
            <a:r>
              <a:rPr lang="en-US" altLang="zh-CN" sz="1100" b="1" dirty="0"/>
              <a:t> </a:t>
            </a:r>
            <a:r>
              <a:rPr lang="en-US" altLang="zh-CN" sz="1100" b="1" dirty="0" smtClean="0"/>
              <a:t>:</a:t>
            </a:r>
            <a:r>
              <a:rPr lang="zh-CN" altLang="zh-CN" sz="1100" dirty="0" smtClean="0"/>
              <a:t>输入</a:t>
            </a:r>
            <a:r>
              <a:rPr lang="zh-CN" altLang="zh-CN" sz="1100" dirty="0"/>
              <a:t>不存在的用户名</a:t>
            </a:r>
            <a:r>
              <a:rPr lang="zh-CN" altLang="zh-CN" sz="1100" dirty="0" smtClean="0"/>
              <a:t>以及</a:t>
            </a:r>
            <a:r>
              <a:rPr lang="zh-CN" altLang="en-US" sz="1100" dirty="0" smtClean="0"/>
              <a:t>某个存在的</a:t>
            </a:r>
            <a:r>
              <a:rPr lang="zh-CN" altLang="zh-CN" sz="1100" dirty="0" smtClean="0"/>
              <a:t>密码</a:t>
            </a:r>
            <a:r>
              <a:rPr lang="zh-CN" altLang="en-US" sz="1100" dirty="0" smtClean="0"/>
              <a:t>进行登录</a:t>
            </a:r>
            <a:endParaRPr lang="zh-CN" altLang="zh-CN" sz="1100" dirty="0"/>
          </a:p>
          <a:p>
            <a:r>
              <a:rPr lang="zh-CN" altLang="zh-CN" sz="1100" dirty="0"/>
              <a:t>输入数据：</a:t>
            </a:r>
            <a:endParaRPr lang="zh-CN" altLang="zh-CN" sz="1100" dirty="0"/>
          </a:p>
          <a:p>
            <a:r>
              <a:rPr lang="zh-CN" altLang="zh-CN" sz="1100" dirty="0"/>
              <a:t>用户名：</a:t>
            </a:r>
            <a:r>
              <a:rPr lang="en-US" altLang="zh-CN" sz="1100" dirty="0" err="1"/>
              <a:t>aaaaa</a:t>
            </a:r>
            <a:endParaRPr lang="zh-CN" altLang="zh-CN" sz="1100" dirty="0"/>
          </a:p>
          <a:p>
            <a:r>
              <a:rPr lang="zh-CN" altLang="zh-CN" sz="1100" dirty="0"/>
              <a:t>密码</a:t>
            </a:r>
            <a:r>
              <a:rPr lang="zh-CN" altLang="zh-CN" sz="1100" dirty="0" smtClean="0"/>
              <a:t>：</a:t>
            </a:r>
            <a:r>
              <a:rPr lang="en-US" altLang="zh-CN" sz="1100" dirty="0"/>
              <a:t> c123456</a:t>
            </a:r>
            <a:endParaRPr lang="zh-CN" altLang="zh-CN" sz="1100" dirty="0"/>
          </a:p>
          <a:p>
            <a:r>
              <a:rPr lang="zh-CN" altLang="zh-CN" sz="1100" b="1" dirty="0"/>
              <a:t>预期结果</a:t>
            </a:r>
            <a:r>
              <a:rPr lang="en-US" altLang="zh-CN" sz="1100" b="1" dirty="0"/>
              <a:t> :</a:t>
            </a:r>
            <a:r>
              <a:rPr lang="en-US" altLang="zh-CN" sz="1100" dirty="0"/>
              <a:t> </a:t>
            </a:r>
            <a:r>
              <a:rPr lang="zh-CN" altLang="zh-CN" sz="1100" dirty="0"/>
              <a:t>显示</a:t>
            </a:r>
            <a:r>
              <a:rPr lang="en-US" altLang="zh-CN" sz="1100" dirty="0"/>
              <a:t>"</a:t>
            </a:r>
            <a:r>
              <a:rPr lang="zh-CN" altLang="zh-CN" sz="1100" dirty="0"/>
              <a:t>该用户不存在，请查证后再重新登录！</a:t>
            </a:r>
            <a:r>
              <a:rPr lang="en-US" altLang="zh-CN" sz="1100" dirty="0"/>
              <a:t>"</a:t>
            </a:r>
            <a:r>
              <a:rPr lang="zh-CN" altLang="zh-CN" sz="1100" dirty="0"/>
              <a:t>的</a:t>
            </a:r>
            <a:r>
              <a:rPr lang="zh-CN" altLang="zh-CN" sz="1100" dirty="0" smtClean="0"/>
              <a:t>警示</a:t>
            </a:r>
            <a:r>
              <a:rPr lang="en-US" altLang="zh-CN" sz="1100" dirty="0"/>
              <a:t> </a:t>
            </a:r>
            <a:endParaRPr lang="zh-CN" altLang="zh-CN" sz="1100" dirty="0"/>
          </a:p>
          <a:p>
            <a:r>
              <a:rPr lang="zh-CN" altLang="zh-CN" sz="1100" b="1" dirty="0"/>
              <a:t>步骤名称</a:t>
            </a:r>
            <a:r>
              <a:rPr lang="en-US" altLang="zh-CN" sz="1100" b="1" dirty="0"/>
              <a:t> :</a:t>
            </a:r>
            <a:r>
              <a:rPr lang="en-US" altLang="zh-CN" sz="1100" dirty="0"/>
              <a:t> </a:t>
            </a:r>
            <a:r>
              <a:rPr lang="zh-CN" altLang="zh-CN" sz="1100" dirty="0"/>
              <a:t>步骤</a:t>
            </a:r>
            <a:r>
              <a:rPr lang="en-US" altLang="zh-CN" sz="1100" dirty="0"/>
              <a:t> 3 </a:t>
            </a:r>
            <a:endParaRPr lang="zh-CN" altLang="zh-CN" sz="1100" dirty="0"/>
          </a:p>
          <a:p>
            <a:r>
              <a:rPr lang="zh-CN" altLang="zh-CN" sz="1100" b="1" dirty="0"/>
              <a:t>描述</a:t>
            </a:r>
            <a:r>
              <a:rPr lang="en-US" altLang="zh-CN" sz="1100" b="1" dirty="0"/>
              <a:t> :</a:t>
            </a:r>
            <a:r>
              <a:rPr lang="en-US" altLang="zh-CN" sz="1100" dirty="0"/>
              <a:t> </a:t>
            </a:r>
            <a:r>
              <a:rPr lang="zh-CN" altLang="zh-CN" sz="1100" dirty="0" smtClean="0"/>
              <a:t>输入</a:t>
            </a:r>
            <a:r>
              <a:rPr lang="zh-CN" altLang="zh-CN" sz="1100" dirty="0"/>
              <a:t>存在且正确的用户名，以及错误的</a:t>
            </a:r>
            <a:r>
              <a:rPr lang="zh-CN" altLang="zh-CN" sz="1100" dirty="0" smtClean="0"/>
              <a:t>密码</a:t>
            </a:r>
            <a:r>
              <a:rPr lang="zh-CN" altLang="en-US" sz="1100" dirty="0" smtClean="0"/>
              <a:t>进行登录。</a:t>
            </a:r>
            <a:endParaRPr lang="zh-CN" altLang="zh-CN" sz="1100" dirty="0"/>
          </a:p>
          <a:p>
            <a:r>
              <a:rPr lang="zh-CN" altLang="zh-CN" sz="1100" dirty="0"/>
              <a:t>输入数据：</a:t>
            </a:r>
            <a:endParaRPr lang="zh-CN" altLang="zh-CN" sz="1100" dirty="0"/>
          </a:p>
          <a:p>
            <a:r>
              <a:rPr lang="zh-CN" altLang="zh-CN" sz="1100" dirty="0"/>
              <a:t>用户名</a:t>
            </a:r>
            <a:r>
              <a:rPr lang="zh-CN" altLang="zh-CN" sz="1100" dirty="0" smtClean="0"/>
              <a:t>：</a:t>
            </a:r>
            <a:r>
              <a:rPr lang="en-US" altLang="zh-CN" sz="1100" dirty="0"/>
              <a:t> cjc001</a:t>
            </a:r>
            <a:endParaRPr lang="zh-CN" altLang="zh-CN" sz="1100" dirty="0"/>
          </a:p>
          <a:p>
            <a:r>
              <a:rPr lang="zh-CN" altLang="zh-CN" sz="1100" dirty="0"/>
              <a:t>密码：</a:t>
            </a:r>
            <a:r>
              <a:rPr lang="en-US" altLang="zh-CN" sz="1100" dirty="0" err="1"/>
              <a:t>ssss</a:t>
            </a:r>
            <a:endParaRPr lang="zh-CN" altLang="zh-CN" sz="1100" dirty="0"/>
          </a:p>
          <a:p>
            <a:r>
              <a:rPr lang="zh-CN" altLang="zh-CN" sz="1100" b="1" dirty="0"/>
              <a:t>预期结果</a:t>
            </a:r>
            <a:r>
              <a:rPr lang="en-US" altLang="zh-CN" sz="1100" b="1" dirty="0"/>
              <a:t> :</a:t>
            </a:r>
            <a:r>
              <a:rPr lang="en-US" altLang="zh-CN" sz="1100" dirty="0"/>
              <a:t> </a:t>
            </a:r>
            <a:r>
              <a:rPr lang="zh-CN" altLang="zh-CN" sz="1100" dirty="0"/>
              <a:t>显示</a:t>
            </a:r>
            <a:r>
              <a:rPr lang="en-US" altLang="zh-CN" sz="1100" dirty="0"/>
              <a:t>"</a:t>
            </a:r>
            <a:r>
              <a:rPr lang="zh-CN" altLang="zh-CN" sz="1100" dirty="0"/>
              <a:t>用户名或密码输入错误！</a:t>
            </a:r>
            <a:r>
              <a:rPr lang="en-US" altLang="zh-CN" sz="1100" dirty="0"/>
              <a:t>"</a:t>
            </a:r>
            <a:r>
              <a:rPr lang="zh-CN" altLang="zh-CN" sz="1100" dirty="0"/>
              <a:t>的警示</a:t>
            </a:r>
            <a:endParaRPr lang="zh-CN" altLang="zh-CN" sz="1100" dirty="0"/>
          </a:p>
          <a:p>
            <a:endParaRPr lang="zh-CN" altLang="en-US" sz="1100" dirty="0"/>
          </a:p>
        </p:txBody>
      </p:sp>
      <p:sp>
        <p:nvSpPr>
          <p:cNvPr id="3" name="标题 2"/>
          <p:cNvSpPr>
            <a:spLocks noGrp="1"/>
          </p:cNvSpPr>
          <p:nvPr>
            <p:ph type="title"/>
          </p:nvPr>
        </p:nvSpPr>
        <p:spPr/>
        <p:txBody>
          <a:bodyPr/>
          <a:lstStyle/>
          <a:p>
            <a:r>
              <a:rPr lang="zh-CN" altLang="en-US" dirty="0" smtClean="0"/>
              <a:t>设计测试用例</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22491" y="1340768"/>
            <a:ext cx="9102219" cy="4896544"/>
          </a:xfrm>
          <a:prstGeom prst="rect">
            <a:avLst/>
          </a:prstGeom>
        </p:spPr>
      </p:pic>
      <p:sp>
        <p:nvSpPr>
          <p:cNvPr id="3" name="标题 2"/>
          <p:cNvSpPr>
            <a:spLocks noGrp="1"/>
          </p:cNvSpPr>
          <p:nvPr>
            <p:ph type="title"/>
          </p:nvPr>
        </p:nvSpPr>
        <p:spPr/>
        <p:txBody>
          <a:bodyPr/>
          <a:lstStyle/>
          <a:p>
            <a:r>
              <a:rPr lang="zh-CN" altLang="en-US" sz="2800" dirty="0" smtClean="0"/>
              <a:t>根据不同的测试方法，创建若干多个测试用例</a:t>
            </a:r>
            <a:endParaRPr lang="zh-CN" altLang="en-US" sz="2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8843" y="1556792"/>
            <a:ext cx="9145016" cy="2160240"/>
          </a:xfrm>
          <a:prstGeom prst="rect">
            <a:avLst/>
          </a:prstGeom>
        </p:spPr>
      </p:pic>
      <p:sp>
        <p:nvSpPr>
          <p:cNvPr id="3" name="标题 2"/>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10000"/>
              </a:lnSpc>
            </a:pPr>
            <a:r>
              <a:rPr lang="zh-CN" altLang="en-US" sz="2400" dirty="0"/>
              <a:t>当开发人员申请测试之后，会生成相应的测试任务给测试人员。这时候测试人员要做的就是为这个测试任务关联相应的测试用例</a:t>
            </a:r>
            <a:r>
              <a:rPr lang="zh-CN" altLang="en-US" sz="2400" dirty="0" smtClean="0"/>
              <a:t>。</a:t>
            </a:r>
            <a:endParaRPr lang="en-US" altLang="zh-CN" sz="2400" dirty="0" smtClean="0"/>
          </a:p>
          <a:p>
            <a:pPr>
              <a:lnSpc>
                <a:spcPct val="110000"/>
              </a:lnSpc>
            </a:pPr>
            <a:endParaRPr lang="en-US" altLang="zh-CN" sz="2400" dirty="0" smtClean="0"/>
          </a:p>
          <a:p>
            <a:pPr>
              <a:lnSpc>
                <a:spcPct val="110000"/>
              </a:lnSpc>
            </a:pPr>
            <a:r>
              <a:rPr lang="zh-CN" altLang="en-US" sz="2400" dirty="0"/>
              <a:t>进入测试视图</a:t>
            </a:r>
            <a:r>
              <a:rPr lang="zh-CN" altLang="en-US" sz="2400" dirty="0" smtClean="0"/>
              <a:t>，选择</a:t>
            </a:r>
            <a:r>
              <a:rPr lang="zh-CN" altLang="en-US" sz="2400" dirty="0"/>
              <a:t>“版本”，然后进入版本列表。</a:t>
            </a:r>
            <a:endParaRPr lang="zh-CN" altLang="en-US" sz="2400" dirty="0"/>
          </a:p>
          <a:p>
            <a:pPr>
              <a:lnSpc>
                <a:spcPct val="110000"/>
              </a:lnSpc>
            </a:pPr>
            <a:r>
              <a:rPr lang="zh-CN" altLang="en-US" sz="2400" dirty="0"/>
              <a:t>选择某一个待测版本（即原来的测试任务），点击“关联”菜单，即可出现关联测试用例的页面。</a:t>
            </a:r>
            <a:endParaRPr lang="zh-CN" altLang="en-US" sz="2400" dirty="0"/>
          </a:p>
          <a:p>
            <a:endParaRPr lang="zh-CN" altLang="en-US" sz="2400" dirty="0"/>
          </a:p>
        </p:txBody>
      </p:sp>
      <p:sp>
        <p:nvSpPr>
          <p:cNvPr id="3" name="标题 2"/>
          <p:cNvSpPr>
            <a:spLocks noGrp="1"/>
          </p:cNvSpPr>
          <p:nvPr>
            <p:ph type="title"/>
          </p:nvPr>
        </p:nvSpPr>
        <p:spPr/>
        <p:txBody>
          <a:bodyPr/>
          <a:lstStyle/>
          <a:p>
            <a:r>
              <a:rPr lang="zh-CN" altLang="en-US" dirty="0"/>
              <a:t>团队成员</a:t>
            </a:r>
            <a:r>
              <a:rPr lang="en-US" altLang="zh-CN" dirty="0"/>
              <a:t>——</a:t>
            </a:r>
            <a:r>
              <a:rPr lang="zh-CN" altLang="en-US" dirty="0"/>
              <a:t>测试</a:t>
            </a:r>
            <a:r>
              <a:rPr lang="en-US" altLang="zh-CN" dirty="0" smtClean="0"/>
              <a:t>——</a:t>
            </a:r>
            <a:r>
              <a:rPr lang="zh-CN" altLang="en-US" dirty="0" smtClean="0"/>
              <a:t>关联测试用例</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35811" y="3109461"/>
            <a:ext cx="9073011" cy="1944216"/>
          </a:xfrm>
          <a:prstGeom prst="rect">
            <a:avLst/>
          </a:prstGeom>
        </p:spPr>
      </p:pic>
      <p:sp>
        <p:nvSpPr>
          <p:cNvPr id="5" name="内容占位符 1"/>
          <p:cNvSpPr txBo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ctr" hangingPunct="0">
              <a:spcBef>
                <a:spcPct val="0"/>
              </a:spcBef>
              <a:spcAft>
                <a:spcPts val="400"/>
              </a:spcAft>
              <a:buSzPct val="70000"/>
              <a:buFont typeface="Wingdings" panose="05000000000000000000" pitchFamily="2" charset="2"/>
              <a:buChar char="l"/>
              <a:defRPr sz="2800" b="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0000"/>
              </a:lnSpc>
            </a:pPr>
            <a:r>
              <a:rPr lang="zh-CN" altLang="en-US" sz="2400" dirty="0" smtClean="0"/>
              <a:t>进入测试视图，选择“版本”，然后进入版本列表。</a:t>
            </a:r>
            <a:endParaRPr lang="zh-CN" altLang="en-US" sz="2400" dirty="0" smtClean="0"/>
          </a:p>
          <a:p>
            <a:pPr>
              <a:lnSpc>
                <a:spcPct val="130000"/>
              </a:lnSpc>
            </a:pPr>
            <a:r>
              <a:rPr lang="zh-CN" altLang="en-US" sz="2400" dirty="0" smtClean="0"/>
              <a:t>选择某一个待测版本（即原来的测试任务），点击“关联”菜单，即可出现关联测试用例的页面。</a:t>
            </a:r>
            <a:endParaRPr lang="zh-CN" altLang="en-US" sz="2400" dirty="0" smtClean="0"/>
          </a:p>
          <a:p>
            <a:endParaRPr lang="zh-CN" altLang="en-US" sz="2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11183" y="1974804"/>
            <a:ext cx="9219836" cy="1886244"/>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在版本（测试任务）的用例列表页面，可以点选用例，将其指派给某一个人来执行。</a:t>
            </a:r>
            <a:endParaRPr lang="zh-CN" altLang="en-US" dirty="0"/>
          </a:p>
        </p:txBody>
      </p:sp>
      <p:sp>
        <p:nvSpPr>
          <p:cNvPr id="3" name="标题 2"/>
          <p:cNvSpPr>
            <a:spLocks noGrp="1"/>
          </p:cNvSpPr>
          <p:nvPr>
            <p:ph type="title"/>
          </p:nvPr>
        </p:nvSpPr>
        <p:spPr/>
        <p:txBody>
          <a:bodyPr/>
          <a:lstStyle/>
          <a:p>
            <a:r>
              <a:rPr lang="zh-CN" altLang="en-US" dirty="0"/>
              <a:t>指派或领取</a:t>
            </a:r>
            <a:r>
              <a:rPr lang="zh-CN" altLang="en-US" dirty="0" smtClean="0"/>
              <a:t>用例</a:t>
            </a:r>
            <a:endParaRPr lang="zh-CN" altLang="en-US" dirty="0"/>
          </a:p>
        </p:txBody>
      </p:sp>
      <p:pic>
        <p:nvPicPr>
          <p:cNvPr id="4" name="图片 3"/>
          <p:cNvPicPr>
            <a:picLocks noChangeAspect="1"/>
          </p:cNvPicPr>
          <p:nvPr/>
        </p:nvPicPr>
        <p:blipFill>
          <a:blip r:embed="rId1"/>
          <a:stretch>
            <a:fillRect/>
          </a:stretch>
        </p:blipFill>
        <p:spPr>
          <a:xfrm>
            <a:off x="107503" y="2787761"/>
            <a:ext cx="9036497" cy="1593738"/>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在测试</a:t>
            </a:r>
            <a:r>
              <a:rPr lang="en-US" altLang="zh-CN" sz="2400" dirty="0"/>
              <a:t>--</a:t>
            </a:r>
            <a:r>
              <a:rPr lang="zh-CN" altLang="en-US" sz="2400" dirty="0"/>
              <a:t>版本的用例列表页面，用户可以按照模块来进行点选，或者选择所有指派给自己的用例，来查到需要自己执行的用例列表。</a:t>
            </a:r>
            <a:endParaRPr lang="zh-CN" altLang="en-US" sz="2400" dirty="0"/>
          </a:p>
          <a:p>
            <a:pPr>
              <a:lnSpc>
                <a:spcPct val="130000"/>
              </a:lnSpc>
            </a:pPr>
            <a:r>
              <a:rPr lang="zh-CN" altLang="en-US" sz="2400" dirty="0"/>
              <a:t>在用例列表页面，选择某一个用例，然后选择右侧的“执行”菜单，即可执行该用例。</a:t>
            </a:r>
            <a:endParaRPr lang="zh-CN" altLang="en-US" sz="2400" dirty="0"/>
          </a:p>
          <a:p>
            <a:endParaRPr lang="zh-CN" altLang="en-US" sz="2400" dirty="0"/>
          </a:p>
        </p:txBody>
      </p:sp>
      <p:sp>
        <p:nvSpPr>
          <p:cNvPr id="3" name="标题 2"/>
          <p:cNvSpPr>
            <a:spLocks noGrp="1"/>
          </p:cNvSpPr>
          <p:nvPr>
            <p:ph type="title"/>
          </p:nvPr>
        </p:nvSpPr>
        <p:spPr/>
        <p:txBody>
          <a:bodyPr/>
          <a:lstStyle/>
          <a:p>
            <a:r>
              <a:rPr lang="zh-CN" altLang="en-US" dirty="0"/>
              <a:t>团队成员</a:t>
            </a:r>
            <a:r>
              <a:rPr lang="en-US" altLang="zh-CN" dirty="0"/>
              <a:t>——</a:t>
            </a:r>
            <a:r>
              <a:rPr lang="zh-CN" altLang="en-US" dirty="0"/>
              <a:t>测试</a:t>
            </a:r>
            <a:r>
              <a:rPr lang="en-US" altLang="zh-CN" dirty="0" smtClean="0"/>
              <a:t>——</a:t>
            </a:r>
            <a:r>
              <a:rPr lang="zh-CN" altLang="en-US" dirty="0"/>
              <a:t>执行</a:t>
            </a:r>
            <a:r>
              <a:rPr lang="zh-CN" altLang="en-US" dirty="0" smtClean="0"/>
              <a:t>测试用例</a:t>
            </a:r>
            <a:endParaRPr lang="zh-CN" altLang="en-US" dirty="0"/>
          </a:p>
        </p:txBody>
      </p:sp>
      <p:pic>
        <p:nvPicPr>
          <p:cNvPr id="4" name="图片 3"/>
          <p:cNvPicPr>
            <a:picLocks noChangeAspect="1"/>
          </p:cNvPicPr>
          <p:nvPr/>
        </p:nvPicPr>
        <p:blipFill>
          <a:blip r:embed="rId1"/>
          <a:stretch>
            <a:fillRect/>
          </a:stretch>
        </p:blipFill>
        <p:spPr>
          <a:xfrm>
            <a:off x="-26653" y="3933056"/>
            <a:ext cx="9234488" cy="192754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 y="1872280"/>
            <a:ext cx="9144000" cy="2780856"/>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419099" y="1196752"/>
            <a:ext cx="8329365" cy="5267875"/>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团队成员</a:t>
            </a:r>
            <a:r>
              <a:rPr lang="en-US" altLang="zh-CN" dirty="0"/>
              <a:t>——</a:t>
            </a:r>
            <a:r>
              <a:rPr lang="zh-CN" altLang="en-US" dirty="0"/>
              <a:t>测试</a:t>
            </a:r>
            <a:r>
              <a:rPr lang="en-US" altLang="zh-CN" dirty="0" smtClean="0"/>
              <a:t>——</a:t>
            </a:r>
            <a:r>
              <a:rPr lang="zh-CN" altLang="en-US" dirty="0" smtClean="0"/>
              <a:t>提交</a:t>
            </a:r>
            <a:r>
              <a:rPr lang="en-US" altLang="zh-CN" dirty="0" smtClean="0"/>
              <a:t>BUG</a:t>
            </a:r>
            <a:endParaRPr lang="zh-CN" altLang="en-US" dirty="0"/>
          </a:p>
        </p:txBody>
      </p:sp>
      <p:pic>
        <p:nvPicPr>
          <p:cNvPr id="4" name="图片 3"/>
          <p:cNvPicPr>
            <a:picLocks noChangeAspect="1"/>
          </p:cNvPicPr>
          <p:nvPr/>
        </p:nvPicPr>
        <p:blipFill>
          <a:blip r:embed="rId1"/>
          <a:stretch>
            <a:fillRect/>
          </a:stretch>
        </p:blipFill>
        <p:spPr>
          <a:xfrm>
            <a:off x="1" y="1754086"/>
            <a:ext cx="9144000" cy="1511873"/>
          </a:xfrm>
          <a:prstGeom prst="rect">
            <a:avLst/>
          </a:prstGeom>
        </p:spPr>
      </p:pic>
      <p:pic>
        <p:nvPicPr>
          <p:cNvPr id="5" name="图片 4"/>
          <p:cNvPicPr>
            <a:picLocks noChangeAspect="1"/>
          </p:cNvPicPr>
          <p:nvPr/>
        </p:nvPicPr>
        <p:blipFill>
          <a:blip r:embed="rId2"/>
          <a:stretch>
            <a:fillRect/>
          </a:stretch>
        </p:blipFill>
        <p:spPr>
          <a:xfrm>
            <a:off x="1204912" y="3429000"/>
            <a:ext cx="6734175" cy="3162300"/>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1412776"/>
            <a:ext cx="9144000" cy="4485898"/>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7414" y="1962536"/>
            <a:ext cx="9136586" cy="1898511"/>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a:t>提交测试之后，测试人员展开测试，便会有</a:t>
            </a:r>
            <a:r>
              <a:rPr lang="en-US" altLang="zh-CN" sz="2400" dirty="0"/>
              <a:t>bug</a:t>
            </a:r>
            <a:r>
              <a:rPr lang="zh-CN" altLang="en-US" sz="2400" dirty="0"/>
              <a:t>产生。这时候研发团队的一个重要职责便是解决</a:t>
            </a:r>
            <a:r>
              <a:rPr lang="en-US" altLang="zh-CN" sz="2400" dirty="0"/>
              <a:t>bug</a:t>
            </a:r>
            <a:r>
              <a:rPr lang="zh-CN" altLang="en-US" sz="2400" dirty="0"/>
              <a:t>。禅道里面</a:t>
            </a:r>
            <a:r>
              <a:rPr lang="en-US" altLang="zh-CN" sz="2400" dirty="0"/>
              <a:t>bug</a:t>
            </a:r>
            <a:r>
              <a:rPr lang="zh-CN" altLang="en-US" sz="2400" dirty="0"/>
              <a:t>的处理流程比较简单：</a:t>
            </a:r>
            <a:endParaRPr lang="zh-CN" altLang="en-US" sz="2400" dirty="0"/>
          </a:p>
          <a:p>
            <a:pPr marL="0" indent="0">
              <a:buNone/>
            </a:pPr>
            <a:endParaRPr lang="zh-CN" altLang="en-US" sz="2400" dirty="0"/>
          </a:p>
          <a:p>
            <a:r>
              <a:rPr lang="zh-CN" altLang="en-US" sz="2400" dirty="0"/>
              <a:t>测试人员提交</a:t>
            </a:r>
            <a:r>
              <a:rPr lang="en-US" altLang="zh-CN" sz="2400" dirty="0"/>
              <a:t>bug =&gt; </a:t>
            </a:r>
            <a:r>
              <a:rPr lang="zh-CN" altLang="en-US" sz="2400" dirty="0"/>
              <a:t>开发人员解决</a:t>
            </a:r>
            <a:r>
              <a:rPr lang="en-US" altLang="zh-CN" sz="2400" dirty="0"/>
              <a:t>bug =&gt; </a:t>
            </a:r>
            <a:r>
              <a:rPr lang="zh-CN" altLang="en-US" sz="2400" dirty="0"/>
              <a:t>测试人员验证关闭，这是比较正常的流程。还有一个流程是激活流程：</a:t>
            </a:r>
            <a:endParaRPr lang="zh-CN" altLang="en-US" sz="2400" dirty="0"/>
          </a:p>
          <a:p>
            <a:r>
              <a:rPr lang="zh-CN" altLang="en-US" sz="2400" dirty="0"/>
              <a:t>测试人员提交</a:t>
            </a:r>
            <a:r>
              <a:rPr lang="en-US" altLang="zh-CN" sz="2400" dirty="0"/>
              <a:t>bug =&gt; </a:t>
            </a:r>
            <a:r>
              <a:rPr lang="zh-CN" altLang="en-US" sz="2400" dirty="0"/>
              <a:t>开发人员解决</a:t>
            </a:r>
            <a:r>
              <a:rPr lang="en-US" altLang="zh-CN" sz="2400" dirty="0"/>
              <a:t>bug =&gt; </a:t>
            </a:r>
            <a:r>
              <a:rPr lang="zh-CN" altLang="en-US" sz="2400" dirty="0"/>
              <a:t>测试人员验证未通过 </a:t>
            </a:r>
            <a:r>
              <a:rPr lang="en-US" altLang="zh-CN" sz="2400" dirty="0"/>
              <a:t>=&gt; </a:t>
            </a:r>
            <a:r>
              <a:rPr lang="zh-CN" altLang="en-US" sz="2400" dirty="0"/>
              <a:t>激活</a:t>
            </a:r>
            <a:r>
              <a:rPr lang="en-US" altLang="zh-CN" sz="2400" dirty="0"/>
              <a:t>bug =&gt; </a:t>
            </a:r>
            <a:r>
              <a:rPr lang="zh-CN" altLang="en-US" sz="2400" dirty="0"/>
              <a:t>重新解决 </a:t>
            </a:r>
            <a:r>
              <a:rPr lang="en-US" altLang="zh-CN" sz="2400" dirty="0"/>
              <a:t>=&gt;</a:t>
            </a:r>
            <a:r>
              <a:rPr lang="zh-CN" altLang="en-US" sz="2400" dirty="0"/>
              <a:t>验证关闭。</a:t>
            </a:r>
            <a:endParaRPr lang="zh-CN" altLang="en-US" sz="2400" dirty="0"/>
          </a:p>
          <a:p>
            <a:endParaRPr lang="zh-CN" altLang="en-US" sz="2400" dirty="0"/>
          </a:p>
        </p:txBody>
      </p:sp>
      <p:sp>
        <p:nvSpPr>
          <p:cNvPr id="3" name="标题 2"/>
          <p:cNvSpPr>
            <a:spLocks noGrp="1"/>
          </p:cNvSpPr>
          <p:nvPr>
            <p:ph type="title"/>
          </p:nvPr>
        </p:nvSpPr>
        <p:spPr/>
        <p:txBody>
          <a:bodyPr/>
          <a:lstStyle/>
          <a:p>
            <a:r>
              <a:rPr lang="zh-CN" altLang="en-US" dirty="0"/>
              <a:t>团队成员</a:t>
            </a:r>
            <a:r>
              <a:rPr lang="en-US" altLang="zh-CN" dirty="0" smtClean="0"/>
              <a:t>——</a:t>
            </a:r>
            <a:r>
              <a:rPr lang="zh-CN" altLang="en-US" dirty="0"/>
              <a:t>开发</a:t>
            </a:r>
            <a:r>
              <a:rPr lang="en-US" altLang="zh-CN" dirty="0" smtClean="0"/>
              <a:t>——</a:t>
            </a:r>
            <a:r>
              <a:rPr lang="zh-CN" altLang="en-US" dirty="0"/>
              <a:t>解决</a:t>
            </a:r>
            <a:r>
              <a:rPr lang="en-US" altLang="zh-CN" dirty="0" smtClean="0"/>
              <a:t>bug</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txBo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ctr" hangingPunct="0">
              <a:spcBef>
                <a:spcPct val="0"/>
              </a:spcBef>
              <a:spcAft>
                <a:spcPts val="400"/>
              </a:spcAft>
              <a:buSzPct val="70000"/>
              <a:buFont typeface="Wingdings" panose="05000000000000000000" pitchFamily="2" charset="2"/>
              <a:buChar char="l"/>
              <a:defRPr sz="2800" b="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400" dirty="0" smtClean="0"/>
              <a:t>开发人员所需要做的事情便是处理自己负责</a:t>
            </a:r>
            <a:r>
              <a:rPr lang="en-US" altLang="zh-CN" sz="2400" dirty="0" smtClean="0"/>
              <a:t>bug</a:t>
            </a:r>
            <a:r>
              <a:rPr lang="zh-CN" altLang="en-US" sz="2400" dirty="0" smtClean="0"/>
              <a:t>，并在禅道中登记解决方案：</a:t>
            </a:r>
            <a:endParaRPr lang="zh-CN" altLang="en-US" sz="2400" dirty="0" smtClean="0"/>
          </a:p>
          <a:p>
            <a:endParaRPr lang="zh-CN" altLang="en-US" sz="2400" dirty="0"/>
          </a:p>
        </p:txBody>
      </p:sp>
      <p:pic>
        <p:nvPicPr>
          <p:cNvPr id="3" name="图片 2"/>
          <p:cNvPicPr>
            <a:picLocks noChangeAspect="1"/>
          </p:cNvPicPr>
          <p:nvPr/>
        </p:nvPicPr>
        <p:blipFill>
          <a:blip r:embed="rId1"/>
          <a:stretch>
            <a:fillRect/>
          </a:stretch>
        </p:blipFill>
        <p:spPr>
          <a:xfrm>
            <a:off x="0" y="2852936"/>
            <a:ext cx="9144000" cy="2113280"/>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解决</a:t>
            </a:r>
            <a:r>
              <a:rPr lang="en-US" altLang="zh-CN" dirty="0" smtClean="0"/>
              <a:t>BUG</a:t>
            </a:r>
            <a:r>
              <a:rPr lang="zh-CN" altLang="en-US" dirty="0" smtClean="0"/>
              <a:t>，并创建新版本，待回归测试。</a:t>
            </a:r>
            <a:endParaRPr lang="zh-CN" altLang="en-US" dirty="0"/>
          </a:p>
        </p:txBody>
      </p:sp>
      <p:pic>
        <p:nvPicPr>
          <p:cNvPr id="4" name="图片 3"/>
          <p:cNvPicPr>
            <a:picLocks noChangeAspect="1"/>
          </p:cNvPicPr>
          <p:nvPr/>
        </p:nvPicPr>
        <p:blipFill>
          <a:blip r:embed="rId1"/>
          <a:stretch>
            <a:fillRect/>
          </a:stretch>
        </p:blipFill>
        <p:spPr>
          <a:xfrm>
            <a:off x="50570" y="2132856"/>
            <a:ext cx="9093430" cy="4221088"/>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107504" y="1052736"/>
            <a:ext cx="9021540" cy="5805264"/>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当开发人员解决</a:t>
            </a:r>
            <a:r>
              <a:rPr lang="en-US" altLang="zh-CN" sz="2400" dirty="0"/>
              <a:t>bug</a:t>
            </a:r>
            <a:r>
              <a:rPr lang="zh-CN" altLang="en-US" sz="2400" dirty="0"/>
              <a:t>之后，就需要来验证</a:t>
            </a:r>
            <a:r>
              <a:rPr lang="en-US" altLang="zh-CN" sz="2400" dirty="0"/>
              <a:t>bug</a:t>
            </a:r>
            <a:r>
              <a:rPr lang="zh-CN" altLang="en-US" sz="2400" dirty="0"/>
              <a:t>，如果没有问题，则将其关闭。</a:t>
            </a:r>
            <a:endParaRPr lang="zh-CN" altLang="en-US" sz="2400" dirty="0"/>
          </a:p>
          <a:p>
            <a:pPr>
              <a:lnSpc>
                <a:spcPct val="140000"/>
              </a:lnSpc>
            </a:pPr>
            <a:r>
              <a:rPr lang="zh-CN" altLang="en-US" sz="2400" dirty="0"/>
              <a:t>已关闭的</a:t>
            </a:r>
            <a:r>
              <a:rPr lang="en-US" altLang="zh-CN" sz="2400" dirty="0"/>
              <a:t>bug</a:t>
            </a:r>
            <a:r>
              <a:rPr lang="zh-CN" altLang="en-US" sz="2400" dirty="0"/>
              <a:t>，默认是不再显示在</a:t>
            </a:r>
            <a:r>
              <a:rPr lang="en-US" altLang="zh-CN" sz="2400" dirty="0"/>
              <a:t>bug</a:t>
            </a:r>
            <a:r>
              <a:rPr lang="zh-CN" altLang="en-US" sz="2400" dirty="0"/>
              <a:t>列表的。</a:t>
            </a:r>
            <a:endParaRPr lang="zh-CN" altLang="en-US" sz="2400" dirty="0"/>
          </a:p>
          <a:p>
            <a:endParaRPr lang="zh-CN" altLang="en-US" sz="2400" dirty="0"/>
          </a:p>
        </p:txBody>
      </p:sp>
      <p:sp>
        <p:nvSpPr>
          <p:cNvPr id="3" name="标题 2"/>
          <p:cNvSpPr>
            <a:spLocks noGrp="1"/>
          </p:cNvSpPr>
          <p:nvPr>
            <p:ph type="title"/>
          </p:nvPr>
        </p:nvSpPr>
        <p:spPr/>
        <p:txBody>
          <a:bodyPr/>
          <a:lstStyle/>
          <a:p>
            <a:r>
              <a:rPr lang="zh-CN" altLang="en-US" dirty="0"/>
              <a:t>团队成员</a:t>
            </a:r>
            <a:r>
              <a:rPr lang="en-US" altLang="zh-CN" dirty="0"/>
              <a:t>——</a:t>
            </a:r>
            <a:r>
              <a:rPr lang="zh-CN" altLang="en-US" dirty="0"/>
              <a:t>测试</a:t>
            </a:r>
            <a:r>
              <a:rPr lang="en-US" altLang="zh-CN" dirty="0" smtClean="0"/>
              <a:t>——</a:t>
            </a:r>
            <a:r>
              <a:rPr lang="zh-CN" altLang="en-US" dirty="0"/>
              <a:t>验证</a:t>
            </a:r>
            <a:r>
              <a:rPr lang="en-US" altLang="zh-CN" dirty="0"/>
              <a:t>bug</a:t>
            </a:r>
            <a:r>
              <a:rPr lang="zh-CN" altLang="en-US" dirty="0"/>
              <a:t>，关闭</a:t>
            </a:r>
            <a:endParaRPr lang="zh-CN" altLang="en-US" dirty="0"/>
          </a:p>
        </p:txBody>
      </p:sp>
      <p:pic>
        <p:nvPicPr>
          <p:cNvPr id="4" name="图片 3"/>
          <p:cNvPicPr>
            <a:picLocks noChangeAspect="1"/>
          </p:cNvPicPr>
          <p:nvPr/>
        </p:nvPicPr>
        <p:blipFill>
          <a:blip r:embed="rId1"/>
          <a:stretch>
            <a:fillRect/>
          </a:stretch>
        </p:blipFill>
        <p:spPr>
          <a:xfrm>
            <a:off x="1822" y="3449863"/>
            <a:ext cx="9142178" cy="2028922"/>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1"/>
          <a:stretch>
            <a:fillRect/>
          </a:stretch>
        </p:blipFill>
        <p:spPr>
          <a:xfrm>
            <a:off x="13523" y="1268760"/>
            <a:ext cx="9097156" cy="381642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en-US" sz="2400" dirty="0"/>
              <a:t>禅道安装成功之后，管理员的第一件要做的事情就是设置部门结构。</a:t>
            </a:r>
            <a:endParaRPr lang="zh-CN" altLang="en-US" sz="2400" dirty="0"/>
          </a:p>
          <a:p>
            <a:pPr lvl="1">
              <a:lnSpc>
                <a:spcPct val="130000"/>
              </a:lnSpc>
            </a:pPr>
            <a:r>
              <a:rPr lang="zh-CN" altLang="en-US" sz="2000" dirty="0"/>
              <a:t>以管理员身份登录。</a:t>
            </a:r>
            <a:endParaRPr lang="zh-CN" altLang="en-US" sz="2000" dirty="0"/>
          </a:p>
          <a:p>
            <a:pPr lvl="1">
              <a:lnSpc>
                <a:spcPct val="130000"/>
              </a:lnSpc>
            </a:pPr>
            <a:r>
              <a:rPr lang="zh-CN" altLang="en-US" sz="2000" dirty="0"/>
              <a:t>进入组织视图</a:t>
            </a:r>
            <a:endParaRPr lang="zh-CN" altLang="en-US" sz="2000" dirty="0"/>
          </a:p>
          <a:p>
            <a:pPr lvl="1">
              <a:lnSpc>
                <a:spcPct val="130000"/>
              </a:lnSpc>
            </a:pPr>
            <a:r>
              <a:rPr lang="zh-CN" altLang="en-US" sz="2000" dirty="0"/>
              <a:t>选择部门维护。</a:t>
            </a:r>
            <a:endParaRPr lang="zh-CN" altLang="en-US" sz="2000" dirty="0"/>
          </a:p>
          <a:p>
            <a:pPr lvl="1">
              <a:lnSpc>
                <a:spcPct val="130000"/>
              </a:lnSpc>
            </a:pPr>
            <a:r>
              <a:rPr lang="zh-CN" altLang="en-US" sz="2000" dirty="0"/>
              <a:t>在部门维护页面，维护公司的组织结构即可。</a:t>
            </a:r>
            <a:endParaRPr lang="zh-CN" altLang="en-US" sz="2000" dirty="0"/>
          </a:p>
          <a:p>
            <a:endParaRPr lang="zh-CN" altLang="en-US" sz="2000" dirty="0"/>
          </a:p>
        </p:txBody>
      </p:sp>
      <p:sp>
        <p:nvSpPr>
          <p:cNvPr id="3" name="标题 2"/>
          <p:cNvSpPr>
            <a:spLocks noGrp="1"/>
          </p:cNvSpPr>
          <p:nvPr>
            <p:ph type="title"/>
          </p:nvPr>
        </p:nvSpPr>
        <p:spPr/>
        <p:txBody>
          <a:bodyPr/>
          <a:lstStyle/>
          <a:p>
            <a:r>
              <a:rPr lang="zh-CN" altLang="en-US" dirty="0" smtClean="0"/>
              <a:t>管理员</a:t>
            </a:r>
            <a:r>
              <a:rPr lang="en-US" altLang="zh-CN" dirty="0" smtClean="0"/>
              <a:t>——</a:t>
            </a:r>
            <a:r>
              <a:rPr lang="zh-CN" altLang="en-US" dirty="0"/>
              <a:t>建立部门</a:t>
            </a:r>
            <a:r>
              <a:rPr lang="zh-CN" altLang="en-US" dirty="0" smtClean="0"/>
              <a:t>结构</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针对一些公司需要对产品需求进行统计的情况，禅道项目管理</a:t>
            </a:r>
            <a:r>
              <a:rPr lang="zh-CN" altLang="en-US" sz="2400" dirty="0" smtClean="0"/>
              <a:t>软件，</a:t>
            </a:r>
            <a:r>
              <a:rPr lang="zh-CN" altLang="en-US" sz="2400" dirty="0"/>
              <a:t>提供了需求的基本统计报表功能</a:t>
            </a:r>
            <a:r>
              <a:rPr lang="zh-CN" altLang="en-US" sz="2400" dirty="0" smtClean="0"/>
              <a:t>。</a:t>
            </a:r>
            <a:endParaRPr lang="en-US" altLang="zh-CN" sz="2400" dirty="0" smtClean="0"/>
          </a:p>
          <a:p>
            <a:pPr>
              <a:lnSpc>
                <a:spcPct val="140000"/>
              </a:lnSpc>
            </a:pPr>
            <a:r>
              <a:rPr lang="zh-CN" altLang="en-US" sz="2400" dirty="0" smtClean="0"/>
              <a:t>在</a:t>
            </a:r>
            <a:r>
              <a:rPr lang="zh-CN" altLang="en-US" sz="2400" dirty="0"/>
              <a:t>产品视图下的需求子栏目，点击“统计报表”链接，即可根据需要进行需求的</a:t>
            </a:r>
            <a:r>
              <a:rPr lang="zh-CN" altLang="en-US" sz="2400" dirty="0" smtClean="0"/>
              <a:t>统计。</a:t>
            </a:r>
            <a:endParaRPr lang="zh-CN" altLang="en-US" sz="2400" dirty="0" smtClean="0"/>
          </a:p>
        </p:txBody>
      </p:sp>
      <p:sp>
        <p:nvSpPr>
          <p:cNvPr id="3" name="标题 2"/>
          <p:cNvSpPr>
            <a:spLocks noGrp="1"/>
          </p:cNvSpPr>
          <p:nvPr>
            <p:ph type="title"/>
          </p:nvPr>
        </p:nvSpPr>
        <p:spPr/>
        <p:txBody>
          <a:bodyPr/>
          <a:lstStyle/>
          <a:p>
            <a:r>
              <a:rPr lang="zh-CN" altLang="en-US" dirty="0" smtClean="0"/>
              <a:t>产品</a:t>
            </a:r>
            <a:r>
              <a:rPr lang="en-US" altLang="zh-CN" dirty="0" smtClean="0"/>
              <a:t>/</a:t>
            </a:r>
            <a:r>
              <a:rPr lang="zh-CN" altLang="en-US" dirty="0" smtClean="0"/>
              <a:t>项目经理</a:t>
            </a:r>
            <a:r>
              <a:rPr lang="en-US" altLang="zh-CN" dirty="0" smtClean="0"/>
              <a:t>——</a:t>
            </a:r>
            <a:r>
              <a:rPr lang="zh-CN" altLang="en-US" dirty="0" smtClean="0"/>
              <a:t>查看</a:t>
            </a:r>
            <a:r>
              <a:rPr lang="zh-CN" altLang="en-US" dirty="0"/>
              <a:t>报表</a:t>
            </a:r>
            <a:r>
              <a:rPr lang="zh-CN" altLang="en-US" dirty="0" smtClean="0"/>
              <a:t>统计</a:t>
            </a:r>
            <a:endParaRPr lang="zh-CN" altLang="en-US" dirty="0"/>
          </a:p>
        </p:txBody>
      </p:sp>
      <p:pic>
        <p:nvPicPr>
          <p:cNvPr id="4" name="图片 3"/>
          <p:cNvPicPr>
            <a:picLocks noChangeAspect="1"/>
          </p:cNvPicPr>
          <p:nvPr/>
        </p:nvPicPr>
        <p:blipFill>
          <a:blip r:embed="rId1"/>
          <a:stretch>
            <a:fillRect/>
          </a:stretch>
        </p:blipFill>
        <p:spPr>
          <a:xfrm>
            <a:off x="5403" y="3933056"/>
            <a:ext cx="9115195" cy="2102272"/>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tretch>
            <a:fillRect/>
          </a:stretch>
        </p:blipFill>
        <p:spPr>
          <a:xfrm>
            <a:off x="24563" y="1628800"/>
            <a:ext cx="9119438" cy="4200852"/>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921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922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1"/>
          <a:stretch>
            <a:fillRect/>
          </a:stretch>
        </p:blipFill>
        <p:spPr>
          <a:xfrm>
            <a:off x="4162" y="332655"/>
            <a:ext cx="9139837" cy="608198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部门创建之后，下一步的操作就是往系统中添加用户。步骤如下：</a:t>
            </a:r>
            <a:endParaRPr lang="zh-CN" altLang="en-US" dirty="0"/>
          </a:p>
          <a:p>
            <a:pPr lvl="1"/>
            <a:r>
              <a:rPr lang="zh-CN" altLang="en-US" dirty="0"/>
              <a:t>进组织视图</a:t>
            </a:r>
            <a:endParaRPr lang="zh-CN" altLang="en-US" dirty="0"/>
          </a:p>
          <a:p>
            <a:pPr lvl="1"/>
            <a:r>
              <a:rPr lang="zh-CN" altLang="en-US" dirty="0"/>
              <a:t>选择用户列表</a:t>
            </a:r>
            <a:endParaRPr lang="zh-CN" altLang="en-US" dirty="0"/>
          </a:p>
          <a:p>
            <a:pPr lvl="1"/>
            <a:r>
              <a:rPr lang="zh-CN" altLang="en-US" dirty="0"/>
              <a:t>然后选择“添加用户”，即可进入添加用户页面。</a:t>
            </a:r>
            <a:endParaRPr lang="zh-CN" altLang="en-US" dirty="0"/>
          </a:p>
          <a:p>
            <a:pPr lvl="1"/>
            <a:r>
              <a:rPr lang="zh-CN" altLang="en-US" dirty="0"/>
              <a:t>用户添加完之后，即可将其关联到某一个分组中。</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管理员</a:t>
            </a:r>
            <a:r>
              <a:rPr lang="en-US" altLang="zh-CN" dirty="0" smtClean="0"/>
              <a:t>——</a:t>
            </a:r>
            <a:r>
              <a:rPr lang="zh-CN" altLang="en-US" dirty="0"/>
              <a:t>添加一个</a:t>
            </a:r>
            <a:r>
              <a:rPr lang="zh-CN" altLang="en-US" dirty="0" smtClean="0"/>
              <a:t>帐号</a:t>
            </a:r>
            <a:endParaRPr lang="zh-CN" altLang="en-US" dirty="0"/>
          </a:p>
        </p:txBody>
      </p:sp>
    </p:spTree>
  </p:cSld>
  <p:clrMapOvr>
    <a:masterClrMapping/>
  </p:clrMapOvr>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4430</Words>
  <Application>WPS 演示</Application>
  <PresentationFormat>全屏显示(4:3)</PresentationFormat>
  <Paragraphs>291</Paragraphs>
  <Slides>72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72</vt:i4>
      </vt:variant>
    </vt:vector>
  </HeadingPairs>
  <TitlesOfParts>
    <vt:vector size="82" baseType="lpstr">
      <vt:lpstr>Arial</vt:lpstr>
      <vt:lpstr>宋体</vt:lpstr>
      <vt:lpstr>Wingdings</vt:lpstr>
      <vt:lpstr>Arial Black</vt:lpstr>
      <vt:lpstr>微软雅黑</vt:lpstr>
      <vt:lpstr>Arial Unicode MS</vt:lpstr>
      <vt:lpstr>Calibri</vt:lpstr>
      <vt:lpstr>黑体</vt:lpstr>
      <vt:lpstr>Times New Roman</vt:lpstr>
      <vt:lpstr>PPT素材夹_0082</vt:lpstr>
      <vt:lpstr>软件测试方法与技术Ⅰ</vt:lpstr>
      <vt:lpstr>禅道项目管理软件介绍</vt:lpstr>
      <vt:lpstr>禅道项目管理软件的主要功能列表：</vt:lpstr>
      <vt:lpstr>禅道使用流程图解</vt:lpstr>
      <vt:lpstr>PowerPoint 演示文稿</vt:lpstr>
      <vt:lpstr>PowerPoint 演示文稿</vt:lpstr>
      <vt:lpstr>管理员——建立部门结构</vt:lpstr>
      <vt:lpstr>PowerPoint 演示文稿</vt:lpstr>
      <vt:lpstr>管理员——添加一个帐号</vt:lpstr>
      <vt:lpstr>PowerPoint 演示文稿</vt:lpstr>
      <vt:lpstr>PowerPoint 演示文稿</vt:lpstr>
      <vt:lpstr>PowerPoint 演示文稿</vt:lpstr>
      <vt:lpstr>禅道使用的基本流程</vt:lpstr>
      <vt:lpstr>产品经理——产品概念介绍</vt:lpstr>
      <vt:lpstr>案例：电子商务网站</vt:lpstr>
      <vt:lpstr>需求分析文档：</vt:lpstr>
      <vt:lpstr>PowerPoint 演示文稿</vt:lpstr>
      <vt:lpstr>子需求功能描述：</vt:lpstr>
      <vt:lpstr>产品经理——创建产品</vt:lpstr>
      <vt:lpstr>PowerPoint 演示文稿</vt:lpstr>
      <vt:lpstr>产品经理——维护产品模块</vt:lpstr>
      <vt:lpstr>添加一级子模块</vt:lpstr>
      <vt:lpstr>添加二级子模块</vt:lpstr>
      <vt:lpstr>创建和评审需求</vt:lpstr>
      <vt:lpstr>产品经理——创建需求</vt:lpstr>
      <vt:lpstr>默认格式模板</vt:lpstr>
      <vt:lpstr>产品经理——添加需求</vt:lpstr>
      <vt:lpstr>PowerPoint 演示文稿</vt:lpstr>
      <vt:lpstr>项目经理——创建项目</vt:lpstr>
      <vt:lpstr>PowerPoint 演示文稿</vt:lpstr>
      <vt:lpstr>项目经理——设置团队</vt:lpstr>
      <vt:lpstr>PowerPoint 演示文稿</vt:lpstr>
      <vt:lpstr>项目经理——关联需求</vt:lpstr>
      <vt:lpstr>PowerPoint 演示文稿</vt:lpstr>
      <vt:lpstr>项目经理——为需求分解任务</vt:lpstr>
      <vt:lpstr>添加第一个子任务</vt:lpstr>
      <vt:lpstr>添加第二个子任务</vt:lpstr>
      <vt:lpstr>添加第三个子任务</vt:lpstr>
      <vt:lpstr>添加第四个子任务</vt:lpstr>
      <vt:lpstr>任务列表</vt:lpstr>
      <vt:lpstr>团队成员——领取任务，开始任务</vt:lpstr>
      <vt:lpstr>PowerPoint 演示文稿</vt:lpstr>
      <vt:lpstr>开始任务</vt:lpstr>
      <vt:lpstr>团队成员——开发——创建版本</vt:lpstr>
      <vt:lpstr>PowerPoint 演示文稿</vt:lpstr>
      <vt:lpstr>PowerPoint 演示文稿</vt:lpstr>
      <vt:lpstr>团队成员——开发——申请测试</vt:lpstr>
      <vt:lpstr>团队成员——测试——领取任务</vt:lpstr>
      <vt:lpstr>PowerPoint 演示文稿</vt:lpstr>
      <vt:lpstr>PowerPoint 演示文稿</vt:lpstr>
      <vt:lpstr>团队成员——测试——创建测试用例</vt:lpstr>
      <vt:lpstr>设计测试用例</vt:lpstr>
      <vt:lpstr>根据不同的测试方法，创建若干多个测试用例</vt:lpstr>
      <vt:lpstr>PowerPoint 演示文稿</vt:lpstr>
      <vt:lpstr>团队成员——测试——关联测试用例</vt:lpstr>
      <vt:lpstr>PowerPoint 演示文稿</vt:lpstr>
      <vt:lpstr>PowerPoint 演示文稿</vt:lpstr>
      <vt:lpstr>指派或领取用例</vt:lpstr>
      <vt:lpstr>团队成员——测试——执行测试用例</vt:lpstr>
      <vt:lpstr>PowerPoint 演示文稿</vt:lpstr>
      <vt:lpstr>团队成员——测试——提交BUG</vt:lpstr>
      <vt:lpstr>PowerPoint 演示文稿</vt:lpstr>
      <vt:lpstr>PowerPoint 演示文稿</vt:lpstr>
      <vt:lpstr>团队成员——开发——解决bug</vt:lpstr>
      <vt:lpstr>PowerPoint 演示文稿</vt:lpstr>
      <vt:lpstr>PowerPoint 演示文稿</vt:lpstr>
      <vt:lpstr>PowerPoint 演示文稿</vt:lpstr>
      <vt:lpstr>团队成员——测试——验证bug，关闭</vt:lpstr>
      <vt:lpstr>PowerPoint 演示文稿</vt:lpstr>
      <vt:lpstr>产品/项目经理——查看报表统计</vt:lpstr>
      <vt:lpstr>PowerPoint 演示文稿</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253</cp:revision>
  <dcterms:created xsi:type="dcterms:W3CDTF">2013-02-26T17:00:00Z</dcterms:created>
  <dcterms:modified xsi:type="dcterms:W3CDTF">2021-08-28T08:41:31Z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