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3" r:id="rId3"/>
    <p:sldId id="417" r:id="rId4"/>
    <p:sldId id="421" r:id="rId5"/>
    <p:sldId id="418" r:id="rId6"/>
    <p:sldId id="419" r:id="rId7"/>
    <p:sldId id="420" r:id="rId8"/>
    <p:sldId id="375" r:id="rId9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266" autoAdjust="0"/>
  </p:normalViewPr>
  <p:slideViewPr>
    <p:cSldViewPr snapToObjects="1">
      <p:cViewPr varScale="1">
        <p:scale>
          <a:sx n="56" d="100"/>
          <a:sy n="56" d="100"/>
        </p:scale>
        <p:origin x="72" y="360"/>
      </p:cViewPr>
      <p:guideLst>
        <p:guide orient="horz" pos="164"/>
        <p:guide orient="horz" pos="619"/>
        <p:guide orient="horz" pos="709"/>
        <p:guide orient="horz" pos="3975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Objects="1">
      <p:cViewPr varScale="1">
        <p:scale>
          <a:sx n="58" d="100"/>
          <a:sy n="58" d="100"/>
        </p:scale>
        <p:origin x="2790" y="36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4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B69DAA-AE73-4C6F-B7D5-0440E6EAB2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324D2245-BA6F-4EA7-9ECF-214F5DB78F77}" type="slidenum">
              <a:rPr lang="zh-CN" altLang="en-US"/>
            </a:fld>
            <a:r>
              <a:rPr lang="zh-CN" altLang="en-US"/>
              <a:t> 页 讲义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1" name="组合 16"/>
          <p:cNvGrpSpPr/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2" name="组合 17"/>
          <p:cNvGrpSpPr/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3" name="组合 24"/>
          <p:cNvGrpSpPr/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5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6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pic>
        <p:nvPicPr>
          <p:cNvPr id="6159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4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7E7616-B975-42CD-82D4-795AD992720D}" type="datetimeFigureOut">
              <a:rPr lang="zh-CN" altLang="en-US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  <a:endParaRPr lang="zh-CN" alt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zh-CN" alt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zh-CN" alt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zh-CN" alt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B7FE895A-9663-40D8-8270-E2BFFEDDFAE2}" type="slidenum">
              <a:rPr lang="zh-CN" altLang="en-US"/>
            </a:fld>
            <a:r>
              <a:rPr lang="zh-CN" altLang="en-US"/>
              <a:t> 页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90" y="2174654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772817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 b="0"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0" y="116632"/>
            <a:ext cx="8353424" cy="72072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207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9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029" y="2060849"/>
            <a:ext cx="8353424" cy="7207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8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2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9" y="4956215"/>
            <a:ext cx="8353425" cy="566739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9" y="1125538"/>
            <a:ext cx="8353425" cy="3743623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9" y="5522954"/>
            <a:ext cx="8353425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74625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00050" y="1166813"/>
            <a:ext cx="8353425" cy="50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9850"/>
            <a:ext cx="10795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>
          <a:xfrm>
            <a:off x="-30672" y="764704"/>
            <a:ext cx="2339752" cy="0"/>
          </a:xfrm>
          <a:prstGeom prst="line">
            <a:avLst/>
          </a:prstGeom>
          <a:ln w="73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hyperlink" Target="http://msdn.microsoft.com/zh-cn/library/system.web.httprequest(v=vs.80).aspx" TargetMode="External"/><Relationship Id="rId1" Type="http://schemas.openxmlformats.org/officeDocument/2006/relationships/hyperlink" Target="http://msdn.microsoft.com/zh-cn/library/a2a4yykt(v=vs.80).aspx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6"/>
          <p:cNvSpPr>
            <a:spLocks noGrp="1"/>
          </p:cNvSpPr>
          <p:nvPr>
            <p:ph type="ctrTitle"/>
          </p:nvPr>
        </p:nvSpPr>
        <p:spPr>
          <a:xfrm>
            <a:off x="12588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软件测试方法与技术</a:t>
            </a:r>
            <a:r>
              <a:rPr lang="en-US" altLang="zh-CN" sz="3600" smtClean="0"/>
              <a:t>Ⅰ</a:t>
            </a:r>
            <a:endParaRPr lang="en-US" altLang="zh-CN" sz="3600" smtClean="0"/>
          </a:p>
        </p:txBody>
      </p:sp>
      <p:sp>
        <p:nvSpPr>
          <p:cNvPr id="7171" name="副标题 7"/>
          <p:cNvSpPr txBox="1"/>
          <p:nvPr/>
        </p:nvSpPr>
        <p:spPr bwMode="auto">
          <a:xfrm>
            <a:off x="5076825" y="22304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2400" dirty="0"/>
              <a:t>SQL</a:t>
            </a:r>
            <a:r>
              <a:rPr lang="zh-CN" altLang="en-US" sz="2400" dirty="0"/>
              <a:t>注入攻击是黑客对数据库进行攻击的常用手段之一。随着</a:t>
            </a:r>
            <a:r>
              <a:rPr lang="en-US" altLang="zh-CN" sz="2400" dirty="0"/>
              <a:t>B/S</a:t>
            </a:r>
            <a:r>
              <a:rPr lang="zh-CN" altLang="en-US" sz="2400" dirty="0"/>
              <a:t>模式应用开发的发展，使用这种模式编写应用程序的程序员也越来越多。但是由于程序员的水平及经验也参差不齐，相当大一部分程序员在编写代码的时候，没有对用户输入数据的合法性进行判断，使应用程序存在安全隐患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10000"/>
              </a:lnSpc>
            </a:pPr>
            <a:r>
              <a:rPr lang="zh-CN" altLang="en-US" sz="2400" dirty="0" smtClean="0"/>
              <a:t>用户</a:t>
            </a:r>
            <a:r>
              <a:rPr lang="zh-CN" altLang="en-US" sz="2400" dirty="0"/>
              <a:t>可以提交一段数据库查询代码，根据程序返回的结果，获得某些他想得知的数据，这就是所谓的</a:t>
            </a:r>
            <a:r>
              <a:rPr lang="en-US" altLang="zh-CN" sz="2400" dirty="0"/>
              <a:t>SQL Injection</a:t>
            </a:r>
            <a:r>
              <a:rPr lang="zh-CN" altLang="en-US" sz="2400" dirty="0"/>
              <a:t>，即</a:t>
            </a:r>
            <a:r>
              <a:rPr lang="en-US" altLang="zh-CN" sz="2400" dirty="0"/>
              <a:t>SQL</a:t>
            </a:r>
            <a:r>
              <a:rPr lang="zh-CN" altLang="en-US" sz="2400" dirty="0"/>
              <a:t>注入。</a:t>
            </a:r>
            <a:endParaRPr lang="zh-CN" altLang="en-US" sz="2400" dirty="0" smtClean="0"/>
          </a:p>
        </p:txBody>
      </p:sp>
      <p:sp>
        <p:nvSpPr>
          <p:cNvPr id="819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/>
              <a:t>SQL</a:t>
            </a:r>
            <a:r>
              <a:rPr lang="zh-CN" altLang="en-US" b="0" dirty="0"/>
              <a:t>注入攻击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某个网站的登录验证的</a:t>
            </a:r>
            <a:r>
              <a:rPr lang="en-US" altLang="zh-CN" sz="2400" dirty="0"/>
              <a:t>SQL</a:t>
            </a:r>
            <a:r>
              <a:rPr lang="zh-CN" altLang="en-US" sz="2400" dirty="0"/>
              <a:t>查询代码为：</a:t>
            </a:r>
            <a:endParaRPr lang="zh-CN" altLang="en-US" sz="2400" dirty="0"/>
          </a:p>
          <a:p>
            <a:pPr lvl="1"/>
            <a:r>
              <a:rPr lang="en-US" altLang="zh-CN" sz="2000" dirty="0" err="1" smtClean="0"/>
              <a:t>strSQL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"SELECT * FROM users WHERE (name = '" + </a:t>
            </a:r>
            <a:r>
              <a:rPr lang="en-US" altLang="zh-CN" sz="2000" dirty="0" err="1"/>
              <a:t>userName</a:t>
            </a:r>
            <a:r>
              <a:rPr lang="en-US" altLang="zh-CN" sz="2000" dirty="0"/>
              <a:t> + "') and (pw = '"+ </a:t>
            </a:r>
            <a:r>
              <a:rPr lang="en-US" altLang="zh-CN" sz="2000" dirty="0" err="1"/>
              <a:t>passWord</a:t>
            </a:r>
            <a:r>
              <a:rPr lang="en-US" altLang="zh-CN" sz="2000" dirty="0"/>
              <a:t> +"');" </a:t>
            </a:r>
            <a:endParaRPr lang="en-US" altLang="zh-CN" sz="2000" dirty="0"/>
          </a:p>
          <a:p>
            <a:r>
              <a:rPr lang="zh-CN" altLang="en-US" sz="2400" dirty="0"/>
              <a:t>恶意填入</a:t>
            </a:r>
            <a:endParaRPr lang="zh-CN" altLang="en-US" sz="2400" dirty="0"/>
          </a:p>
          <a:p>
            <a:pPr lvl="1"/>
            <a:r>
              <a:rPr lang="en-US" altLang="zh-CN" sz="2000" dirty="0" err="1" smtClean="0"/>
              <a:t>userName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"1' OR '1'='1";</a:t>
            </a:r>
            <a:endParaRPr lang="en-US" altLang="zh-CN" sz="2000" dirty="0"/>
          </a:p>
          <a:p>
            <a:pPr lvl="1"/>
            <a:r>
              <a:rPr lang="zh-CN" altLang="en-US" sz="2000" dirty="0"/>
              <a:t>与</a:t>
            </a:r>
            <a:endParaRPr lang="zh-CN" altLang="en-US" sz="2000" dirty="0"/>
          </a:p>
          <a:p>
            <a:pPr lvl="1"/>
            <a:r>
              <a:rPr lang="en-US" altLang="zh-CN" sz="2000" dirty="0" err="1" smtClean="0"/>
              <a:t>passWord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"1' OR '1'='1";</a:t>
            </a:r>
            <a:endParaRPr lang="en-US" altLang="zh-CN" sz="2000" dirty="0"/>
          </a:p>
          <a:p>
            <a:r>
              <a:rPr lang="zh-CN" altLang="en-US" sz="2400" dirty="0"/>
              <a:t>时，将导致原本的</a:t>
            </a:r>
            <a:r>
              <a:rPr lang="en-US" altLang="zh-CN" sz="2400" dirty="0"/>
              <a:t>SQL</a:t>
            </a:r>
            <a:r>
              <a:rPr lang="zh-CN" altLang="en-US" sz="2400" dirty="0"/>
              <a:t>字符串被填为</a:t>
            </a:r>
            <a:endParaRPr lang="zh-CN" altLang="en-US" sz="2400" dirty="0"/>
          </a:p>
          <a:p>
            <a:pPr lvl="1"/>
            <a:r>
              <a:rPr lang="en-US" altLang="zh-CN" sz="2000" dirty="0" err="1" smtClean="0"/>
              <a:t>strSQL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"SELECT * FROM users WHERE (name = '1' OR '1'='1') and (pw = '1' OR '1'='1');"</a:t>
            </a:r>
            <a:endParaRPr lang="en-US" altLang="zh-CN" sz="2000" dirty="0"/>
          </a:p>
          <a:p>
            <a:r>
              <a:rPr lang="zh-CN" altLang="en-US" sz="2400" dirty="0"/>
              <a:t>也就是实际上运行的</a:t>
            </a:r>
            <a:r>
              <a:rPr lang="en-US" altLang="zh-CN" sz="2400" dirty="0"/>
              <a:t>SQL</a:t>
            </a:r>
            <a:r>
              <a:rPr lang="zh-CN" altLang="en-US" sz="2400" dirty="0"/>
              <a:t>命令会变成下面这样的</a:t>
            </a:r>
            <a:endParaRPr lang="zh-CN" altLang="en-US" sz="2400" dirty="0"/>
          </a:p>
          <a:p>
            <a:r>
              <a:rPr lang="en-US" altLang="zh-CN" sz="2400" dirty="0" err="1" smtClean="0"/>
              <a:t>strSQL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= "SELECT * FROM users;"</a:t>
            </a:r>
            <a:endParaRPr lang="en-US" altLang="zh-CN" sz="2400" dirty="0"/>
          </a:p>
          <a:p>
            <a:r>
              <a:rPr lang="zh-CN" altLang="en-US" sz="2400" dirty="0"/>
              <a:t>因此达到无账号密码，亦可登录网站。所以</a:t>
            </a:r>
            <a:r>
              <a:rPr lang="en-US" altLang="zh-CN" sz="2400" dirty="0"/>
              <a:t>SQL</a:t>
            </a:r>
            <a:r>
              <a:rPr lang="zh-CN" altLang="en-US" sz="2400" dirty="0"/>
              <a:t>注入攻击被俗称为黑客的填空游戏。</a:t>
            </a:r>
            <a:endParaRPr lang="zh-CN" altLang="en-US" sz="24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effectLst/>
              </a:rPr>
              <a:t>什么是</a:t>
            </a:r>
            <a:r>
              <a:rPr lang="en-US" altLang="zh-CN" dirty="0" smtClean="0">
                <a:effectLst/>
              </a:rPr>
              <a:t>XSS</a:t>
            </a:r>
            <a:r>
              <a:rPr lang="zh-CN" altLang="en-US" dirty="0" smtClean="0">
                <a:effectLst/>
              </a:rPr>
              <a:t>？</a:t>
            </a:r>
            <a:endParaRPr lang="zh-CN" altLang="en-US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2400" smtClean="0"/>
              <a:t>XSS(Cross Site Script)</a:t>
            </a:r>
            <a:r>
              <a:rPr lang="zh-CN" altLang="en-US" sz="2400" smtClean="0"/>
              <a:t>跨站脚本攻击。它指的是恶意攻击者往</a:t>
            </a:r>
            <a:r>
              <a:rPr lang="en-US" altLang="zh-CN" sz="2400" smtClean="0"/>
              <a:t>Web </a:t>
            </a:r>
            <a:r>
              <a:rPr lang="zh-CN" altLang="en-US" sz="2400" smtClean="0"/>
              <a:t>页面里插入恶</a:t>
            </a:r>
            <a:br>
              <a:rPr lang="zh-CN" altLang="en-US" sz="2400" smtClean="0"/>
            </a:br>
            <a:r>
              <a:rPr lang="zh-CN" altLang="en-US" sz="2400" smtClean="0"/>
              <a:t>意</a:t>
            </a:r>
            <a:r>
              <a:rPr lang="en-US" altLang="zh-CN" sz="2400" smtClean="0"/>
              <a:t>html </a:t>
            </a:r>
            <a:r>
              <a:rPr lang="zh-CN" altLang="en-US" sz="2400" smtClean="0"/>
              <a:t>代码，当用户浏览该页之时，嵌入其中</a:t>
            </a:r>
            <a:r>
              <a:rPr lang="en-US" altLang="zh-CN" sz="2400" smtClean="0"/>
              <a:t>Web </a:t>
            </a:r>
            <a:r>
              <a:rPr lang="zh-CN" altLang="en-US" sz="2400" smtClean="0"/>
              <a:t>里面的</a:t>
            </a:r>
            <a:r>
              <a:rPr lang="en-US" altLang="zh-CN" sz="2400" smtClean="0"/>
              <a:t>html </a:t>
            </a:r>
            <a:r>
              <a:rPr lang="zh-CN" altLang="en-US" sz="2400" smtClean="0"/>
              <a:t>代码会被执行，从而</a:t>
            </a:r>
            <a:br>
              <a:rPr lang="zh-CN" altLang="en-US" sz="2400" smtClean="0"/>
            </a:br>
            <a:r>
              <a:rPr lang="zh-CN" altLang="en-US" sz="2400" smtClean="0"/>
              <a:t>达到恶意用户的特殊目的。</a:t>
            </a:r>
            <a:endParaRPr lang="en-US" altLang="zh-CN" sz="2400" smtClean="0"/>
          </a:p>
          <a:p>
            <a:endParaRPr lang="en-US" altLang="zh-CN" sz="24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>
              <a:lnSpc>
                <a:spcPct val="140000"/>
              </a:lnSpc>
              <a:spcAft>
                <a:spcPts val="0"/>
              </a:spcAft>
              <a:buFont typeface="Wingdings 2" panose="05020102010507070707"/>
              <a:buChar char=""/>
              <a:defRPr/>
            </a:pPr>
            <a:r>
              <a:rPr lang="en-US" altLang="zh-CN" sz="2000" dirty="0"/>
              <a:t>XSS </a:t>
            </a:r>
            <a:r>
              <a:rPr lang="zh-CN" altLang="en-US" sz="2000" dirty="0"/>
              <a:t>属于被动式的攻击。攻击者先构造一个跨站页面，利用</a:t>
            </a:r>
            <a:r>
              <a:rPr lang="en-US" altLang="zh-CN" sz="2000" dirty="0"/>
              <a:t>script</a:t>
            </a:r>
            <a:r>
              <a:rPr lang="zh-CN" altLang="en-US" sz="2000" dirty="0"/>
              <a:t>、</a:t>
            </a:r>
            <a:r>
              <a:rPr lang="en-US" altLang="zh-CN" sz="2000" dirty="0"/>
              <a:t>&lt;IMG&gt;</a:t>
            </a:r>
            <a:r>
              <a:rPr lang="zh-CN" altLang="en-US" sz="2000" dirty="0"/>
              <a:t>、</a:t>
            </a:r>
            <a:r>
              <a:rPr lang="en-US" altLang="zh-CN" sz="2000" dirty="0"/>
              <a:t>&lt;IFRAME&gt;</a:t>
            </a:r>
            <a:r>
              <a:rPr lang="zh-CN" altLang="en-US" sz="2000" dirty="0"/>
              <a:t>等各种方式使得用户浏览这个页面时，触发对被攻击站点的</a:t>
            </a:r>
            <a:r>
              <a:rPr lang="en-US" altLang="zh-CN" sz="2000" dirty="0"/>
              <a:t>http </a:t>
            </a:r>
            <a:r>
              <a:rPr lang="zh-CN" altLang="en-US" sz="2000" dirty="0"/>
              <a:t>请求。</a:t>
            </a:r>
            <a:endParaRPr lang="zh-CN" altLang="en-US" sz="2000" dirty="0"/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 panose="05020102010507070707"/>
              <a:buChar char=""/>
              <a:defRPr/>
            </a:pPr>
            <a:r>
              <a:rPr lang="zh-CN" altLang="en-US" sz="2000" dirty="0"/>
              <a:t>此时，如果被攻击者如果已经在被攻击站点登录，就会持有该站点</a:t>
            </a:r>
            <a:r>
              <a:rPr lang="en-US" altLang="zh-CN" sz="2000" dirty="0"/>
              <a:t>cookie</a:t>
            </a:r>
            <a:r>
              <a:rPr lang="zh-CN" altLang="en-US" sz="2000" dirty="0"/>
              <a:t>。这样该站点会认为被攻击者发起了一个</a:t>
            </a:r>
            <a:r>
              <a:rPr lang="en-US" altLang="zh-CN" sz="2000" dirty="0"/>
              <a:t>http </a:t>
            </a:r>
            <a:r>
              <a:rPr lang="zh-CN" altLang="en-US" sz="2000" dirty="0"/>
              <a:t>请求。而实际上这个请求是在被攻击者不知情的情况下发起的，由此攻击者在一定程度上达到了冒充被攻击者的目的。</a:t>
            </a:r>
            <a:endParaRPr lang="zh-CN" altLang="en-US" sz="2000" dirty="0"/>
          </a:p>
          <a:p>
            <a:pPr fontAlgn="auto">
              <a:lnSpc>
                <a:spcPct val="140000"/>
              </a:lnSpc>
              <a:spcAft>
                <a:spcPts val="0"/>
              </a:spcAft>
              <a:buFont typeface="Wingdings 2" panose="05020102010507070707"/>
              <a:buChar char=""/>
              <a:defRPr/>
            </a:pPr>
            <a:r>
              <a:rPr lang="zh-CN" altLang="en-US" sz="2000" dirty="0"/>
              <a:t>精心的构造这个攻击请求，可以达到冒充发文，夺取权限等等多个攻击目的。在常见的攻击实例中，这个请求是通过</a:t>
            </a:r>
            <a:r>
              <a:rPr lang="en-US" altLang="zh-CN" sz="2000" dirty="0"/>
              <a:t>script </a:t>
            </a:r>
            <a:r>
              <a:rPr lang="zh-CN" altLang="en-US" sz="2000" dirty="0"/>
              <a:t>来发起的，因此被称为</a:t>
            </a:r>
            <a:r>
              <a:rPr lang="en-US" altLang="zh-CN" sz="2000" dirty="0"/>
              <a:t>Cross Site Script</a:t>
            </a:r>
            <a:r>
              <a:rPr lang="zh-CN" altLang="en-US" sz="2000"/>
              <a:t>。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effectLst/>
              </a:rPr>
              <a:t>防止恶意用户的</a:t>
            </a:r>
            <a:r>
              <a:rPr lang="zh-CN" altLang="en-US" dirty="0" smtClean="0">
                <a:effectLst/>
              </a:rPr>
              <a:t>输入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"/>
              <a:defRPr/>
            </a:pPr>
            <a:r>
              <a:rPr lang="zh-CN" altLang="en-US" sz="2000" dirty="0"/>
              <a:t>通常，决不假定从用户获得的输入是安全的。对恶意用户来说，从客户端向您的应用程序发送潜在危险的信息是很容易的。若要防止恶意输入，请遵循以下准则：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在 </a:t>
            </a:r>
            <a:r>
              <a:rPr lang="en-US" altLang="zh-CN" sz="2000" dirty="0"/>
              <a:t>ASP.NET </a:t>
            </a:r>
            <a:r>
              <a:rPr lang="zh-CN" altLang="en-US" sz="2000" dirty="0"/>
              <a:t>网页中，筛选用户输入以查找 </a:t>
            </a:r>
            <a:r>
              <a:rPr lang="en-US" altLang="zh-CN" sz="2000" dirty="0"/>
              <a:t>HTML </a:t>
            </a:r>
            <a:r>
              <a:rPr lang="zh-CN" altLang="en-US" sz="2000" dirty="0"/>
              <a:t>标记，其中可能包含脚本。有关详细信息，请参见</a:t>
            </a:r>
            <a:r>
              <a:rPr lang="zh-CN" altLang="en-US" sz="2000" dirty="0">
                <a:hlinkClick r:id="rId1"/>
              </a:rPr>
              <a:t>如何：通过对字符串应用 </a:t>
            </a:r>
            <a:r>
              <a:rPr lang="en-US" altLang="zh-CN" sz="2000" dirty="0">
                <a:hlinkClick r:id="rId1"/>
              </a:rPr>
              <a:t>HTML </a:t>
            </a:r>
            <a:r>
              <a:rPr lang="zh-CN" altLang="en-US" sz="2000" dirty="0">
                <a:hlinkClick r:id="rId1"/>
              </a:rPr>
              <a:t>编码在 </a:t>
            </a:r>
            <a:r>
              <a:rPr lang="en-US" altLang="zh-CN" sz="2000" dirty="0">
                <a:hlinkClick r:id="rId1"/>
              </a:rPr>
              <a:t>Web </a:t>
            </a:r>
            <a:r>
              <a:rPr lang="zh-CN" altLang="en-US" sz="2000" dirty="0">
                <a:hlinkClick r:id="rId1"/>
              </a:rPr>
              <a:t>应用程序中防止脚本侵入</a:t>
            </a:r>
            <a:r>
              <a:rPr lang="zh-CN" altLang="en-US" sz="2000" dirty="0"/>
              <a:t>。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决不回显（显示）未经筛选的用户输入。在显示不受信任的信息之前，对 </a:t>
            </a:r>
            <a:r>
              <a:rPr lang="en-US" altLang="zh-CN" sz="2000" dirty="0"/>
              <a:t>HTML </a:t>
            </a:r>
            <a:r>
              <a:rPr lang="zh-CN" altLang="en-US" sz="2000" dirty="0"/>
              <a:t>进行编码以将潜在有害的脚本转换为显示字符串。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切不可将未经筛选的用户输入存储在数据库中。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如果要接受来自用户的一些 </a:t>
            </a:r>
            <a:r>
              <a:rPr lang="en-US" altLang="zh-CN" sz="2000" dirty="0"/>
              <a:t>HTML</a:t>
            </a:r>
            <a:r>
              <a:rPr lang="zh-CN" altLang="en-US" sz="2000" dirty="0"/>
              <a:t>，则手动筛选它。在您的筛选器中，显式定义将要接受的内容。不要创建一个试图筛选出恶意输入的筛选器；因为预料到所有可能的恶意输入是非常困难的。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不要假设您从 </a:t>
            </a:r>
            <a:r>
              <a:rPr lang="en-US" altLang="zh-CN" sz="2000" dirty="0"/>
              <a:t>HTTP </a:t>
            </a:r>
            <a:r>
              <a:rPr lang="zh-CN" altLang="en-US" sz="2000" dirty="0"/>
              <a:t>请求标头（在 </a:t>
            </a:r>
            <a:r>
              <a:rPr lang="en-US" altLang="zh-CN" sz="2000" dirty="0" err="1">
                <a:hlinkClick r:id="rId2"/>
              </a:rPr>
              <a:t>HttpRequest</a:t>
            </a:r>
            <a:r>
              <a:rPr lang="zh-CN" altLang="en-US" sz="2000" dirty="0"/>
              <a:t> 对象中）获得的信息是安全的。对查询字符串、</a:t>
            </a:r>
            <a:r>
              <a:rPr lang="en-US" altLang="zh-CN" sz="2000" dirty="0"/>
              <a:t>Cookie </a:t>
            </a:r>
            <a:r>
              <a:rPr lang="zh-CN" altLang="en-US" sz="2000" dirty="0"/>
              <a:t>等采取安全措施。注意浏览器向服务器报告的信息（用户代理信息）可以假冒，假如它在您的应用程序中是重要的。</a:t>
            </a:r>
            <a:endParaRPr lang="zh-CN" altLang="en-US" sz="2000" dirty="0"/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Wingdings 2" panose="05020102010507070707"/>
              <a:buChar char=""/>
              <a:defRPr/>
            </a:pPr>
            <a:r>
              <a:rPr lang="zh-CN" altLang="en-US" sz="2000" dirty="0"/>
              <a:t>如有可能，不要将敏感信息（如隐藏域或 </a:t>
            </a:r>
            <a:r>
              <a:rPr lang="en-US" altLang="zh-CN" sz="2000" dirty="0"/>
              <a:t>Cookie</a:t>
            </a:r>
            <a:r>
              <a:rPr lang="zh-CN" altLang="en-US" sz="2000" dirty="0"/>
              <a:t>）存储在可从浏览器访问的位置。例如，不要将密码存储在 </a:t>
            </a:r>
            <a:r>
              <a:rPr lang="en-US" altLang="zh-CN" sz="2000" dirty="0"/>
              <a:t>Cookie </a:t>
            </a:r>
            <a:r>
              <a:rPr lang="zh-CN" altLang="en-US" sz="2000" dirty="0"/>
              <a:t>中。</a:t>
            </a:r>
            <a:endParaRPr lang="zh-CN" altLang="en-US" sz="2000" dirty="0"/>
          </a:p>
          <a:p>
            <a:pPr fontAlgn="auto">
              <a:spcAft>
                <a:spcPts val="0"/>
              </a:spcAft>
              <a:buFont typeface="Wingdings 2" panose="05020102010507070707"/>
              <a:buChar char=""/>
              <a:defRPr/>
            </a:pPr>
            <a:endParaRPr lang="zh-CN" alt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6"/>
          <p:cNvSpPr>
            <a:spLocks noGrp="1"/>
          </p:cNvSpPr>
          <p:nvPr>
            <p:ph type="ctrTitle"/>
          </p:nvPr>
        </p:nvSpPr>
        <p:spPr>
          <a:xfrm>
            <a:off x="3952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mtClean="0"/>
              <a:t>软件测试方法与技术</a:t>
            </a:r>
            <a:r>
              <a:rPr lang="en-US" altLang="zh-CN" smtClean="0"/>
              <a:t>Ⅰ</a:t>
            </a:r>
            <a:endParaRPr lang="zh-CN" altLang="en-US" smtClean="0"/>
          </a:p>
        </p:txBody>
      </p:sp>
      <p:sp>
        <p:nvSpPr>
          <p:cNvPr id="9219" name="副标题 7"/>
          <p:cNvSpPr txBox="1"/>
          <p:nvPr/>
        </p:nvSpPr>
        <p:spPr bwMode="auto">
          <a:xfrm>
            <a:off x="3635375" y="21161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en-US" altLang="zh-CN" sz="24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        vic_c@126.com</a:t>
            </a:r>
            <a:endParaRPr lang="zh-CN" altLang="en-US" sz="2400"/>
          </a:p>
        </p:txBody>
      </p:sp>
      <p:sp>
        <p:nvSpPr>
          <p:cNvPr id="9220" name="标题 6"/>
          <p:cNvSpPr txBox="1"/>
          <p:nvPr/>
        </p:nvSpPr>
        <p:spPr bwMode="auto">
          <a:xfrm>
            <a:off x="-252413" y="3468688"/>
            <a:ext cx="63357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fontAlgn="base" hangingPunct="1">
              <a:spcAft>
                <a:spcPct val="0"/>
              </a:spcAft>
              <a:buSzTx/>
              <a:buFontTx/>
              <a:buNone/>
            </a:pPr>
            <a:r>
              <a:rPr lang="zh-CN" altLang="en-US" sz="3200" b="1">
                <a:latin typeface="Arial Black" panose="020B0A04020102020204" pitchFamily="34" charset="0"/>
              </a:rPr>
              <a:t>谢谢大家！</a:t>
            </a:r>
            <a:endParaRPr lang="zh-CN" altLang="en-US" sz="3200" b="1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RTICULATE_PROJECT_OPEN" val="0"/>
  <p:tag name="ISPRING_RESOURCE_PATHS_HASH_2" val="304a9ca1b5df62069ce63fb2667695769e5c558"/>
</p:tagLst>
</file>

<file path=ppt/theme/theme1.xml><?xml version="1.0" encoding="utf-8"?>
<a:theme xmlns:a="http://schemas.openxmlformats.org/drawingml/2006/main" name="PPT素材夹_0082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PPT素材夹_0082</Template>
  <TotalTime>0</TotalTime>
  <Words>1525</Words>
  <Application>WPS 演示</Application>
  <PresentationFormat>全屏显示(4:3)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Arial Black</vt:lpstr>
      <vt:lpstr>微软雅黑</vt:lpstr>
      <vt:lpstr>Wingdings 2</vt:lpstr>
      <vt:lpstr>Arial Unicode MS</vt:lpstr>
      <vt:lpstr>PPT素材夹_0082</vt:lpstr>
      <vt:lpstr>软件测试方法与技术Ⅰ</vt:lpstr>
      <vt:lpstr>SQL注入攻击</vt:lpstr>
      <vt:lpstr>PowerPoint 演示文稿</vt:lpstr>
      <vt:lpstr>什么是XSS？</vt:lpstr>
      <vt:lpstr>PowerPoint 演示文稿</vt:lpstr>
      <vt:lpstr>防止恶意用户的输入</vt:lpstr>
      <vt:lpstr>软件测试方法与技术Ⅰ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陈建潮;vic_c@126.com</dc:creator>
  <cp:lastModifiedBy>潮</cp:lastModifiedBy>
  <cp:revision>195</cp:revision>
  <dcterms:created xsi:type="dcterms:W3CDTF">2013-02-26T17:00:00Z</dcterms:created>
  <dcterms:modified xsi:type="dcterms:W3CDTF">2021-08-28T09:16:40Z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