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63" r:id="rId3"/>
    <p:sldId id="417" r:id="rId4"/>
    <p:sldId id="419" r:id="rId5"/>
    <p:sldId id="420" r:id="rId6"/>
    <p:sldId id="421" r:id="rId7"/>
    <p:sldId id="423" r:id="rId8"/>
    <p:sldId id="424" r:id="rId9"/>
    <p:sldId id="425" r:id="rId10"/>
    <p:sldId id="422" r:id="rId11"/>
    <p:sldId id="426" r:id="rId12"/>
    <p:sldId id="427" r:id="rId13"/>
    <p:sldId id="428" r:id="rId14"/>
    <p:sldId id="429" r:id="rId15"/>
    <p:sldId id="430" r:id="rId16"/>
    <p:sldId id="433" r:id="rId17"/>
    <p:sldId id="435" r:id="rId18"/>
    <p:sldId id="434" r:id="rId19"/>
    <p:sldId id="431" r:id="rId20"/>
    <p:sldId id="432" r:id="rId21"/>
    <p:sldId id="438" r:id="rId22"/>
    <p:sldId id="436" r:id="rId23"/>
    <p:sldId id="437" r:id="rId24"/>
    <p:sldId id="439" r:id="rId25"/>
    <p:sldId id="440" r:id="rId26"/>
    <p:sldId id="375" r:id="rId27"/>
  </p:sldIdLst>
  <p:sldSz cx="9144000" cy="6858000" type="screen4x3"/>
  <p:notesSz cx="6858000" cy="9144000"/>
  <p:custDataLst>
    <p:tags r:id="rId33"/>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2266" autoAdjust="0"/>
  </p:normalViewPr>
  <p:slideViewPr>
    <p:cSldViewPr snapToObjects="1">
      <p:cViewPr varScale="1">
        <p:scale>
          <a:sx n="56" d="100"/>
          <a:sy n="56" d="100"/>
        </p:scale>
        <p:origin x="90" y="360"/>
      </p:cViewPr>
      <p:guideLst>
        <p:guide orient="horz" pos="164"/>
        <p:guide orient="horz" pos="619"/>
        <p:guide orient="horz" pos="709"/>
        <p:guide orient="horz" pos="3975"/>
        <p:guide orient="horz" pos="4065"/>
        <p:guide orient="horz" pos="4247"/>
        <p:guide orient="horz" pos="3748"/>
        <p:guide pos="5511"/>
        <p:guide pos="249"/>
        <p:guide pos="2880"/>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880"/>
        <p:guide orient="horz" pos="476"/>
        <p:guide orient="horz" pos="5465"/>
        <p:guide orient="horz" pos="5759"/>
        <p:guide orient="horz" pos="5511"/>
        <p:guide orient="horz" pos="5692"/>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5.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5.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hyperlink" Target="http://baike.baidu.com/item/%E6%B5%8B%E8%AF%95%E5%B7%A5%E5%85%B7" TargetMode="External"/><Relationship Id="rId1" Type="http://schemas.openxmlformats.org/officeDocument/2006/relationships/hyperlink" Target="http://baike.baidu.com/item/%E6%B5%8B%E8%AF%95%E7%8E%AF%E5%A2%83"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3600" dirty="0" smtClean="0"/>
              <a:t>参考模板：</a:t>
            </a:r>
            <a:endParaRPr lang="en-US" altLang="zh-CN" sz="3600" dirty="0" smtClean="0"/>
          </a:p>
          <a:p>
            <a:pPr lvl="1"/>
            <a:r>
              <a:rPr lang="en-US" altLang="zh-CN" sz="3200" dirty="0" smtClean="0"/>
              <a:t>2XXXXX</a:t>
            </a:r>
            <a:r>
              <a:rPr lang="zh-CN" altLang="en-US" sz="3200" dirty="0"/>
              <a:t>项目测试计划评审报告</a:t>
            </a:r>
            <a:r>
              <a:rPr lang="en-US" altLang="zh-CN" sz="3200" dirty="0"/>
              <a:t>.doc</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测试用例（</a:t>
            </a:r>
            <a:r>
              <a:rPr lang="en-US" altLang="zh-CN" sz="2400" dirty="0"/>
              <a:t>Test Case</a:t>
            </a:r>
            <a:r>
              <a:rPr lang="zh-CN" altLang="en-US" sz="2400" dirty="0"/>
              <a:t>）是为某个特殊目标而编制的一组测试输入、执行条件以及预期结果，以便测试某个程序路径或核实是否满足某个特定需求。</a:t>
            </a:r>
            <a:endParaRPr lang="zh-CN" altLang="en-US" sz="2400" dirty="0"/>
          </a:p>
        </p:txBody>
      </p:sp>
      <p:sp>
        <p:nvSpPr>
          <p:cNvPr id="3" name="标题 2"/>
          <p:cNvSpPr>
            <a:spLocks noGrp="1"/>
          </p:cNvSpPr>
          <p:nvPr>
            <p:ph type="title"/>
          </p:nvPr>
        </p:nvSpPr>
        <p:spPr/>
        <p:txBody>
          <a:bodyPr/>
          <a:lstStyle/>
          <a:p>
            <a:r>
              <a:rPr lang="zh-CN" altLang="en-US" b="0" dirty="0" smtClean="0"/>
              <a:t>测试用例报告</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3200" dirty="0" smtClean="0"/>
              <a:t>参考模板</a:t>
            </a:r>
            <a:endParaRPr lang="en-US" altLang="zh-CN" sz="3200" dirty="0" smtClean="0"/>
          </a:p>
          <a:p>
            <a:pPr lvl="1"/>
            <a:r>
              <a:rPr lang="en-US" altLang="zh-CN" sz="2800" dirty="0" smtClean="0"/>
              <a:t>3 </a:t>
            </a:r>
            <a:r>
              <a:rPr lang="zh-CN" altLang="en-US" sz="2800" dirty="0"/>
              <a:t>测试用例模板</a:t>
            </a:r>
            <a:r>
              <a:rPr lang="en-US" altLang="zh-CN" sz="2800" dirty="0"/>
              <a:t>.</a:t>
            </a:r>
            <a:r>
              <a:rPr lang="en-US" altLang="zh-CN" sz="2800" dirty="0" smtClean="0"/>
              <a:t>doc</a:t>
            </a:r>
            <a:endParaRPr lang="en-US" altLang="zh-CN" sz="2800" dirty="0" smtClean="0"/>
          </a:p>
          <a:p>
            <a:pPr lvl="1"/>
            <a:r>
              <a:rPr lang="en-US" altLang="zh-CN" sz="2800" dirty="0"/>
              <a:t>3 </a:t>
            </a:r>
            <a:r>
              <a:rPr lang="zh-CN" altLang="en-US" sz="2800" dirty="0"/>
              <a:t>负载压力测试用例模板</a:t>
            </a:r>
            <a:r>
              <a:rPr lang="en-US" altLang="zh-CN" sz="2800" dirty="0"/>
              <a:t>.doc</a:t>
            </a:r>
            <a:endParaRPr lang="en-US" altLang="zh-CN"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3200" dirty="0" smtClean="0"/>
              <a:t>参考模板</a:t>
            </a:r>
            <a:endParaRPr lang="en-US" altLang="zh-CN" sz="3200" dirty="0" smtClean="0"/>
          </a:p>
          <a:p>
            <a:pPr lvl="1"/>
            <a:r>
              <a:rPr lang="en-US" altLang="zh-CN" sz="2800" dirty="0"/>
              <a:t>4</a:t>
            </a:r>
            <a:r>
              <a:rPr lang="zh-CN" altLang="en-US" sz="2800" dirty="0"/>
              <a:t>软件测试记录格式</a:t>
            </a:r>
            <a:r>
              <a:rPr lang="en-US" altLang="zh-CN" sz="2800" dirty="0"/>
              <a:t>.</a:t>
            </a:r>
            <a:r>
              <a:rPr lang="en-US" altLang="zh-CN" sz="2800" dirty="0" err="1"/>
              <a:t>xls</a:t>
            </a:r>
            <a:endParaRPr lang="zh-CN" altLang="en-US" sz="2800" dirty="0"/>
          </a:p>
        </p:txBody>
      </p:sp>
      <p:sp>
        <p:nvSpPr>
          <p:cNvPr id="3" name="标题 2"/>
          <p:cNvSpPr>
            <a:spLocks noGrp="1"/>
          </p:cNvSpPr>
          <p:nvPr>
            <p:ph type="title"/>
          </p:nvPr>
        </p:nvSpPr>
        <p:spPr/>
        <p:txBody>
          <a:bodyPr/>
          <a:lstStyle/>
          <a:p>
            <a:r>
              <a:rPr lang="zh-CN" altLang="en-US" dirty="0" smtClean="0"/>
              <a:t>测试记录</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缺陷报告把测试的过程和结果写成文档，并对发现的问题和缺陷进行分析，为纠正软件存在的质量问题提供依据，同时为软件验收和交付打下基础。</a:t>
            </a:r>
            <a:endParaRPr lang="zh-CN" altLang="en-US" dirty="0"/>
          </a:p>
        </p:txBody>
      </p:sp>
      <p:sp>
        <p:nvSpPr>
          <p:cNvPr id="3" name="标题 2"/>
          <p:cNvSpPr>
            <a:spLocks noGrp="1"/>
          </p:cNvSpPr>
          <p:nvPr>
            <p:ph type="title"/>
          </p:nvPr>
        </p:nvSpPr>
        <p:spPr/>
        <p:txBody>
          <a:bodyPr/>
          <a:lstStyle/>
          <a:p>
            <a:r>
              <a:rPr lang="zh-CN" altLang="en-US" dirty="0" smtClean="0"/>
              <a:t>缺陷报告</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57885" y="-71120"/>
            <a:ext cx="7673340" cy="69291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en-US" dirty="0"/>
              <a:t>缺陷报告应该包含的信息有：标题、基本信息、测试的软件和硬件环境、软件版本、类型、严重程度、处理优先级、重复缺陷的操作步骤、缺陷实际结果描述、期望的正确结果描述、注释文字和截取的缺陷图像。</a:t>
            </a:r>
            <a:endParaRPr lang="zh-CN" altLang="en-US" dirty="0"/>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高质量</a:t>
            </a:r>
            <a:r>
              <a:rPr lang="zh-CN" altLang="en-US" dirty="0" smtClean="0"/>
              <a:t>的缺陷报告应该</a:t>
            </a:r>
            <a:r>
              <a:rPr lang="zh-CN" altLang="en-US" dirty="0"/>
              <a:t>符合</a:t>
            </a:r>
            <a:r>
              <a:rPr lang="en-US" altLang="zh-CN" dirty="0"/>
              <a:t>5C</a:t>
            </a:r>
            <a:r>
              <a:rPr lang="zh-CN" altLang="en-US" dirty="0"/>
              <a:t>原则：</a:t>
            </a:r>
            <a:endParaRPr lang="zh-CN" altLang="en-US" dirty="0"/>
          </a:p>
          <a:p>
            <a:pPr lvl="1">
              <a:lnSpc>
                <a:spcPct val="150000"/>
              </a:lnSpc>
            </a:pPr>
            <a:r>
              <a:rPr lang="en-US" altLang="zh-CN" sz="2000" dirty="0" smtClean="0"/>
              <a:t>Correct </a:t>
            </a:r>
            <a:r>
              <a:rPr lang="zh-CN" altLang="en-US" sz="2000" dirty="0"/>
              <a:t>准确，每个组成部分的描述准确，不会引起误解。</a:t>
            </a:r>
            <a:endParaRPr lang="zh-CN" altLang="en-US" sz="2000" dirty="0"/>
          </a:p>
          <a:p>
            <a:pPr lvl="1">
              <a:lnSpc>
                <a:spcPct val="150000"/>
              </a:lnSpc>
            </a:pPr>
            <a:r>
              <a:rPr lang="en-US" altLang="zh-CN" sz="2000" dirty="0" smtClean="0"/>
              <a:t>Clear </a:t>
            </a:r>
            <a:r>
              <a:rPr lang="zh-CN" altLang="en-US" sz="2000" dirty="0"/>
              <a:t>清晰，每个组成部分描述清晰，易于理解</a:t>
            </a:r>
            <a:endParaRPr lang="zh-CN" altLang="en-US" sz="2000" dirty="0"/>
          </a:p>
          <a:p>
            <a:pPr lvl="1">
              <a:lnSpc>
                <a:spcPct val="150000"/>
              </a:lnSpc>
            </a:pPr>
            <a:r>
              <a:rPr lang="en-US" altLang="zh-CN" sz="2000" dirty="0" smtClean="0"/>
              <a:t>Concise </a:t>
            </a:r>
            <a:r>
              <a:rPr lang="zh-CN" altLang="en-US" sz="2000" dirty="0"/>
              <a:t>简洁，只包含必不可少的信息，不包括任何多余的内容。</a:t>
            </a:r>
            <a:endParaRPr lang="zh-CN" altLang="en-US" sz="2000" dirty="0"/>
          </a:p>
          <a:p>
            <a:pPr lvl="1">
              <a:lnSpc>
                <a:spcPct val="150000"/>
              </a:lnSpc>
            </a:pPr>
            <a:r>
              <a:rPr lang="en-US" altLang="zh-CN" sz="2000" dirty="0" smtClean="0"/>
              <a:t>Complete </a:t>
            </a:r>
            <a:r>
              <a:rPr lang="zh-CN" altLang="en-US" sz="2000" dirty="0"/>
              <a:t>完整，包含复现该缺陷的完整步骤和其他本质信息</a:t>
            </a:r>
            <a:endParaRPr lang="zh-CN" altLang="en-US" sz="2000" dirty="0"/>
          </a:p>
          <a:p>
            <a:pPr lvl="1">
              <a:lnSpc>
                <a:spcPct val="150000"/>
              </a:lnSpc>
            </a:pPr>
            <a:r>
              <a:rPr lang="en-US" altLang="zh-CN" sz="2000" dirty="0" smtClean="0"/>
              <a:t>Consistent</a:t>
            </a:r>
            <a:r>
              <a:rPr lang="zh-CN" altLang="en-US" sz="2000" dirty="0"/>
              <a:t>一致，按照一致的格式书写全部缺陷报告。</a:t>
            </a:r>
            <a:endParaRPr lang="zh-CN" altLang="en-US"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000" dirty="0"/>
              <a:t>在软件测试过程中，缺陷报告起到了一个交接单的作用，它帮助开发人员和测试人员之间更有效的交流，提高了缺陷的解决速度和质量。</a:t>
            </a:r>
            <a:endParaRPr lang="zh-CN" altLang="en-US" sz="2000" dirty="0"/>
          </a:p>
          <a:p>
            <a:pPr>
              <a:lnSpc>
                <a:spcPct val="140000"/>
              </a:lnSpc>
            </a:pPr>
            <a:r>
              <a:rPr lang="zh-CN" altLang="en-US" sz="2000" dirty="0"/>
              <a:t>同时也可以通过统计</a:t>
            </a:r>
            <a:r>
              <a:rPr lang="en-US" altLang="zh-CN" sz="2000" dirty="0"/>
              <a:t>bug</a:t>
            </a:r>
            <a:r>
              <a:rPr lang="zh-CN" altLang="en-US" sz="2000" dirty="0"/>
              <a:t>数来对被测的软件进行质量评估，比如根据以往项目中每千行</a:t>
            </a:r>
            <a:r>
              <a:rPr lang="en-US" altLang="zh-CN" sz="2000" dirty="0"/>
              <a:t>bug</a:t>
            </a:r>
            <a:r>
              <a:rPr lang="zh-CN" altLang="en-US" sz="2000" dirty="0"/>
              <a:t>数的平均值来制定测试计划，同类的产品，尤其是同一个开发流程的产品，这些数值不应该相差太多，如果相差一个数量级以上，我们几乎可以说，要么是</a:t>
            </a:r>
            <a:r>
              <a:rPr lang="en-US" altLang="zh-CN" sz="2000" dirty="0"/>
              <a:t>QA</a:t>
            </a:r>
            <a:r>
              <a:rPr lang="zh-CN" altLang="en-US" sz="2000" dirty="0"/>
              <a:t>出问题了，要么是开发出问题了。</a:t>
            </a:r>
            <a:endParaRPr lang="zh-CN" altLang="en-US" sz="2000" dirty="0"/>
          </a:p>
          <a:p>
            <a:pPr>
              <a:lnSpc>
                <a:spcPct val="140000"/>
              </a:lnSpc>
            </a:pPr>
            <a:r>
              <a:rPr lang="zh-CN" altLang="en-US" sz="2000" dirty="0"/>
              <a:t>另外，降级</a:t>
            </a:r>
            <a:r>
              <a:rPr lang="en-US" altLang="zh-CN" sz="2000" dirty="0"/>
              <a:t>bug</a:t>
            </a:r>
            <a:r>
              <a:rPr lang="zh-CN" altLang="en-US" sz="2000" dirty="0"/>
              <a:t>的多少对于软件质量评估也是一个重要参考标准，降级</a:t>
            </a:r>
            <a:r>
              <a:rPr lang="en-US" altLang="zh-CN" sz="2000" dirty="0"/>
              <a:t>bug</a:t>
            </a:r>
            <a:r>
              <a:rPr lang="zh-CN" altLang="en-US" sz="2000" dirty="0"/>
              <a:t>也就是由于修正一个</a:t>
            </a:r>
            <a:r>
              <a:rPr lang="en-US" altLang="zh-CN" sz="2000" dirty="0"/>
              <a:t>bug</a:t>
            </a:r>
            <a:r>
              <a:rPr lang="zh-CN" altLang="en-US" sz="2000" dirty="0"/>
              <a:t>，又产生了一个新</a:t>
            </a:r>
            <a:r>
              <a:rPr lang="en-US" altLang="zh-CN" sz="2000" dirty="0"/>
              <a:t>bug</a:t>
            </a:r>
            <a:r>
              <a:rPr lang="zh-CN" altLang="en-US" sz="2000" dirty="0"/>
              <a:t>，降级</a:t>
            </a:r>
            <a:r>
              <a:rPr lang="en-US" altLang="zh-CN" sz="2000" dirty="0"/>
              <a:t>bug</a:t>
            </a:r>
            <a:r>
              <a:rPr lang="zh-CN" altLang="en-US" sz="2000" dirty="0"/>
              <a:t>数目过多意味着现在的产品在越修越坏。</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smtClean="0"/>
              <a:t>缺陷</a:t>
            </a:r>
            <a:r>
              <a:rPr lang="zh-CN" altLang="en-US" sz="2400" dirty="0"/>
              <a:t>报告是测试过程中可以提交的最重要的东西。编写缺陷报告的目的是为了方便程序员找到程序出现的问题，从而有利于分析错误产生的原因，定位错误，修改问题。它的重要性丝毫不亚于测试计划，并且比其他的在测试过程中的产出文档对产品的质量的影响更大。</a:t>
            </a:r>
            <a:endParaRPr lang="zh-CN" altLang="en-US" sz="2400" dirty="0"/>
          </a:p>
          <a:p>
            <a:pPr>
              <a:lnSpc>
                <a:spcPct val="130000"/>
              </a:lnSpc>
            </a:pPr>
            <a:r>
              <a:rPr lang="zh-CN" altLang="en-US" sz="2400" dirty="0"/>
              <a:t>因此，缺陷报告编写的基本要求是简洁、准确、完整、规范。有效的缺陷报告将能够：减少开发部门的二次缺陷率、提高开发修改缺陷的速度、提高测试部门的信用度、增强测试和开发部门的协作。那么在提交缺陷报告时，我们需要提交的就是一份简单明了、便于理解和查找问题的缺陷报告。</a:t>
            </a:r>
            <a:endParaRPr lang="zh-CN" altLang="en-US" sz="2400" dirty="0"/>
          </a:p>
          <a:p>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pPr>
              <a:lnSpc>
                <a:spcPct val="110000"/>
              </a:lnSpc>
            </a:pPr>
            <a:r>
              <a:rPr lang="zh-CN" altLang="en-US" dirty="0" smtClean="0"/>
              <a:t>测试计划</a:t>
            </a:r>
            <a:endParaRPr lang="en-US" altLang="zh-CN" dirty="0" smtClean="0"/>
          </a:p>
          <a:p>
            <a:pPr>
              <a:lnSpc>
                <a:spcPct val="110000"/>
              </a:lnSpc>
            </a:pPr>
            <a:r>
              <a:rPr lang="zh-CN" altLang="en-US" dirty="0" smtClean="0"/>
              <a:t>测试方案</a:t>
            </a:r>
            <a:r>
              <a:rPr lang="en-US" altLang="zh-CN" dirty="0" smtClean="0"/>
              <a:t>/</a:t>
            </a:r>
            <a:r>
              <a:rPr lang="zh-CN" altLang="en-US" dirty="0" smtClean="0"/>
              <a:t>测试</a:t>
            </a:r>
            <a:r>
              <a:rPr lang="zh-CN" altLang="en-US" dirty="0" smtClean="0"/>
              <a:t>策略</a:t>
            </a:r>
            <a:endParaRPr lang="en-US" altLang="zh-CN" dirty="0" smtClean="0"/>
          </a:p>
          <a:p>
            <a:pPr>
              <a:lnSpc>
                <a:spcPct val="110000"/>
              </a:lnSpc>
            </a:pPr>
            <a:r>
              <a:rPr lang="zh-CN" altLang="en-US" dirty="0" smtClean="0"/>
              <a:t>测试计划评审报告</a:t>
            </a:r>
            <a:endParaRPr lang="en-US" altLang="zh-CN" dirty="0" smtClean="0"/>
          </a:p>
          <a:p>
            <a:pPr>
              <a:lnSpc>
                <a:spcPct val="110000"/>
              </a:lnSpc>
            </a:pPr>
            <a:r>
              <a:rPr lang="zh-CN" altLang="en-US" dirty="0" smtClean="0"/>
              <a:t>测试用例</a:t>
            </a:r>
            <a:r>
              <a:rPr lang="zh-CN" altLang="en-US" dirty="0" smtClean="0"/>
              <a:t>报告</a:t>
            </a:r>
            <a:endParaRPr lang="en-US" altLang="zh-CN" dirty="0" smtClean="0"/>
          </a:p>
          <a:p>
            <a:pPr>
              <a:lnSpc>
                <a:spcPct val="110000"/>
              </a:lnSpc>
            </a:pPr>
            <a:r>
              <a:rPr lang="zh-CN" altLang="en-US" dirty="0" smtClean="0"/>
              <a:t>测试记录</a:t>
            </a:r>
            <a:endParaRPr lang="en-US" altLang="zh-CN" dirty="0" smtClean="0"/>
          </a:p>
          <a:p>
            <a:pPr>
              <a:lnSpc>
                <a:spcPct val="110000"/>
              </a:lnSpc>
            </a:pPr>
            <a:r>
              <a:rPr lang="zh-CN" altLang="en-US" dirty="0" smtClean="0"/>
              <a:t>缺陷报告</a:t>
            </a:r>
            <a:endParaRPr lang="en-US" altLang="zh-CN" dirty="0" smtClean="0"/>
          </a:p>
          <a:p>
            <a:pPr>
              <a:lnSpc>
                <a:spcPct val="110000"/>
              </a:lnSpc>
            </a:pPr>
            <a:r>
              <a:rPr lang="zh-CN" altLang="en-US" dirty="0" smtClean="0"/>
              <a:t>测试报告</a:t>
            </a:r>
            <a:endParaRPr lang="en-US" altLang="zh-CN" dirty="0" smtClean="0"/>
          </a:p>
          <a:p>
            <a:pPr>
              <a:lnSpc>
                <a:spcPct val="110000"/>
              </a:lnSpc>
            </a:pPr>
            <a:r>
              <a:rPr lang="zh-CN" altLang="en-US" dirty="0" smtClean="0"/>
              <a:t>用户确认测试报告</a:t>
            </a:r>
            <a:endParaRPr lang="zh-CN" altLang="en-US" dirty="0" smtClean="0"/>
          </a:p>
        </p:txBody>
      </p:sp>
      <p:sp>
        <p:nvSpPr>
          <p:cNvPr id="8195" name="标题 2"/>
          <p:cNvSpPr>
            <a:spLocks noGrp="1"/>
          </p:cNvSpPr>
          <p:nvPr>
            <p:ph type="title"/>
          </p:nvPr>
        </p:nvSpPr>
        <p:spPr/>
        <p:txBody>
          <a:bodyPr/>
          <a:lstStyle/>
          <a:p>
            <a:r>
              <a:rPr lang="zh-CN" altLang="en-US" b="0" dirty="0"/>
              <a:t>软件测试需要哪些文档</a:t>
            </a:r>
            <a:endParaRPr lang="zh-CN" alt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en-US" sz="2400" dirty="0"/>
              <a:t>测试报告（英语：</a:t>
            </a:r>
            <a:r>
              <a:rPr lang="en-US" altLang="zh-CN" sz="2400" dirty="0"/>
              <a:t>test report</a:t>
            </a:r>
            <a:r>
              <a:rPr lang="zh-CN" altLang="en-US" sz="2400" dirty="0"/>
              <a:t>）就是把测试的过程和结果写成文档，对发现的问题和缺陷进行分析，为纠正软件的存在的质量问题提供依据，同时为软件验收和交付打下基础</a:t>
            </a:r>
            <a:r>
              <a:rPr lang="zh-CN" altLang="en-US" sz="2400" dirty="0" smtClean="0"/>
              <a:t>。</a:t>
            </a:r>
            <a:endParaRPr lang="en-US" altLang="zh-CN" sz="2400" dirty="0" smtClean="0"/>
          </a:p>
          <a:p>
            <a:pPr>
              <a:lnSpc>
                <a:spcPct val="120000"/>
              </a:lnSpc>
            </a:pPr>
            <a:r>
              <a:rPr lang="zh-CN" altLang="en-US" sz="2400" dirty="0"/>
              <a:t>测试报告是测试阶段最后的文档产出物。优秀的测试经理或测试人员应该具备良好的文档编写</a:t>
            </a:r>
            <a:r>
              <a:rPr lang="zh-CN" altLang="en-US" sz="2400" dirty="0" smtClean="0"/>
              <a:t>能力；</a:t>
            </a:r>
            <a:endParaRPr lang="en-US" altLang="zh-CN" sz="2400" dirty="0"/>
          </a:p>
          <a:p>
            <a:pPr>
              <a:lnSpc>
                <a:spcPct val="120000"/>
              </a:lnSpc>
            </a:pPr>
            <a:r>
              <a:rPr lang="zh-CN" altLang="en-US" sz="2400" dirty="0"/>
              <a:t>一份详细的测试报告包含足够的信息，包括产品质量和测试过程的评价，测试报告基于测试中的数据采集以及对最终的测试结果分析。</a:t>
            </a:r>
            <a:endParaRPr lang="zh-CN" altLang="en-US" sz="2400" dirty="0"/>
          </a:p>
          <a:p>
            <a:endParaRPr lang="zh-CN" altLang="en-US" sz="2400" dirty="0"/>
          </a:p>
        </p:txBody>
      </p:sp>
      <p:sp>
        <p:nvSpPr>
          <p:cNvPr id="3" name="标题 2"/>
          <p:cNvSpPr>
            <a:spLocks noGrp="1"/>
          </p:cNvSpPr>
          <p:nvPr>
            <p:ph type="title"/>
          </p:nvPr>
        </p:nvSpPr>
        <p:spPr/>
        <p:txBody>
          <a:bodyPr/>
          <a:lstStyle/>
          <a:p>
            <a:r>
              <a:rPr lang="zh-CN" altLang="en-US" dirty="0" smtClean="0"/>
              <a:t>测试</a:t>
            </a:r>
            <a:r>
              <a:rPr lang="zh-CN" altLang="en-US" dirty="0"/>
              <a:t>报告</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测试报告一般包含以下部分：</a:t>
            </a:r>
            <a:endParaRPr lang="en-US" altLang="zh-CN" dirty="0" smtClean="0"/>
          </a:p>
          <a:p>
            <a:pPr lvl="1">
              <a:lnSpc>
                <a:spcPct val="110000"/>
              </a:lnSpc>
            </a:pPr>
            <a:r>
              <a:rPr lang="zh-CN" altLang="en-US" dirty="0" smtClean="0"/>
              <a:t>项目</a:t>
            </a:r>
            <a:r>
              <a:rPr lang="zh-CN" altLang="en-US" dirty="0"/>
              <a:t>简介：一些需要介绍的内容，项目简称的解释，项目背景等等。 </a:t>
            </a:r>
            <a:endParaRPr lang="en-US" altLang="zh-CN" dirty="0" smtClean="0"/>
          </a:p>
          <a:p>
            <a:pPr lvl="1">
              <a:lnSpc>
                <a:spcPct val="110000"/>
              </a:lnSpc>
            </a:pPr>
            <a:r>
              <a:rPr lang="zh-CN" altLang="en-US" dirty="0" smtClean="0"/>
              <a:t>测试</a:t>
            </a:r>
            <a:r>
              <a:rPr lang="zh-CN" altLang="en-US" dirty="0"/>
              <a:t>内容：测试内容的大纲。 </a:t>
            </a:r>
            <a:endParaRPr lang="en-US" altLang="zh-CN" dirty="0" smtClean="0"/>
          </a:p>
          <a:p>
            <a:pPr lvl="1">
              <a:lnSpc>
                <a:spcPct val="110000"/>
              </a:lnSpc>
            </a:pPr>
            <a:r>
              <a:rPr lang="zh-CN" altLang="en-US" dirty="0" smtClean="0"/>
              <a:t>测试</a:t>
            </a:r>
            <a:r>
              <a:rPr lang="zh-CN" altLang="en-US" dirty="0"/>
              <a:t>环境：测试环境的描述，包括客户端和网络环境。 </a:t>
            </a:r>
            <a:endParaRPr lang="en-US" altLang="zh-CN" dirty="0" smtClean="0"/>
          </a:p>
          <a:p>
            <a:pPr lvl="1">
              <a:lnSpc>
                <a:spcPct val="110000"/>
              </a:lnSpc>
            </a:pPr>
            <a:r>
              <a:rPr lang="zh-CN" altLang="en-US" dirty="0" smtClean="0"/>
              <a:t>测试</a:t>
            </a:r>
            <a:r>
              <a:rPr lang="zh-CN" altLang="en-US" dirty="0"/>
              <a:t>资源：测试过程中的测试资源使用。 </a:t>
            </a:r>
            <a:endParaRPr lang="en-US" altLang="zh-CN" dirty="0" smtClean="0"/>
          </a:p>
          <a:p>
            <a:pPr lvl="1">
              <a:lnSpc>
                <a:spcPct val="110000"/>
              </a:lnSpc>
            </a:pPr>
            <a:r>
              <a:rPr lang="zh-CN" altLang="en-US" dirty="0" smtClean="0"/>
              <a:t>测试</a:t>
            </a:r>
            <a:r>
              <a:rPr lang="zh-CN" altLang="en-US" dirty="0"/>
              <a:t>的数据：</a:t>
            </a:r>
            <a:r>
              <a:rPr lang="en-US" altLang="zh-CN" dirty="0"/>
              <a:t>bug</a:t>
            </a:r>
            <a:r>
              <a:rPr lang="zh-CN" altLang="en-US" dirty="0"/>
              <a:t>数，解决数，遗留数。模块</a:t>
            </a:r>
            <a:r>
              <a:rPr lang="en-US" altLang="zh-CN" dirty="0"/>
              <a:t>bug</a:t>
            </a:r>
            <a:r>
              <a:rPr lang="zh-CN" altLang="en-US" dirty="0"/>
              <a:t>分布，</a:t>
            </a:r>
            <a:r>
              <a:rPr lang="en-US" altLang="zh-CN" dirty="0"/>
              <a:t>bug</a:t>
            </a:r>
            <a:r>
              <a:rPr lang="zh-CN" altLang="en-US" dirty="0"/>
              <a:t>走势图，缺陷遗留，需要说明的问题。 </a:t>
            </a:r>
            <a:endParaRPr lang="en-US" altLang="zh-CN" dirty="0" smtClean="0"/>
          </a:p>
          <a:p>
            <a:pPr lvl="1">
              <a:lnSpc>
                <a:spcPct val="110000"/>
              </a:lnSpc>
            </a:pPr>
            <a:r>
              <a:rPr lang="zh-CN" altLang="en-US" dirty="0" smtClean="0"/>
              <a:t>测试数据</a:t>
            </a:r>
            <a:r>
              <a:rPr lang="zh-CN" altLang="en-US" dirty="0"/>
              <a:t>分析：对于整个过程测试的一个分析，得出结论</a:t>
            </a:r>
            <a:r>
              <a:rPr lang="zh-CN" altLang="en-US" dirty="0" smtClean="0"/>
              <a:t>。</a:t>
            </a:r>
            <a:endParaRPr lang="en-US" altLang="zh-CN" dirty="0" smtClean="0"/>
          </a:p>
          <a:p>
            <a:pPr lvl="1">
              <a:lnSpc>
                <a:spcPct val="110000"/>
              </a:lnSpc>
            </a:pPr>
            <a:r>
              <a:rPr lang="zh-CN" altLang="en-US" dirty="0" smtClean="0"/>
              <a:t>遗留</a:t>
            </a:r>
            <a:r>
              <a:rPr lang="zh-CN" altLang="en-US" dirty="0"/>
              <a:t>问题：对于软件遗留问题有详细说明。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24585"/>
            <a:ext cx="8562340" cy="5076190"/>
          </a:xfrm>
        </p:spPr>
        <p:txBody>
          <a:bodyPr/>
          <a:lstStyle/>
          <a:p>
            <a:pPr marL="0" indent="0">
              <a:lnSpc>
                <a:spcPct val="110000"/>
              </a:lnSpc>
              <a:buNone/>
            </a:pPr>
            <a:r>
              <a:rPr lang="zh-CN" altLang="en-US" sz="2000" dirty="0"/>
              <a:t>报告的内容每个人都可以说清楚，但是仅仅简单的罗列，也能使看的人很费劲。如何展现这些东西使你的测试报告丰满而又有说服力，并且易读易看呢？ </a:t>
            </a:r>
            <a:endParaRPr lang="en-US" altLang="zh-CN" sz="2000" dirty="0" smtClean="0"/>
          </a:p>
          <a:p>
            <a:pPr marL="457200" lvl="1" indent="0">
              <a:lnSpc>
                <a:spcPct val="120000"/>
              </a:lnSpc>
              <a:buNone/>
            </a:pPr>
            <a:r>
              <a:rPr lang="en-US" altLang="zh-CN" sz="1600" dirty="0" smtClean="0"/>
              <a:t>1</a:t>
            </a:r>
            <a:r>
              <a:rPr lang="zh-CN" altLang="en-US" sz="1600" dirty="0"/>
              <a:t>、内容简洁：说话抓住重点，不说废话，简单易懂，能用表格的尽量用表格展示。 </a:t>
            </a:r>
            <a:endParaRPr lang="en-US" altLang="zh-CN" sz="1600" dirty="0" smtClean="0"/>
          </a:p>
          <a:p>
            <a:pPr marL="457200" lvl="1" indent="0">
              <a:lnSpc>
                <a:spcPct val="120000"/>
              </a:lnSpc>
              <a:buNone/>
            </a:pPr>
            <a:r>
              <a:rPr lang="en-US" altLang="zh-CN" sz="1600" dirty="0" smtClean="0"/>
              <a:t>2</a:t>
            </a:r>
            <a:r>
              <a:rPr lang="zh-CN" altLang="en-US" sz="1600" dirty="0"/>
              <a:t>、不罗列详细数据，挑拣一些能说明问题分析数据的：比如缺陷走势图，模块的</a:t>
            </a:r>
            <a:r>
              <a:rPr lang="en-US" altLang="zh-CN" sz="1600" dirty="0"/>
              <a:t>bug</a:t>
            </a:r>
            <a:r>
              <a:rPr lang="zh-CN" altLang="en-US" sz="1600" dirty="0"/>
              <a:t>分布等等。加必要的简短的分析。图形简单易懂，且比较直观。如果不能说明问题或者一些不重要的图表就不用都一一列在报告中了，会显得报告比较啰嗦</a:t>
            </a:r>
            <a:r>
              <a:rPr lang="zh-CN" altLang="en-US" sz="1600" dirty="0" smtClean="0"/>
              <a:t>。</a:t>
            </a:r>
            <a:endParaRPr lang="en-US" altLang="zh-CN" sz="1600" dirty="0" smtClean="0"/>
          </a:p>
          <a:p>
            <a:pPr marL="457200" lvl="1" indent="0">
              <a:lnSpc>
                <a:spcPct val="120000"/>
              </a:lnSpc>
              <a:buNone/>
            </a:pPr>
            <a:r>
              <a:rPr lang="zh-CN" altLang="en-US" sz="1600" dirty="0" smtClean="0"/>
              <a:t> </a:t>
            </a:r>
            <a:r>
              <a:rPr lang="en-US" altLang="zh-CN" sz="1600" dirty="0"/>
              <a:t>3</a:t>
            </a:r>
            <a:r>
              <a:rPr lang="zh-CN" altLang="en-US" sz="1600" dirty="0"/>
              <a:t>、遗留问题说明很重要：遗留问题列表：当遗留问题比较多时，要择优选择，因为大家都有这样的感受，</a:t>
            </a:r>
            <a:r>
              <a:rPr lang="en-US" altLang="zh-CN" sz="1600" dirty="0"/>
              <a:t>10</a:t>
            </a:r>
            <a:r>
              <a:rPr lang="zh-CN" altLang="en-US" sz="1600" dirty="0"/>
              <a:t>个问题，大家都会仔细看，</a:t>
            </a:r>
            <a:r>
              <a:rPr lang="en-US" altLang="zh-CN" sz="1600" dirty="0"/>
              <a:t>100</a:t>
            </a:r>
            <a:r>
              <a:rPr lang="zh-CN" altLang="en-US" sz="1600" dirty="0"/>
              <a:t>个问题就没有心情和时间仔细看了，会感觉重点不突出，这就需要测试人员挑出比较重要的问题展示出来，并且说明重要问题的影响。 </a:t>
            </a:r>
            <a:endParaRPr lang="en-US" altLang="zh-CN" sz="1600" dirty="0" smtClean="0"/>
          </a:p>
          <a:p>
            <a:pPr marL="457200" lvl="1" indent="0">
              <a:lnSpc>
                <a:spcPct val="120000"/>
              </a:lnSpc>
              <a:buNone/>
            </a:pPr>
            <a:r>
              <a:rPr lang="en-US" altLang="zh-CN" sz="1600" dirty="0" smtClean="0"/>
              <a:t>4</a:t>
            </a:r>
            <a:r>
              <a:rPr lang="zh-CN" altLang="en-US" sz="1600" dirty="0"/>
              <a:t>、分析结论一定要给出，并且明显的位置。让项目经理清楚你的测试结论是什么，当时间比较紧的时候他看到结论心里就有数了。 </a:t>
            </a:r>
            <a:endParaRPr lang="en-US" altLang="zh-CN" sz="1600" dirty="0" smtClean="0"/>
          </a:p>
          <a:p>
            <a:pPr marL="457200" lvl="1" indent="0">
              <a:lnSpc>
                <a:spcPct val="120000"/>
              </a:lnSpc>
              <a:buNone/>
            </a:pPr>
            <a:r>
              <a:rPr lang="en-US" altLang="zh-CN" sz="1600" dirty="0" smtClean="0"/>
              <a:t>5</a:t>
            </a:r>
            <a:r>
              <a:rPr lang="zh-CN" altLang="en-US" sz="1600" dirty="0"/>
              <a:t>、把其他的详细数据付成附件，可供想得到详细数据学习的人去学习理解。</a:t>
            </a:r>
            <a:endParaRPr lang="zh-CN" altLang="en-US"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参考模板</a:t>
            </a:r>
            <a:endParaRPr lang="en-US" altLang="zh-CN" dirty="0" smtClean="0"/>
          </a:p>
          <a:p>
            <a:pPr lvl="1"/>
            <a:r>
              <a:rPr lang="en-US" altLang="zh-CN" dirty="0"/>
              <a:t>6</a:t>
            </a:r>
            <a:r>
              <a:rPr lang="zh-CN" altLang="en-US" dirty="0"/>
              <a:t>软件测试报告编写指南（格式一）</a:t>
            </a:r>
            <a:r>
              <a:rPr lang="en-US" altLang="zh-CN" dirty="0"/>
              <a:t>.</a:t>
            </a:r>
            <a:r>
              <a:rPr lang="en-US" altLang="zh-CN" dirty="0" err="1" smtClean="0"/>
              <a:t>docx</a:t>
            </a:r>
            <a:endParaRPr lang="en-US" altLang="zh-CN" dirty="0" smtClean="0"/>
          </a:p>
          <a:p>
            <a:pPr lvl="1"/>
            <a:r>
              <a:rPr lang="en-US" altLang="zh-CN" dirty="0" smtClean="0"/>
              <a:t>6</a:t>
            </a:r>
            <a:r>
              <a:rPr lang="zh-CN" altLang="en-US" dirty="0"/>
              <a:t>测试报告编写指南（格式二）</a:t>
            </a:r>
            <a:r>
              <a:rPr lang="en-US" altLang="zh-CN" dirty="0"/>
              <a:t>.doc</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参考模板</a:t>
            </a:r>
            <a:endParaRPr lang="en-US" altLang="zh-CN" dirty="0" smtClean="0"/>
          </a:p>
          <a:p>
            <a:pPr lvl="1"/>
            <a:r>
              <a:rPr lang="en-US" altLang="zh-CN" dirty="0"/>
              <a:t>7XXXXX</a:t>
            </a:r>
            <a:r>
              <a:rPr lang="zh-CN" altLang="en-US" dirty="0"/>
              <a:t>系统用户确认测试报告</a:t>
            </a:r>
            <a:r>
              <a:rPr lang="en-US" altLang="zh-CN" dirty="0"/>
              <a:t>.doc</a:t>
            </a:r>
            <a:endParaRPr lang="zh-CN" altLang="en-US" dirty="0"/>
          </a:p>
        </p:txBody>
      </p:sp>
      <p:sp>
        <p:nvSpPr>
          <p:cNvPr id="3" name="标题 2"/>
          <p:cNvSpPr>
            <a:spLocks noGrp="1"/>
          </p:cNvSpPr>
          <p:nvPr>
            <p:ph type="title"/>
          </p:nvPr>
        </p:nvSpPr>
        <p:spPr/>
        <p:txBody>
          <a:bodyPr/>
          <a:lstStyle/>
          <a:p>
            <a:r>
              <a:rPr lang="zh-CN" altLang="en-US" dirty="0" smtClean="0"/>
              <a:t>用户</a:t>
            </a:r>
            <a:r>
              <a:rPr lang="zh-CN" altLang="en-US"/>
              <a:t>确认</a:t>
            </a:r>
            <a:r>
              <a:rPr lang="zh-CN" altLang="en-US" smtClean="0"/>
              <a:t>测试报告</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921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922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en-US" dirty="0"/>
              <a:t>测试计划</a:t>
            </a:r>
            <a:r>
              <a:rPr lang="en-US" altLang="zh-CN" dirty="0"/>
              <a:t>Testing plan</a:t>
            </a:r>
            <a:r>
              <a:rPr lang="zh-CN" altLang="en-US" dirty="0"/>
              <a:t>，描述了要进行的测试活动的范围、方法、资源和进度的文档</a:t>
            </a:r>
            <a:r>
              <a:rPr lang="zh-CN" altLang="en-US" dirty="0" smtClean="0"/>
              <a:t>；</a:t>
            </a:r>
            <a:endParaRPr lang="en-US" altLang="zh-CN" dirty="0" smtClean="0"/>
          </a:p>
          <a:p>
            <a:pPr lvl="1">
              <a:lnSpc>
                <a:spcPct val="120000"/>
              </a:lnSpc>
            </a:pPr>
            <a:r>
              <a:rPr lang="zh-CN" altLang="en-US" dirty="0" smtClean="0"/>
              <a:t>它</a:t>
            </a:r>
            <a:r>
              <a:rPr lang="zh-CN" altLang="en-US" dirty="0"/>
              <a:t>确定测试项、被测特性、测试任务、谁执行任务、各种可能的风险</a:t>
            </a:r>
            <a:r>
              <a:rPr lang="zh-CN" altLang="en-US" dirty="0" smtClean="0"/>
              <a:t>。</a:t>
            </a:r>
            <a:endParaRPr lang="en-US" altLang="zh-CN" dirty="0" smtClean="0"/>
          </a:p>
          <a:p>
            <a:pPr lvl="1">
              <a:lnSpc>
                <a:spcPct val="120000"/>
              </a:lnSpc>
            </a:pPr>
            <a:r>
              <a:rPr lang="zh-CN" altLang="en-US" dirty="0" smtClean="0"/>
              <a:t>测试计划</a:t>
            </a:r>
            <a:r>
              <a:rPr lang="zh-CN" altLang="en-US" dirty="0"/>
              <a:t>可以有效预防计划的风险，保障计划的顺利实施。</a:t>
            </a:r>
            <a:endParaRPr lang="zh-CN" altLang="en-US" dirty="0"/>
          </a:p>
        </p:txBody>
      </p:sp>
      <p:sp>
        <p:nvSpPr>
          <p:cNvPr id="3" name="标题 2"/>
          <p:cNvSpPr>
            <a:spLocks noGrp="1"/>
          </p:cNvSpPr>
          <p:nvPr>
            <p:ph type="title"/>
          </p:nvPr>
        </p:nvSpPr>
        <p:spPr/>
        <p:txBody>
          <a:bodyPr/>
          <a:lstStyle/>
          <a:p>
            <a:r>
              <a:rPr lang="zh-CN" altLang="en-US" dirty="0" smtClean="0"/>
              <a:t>测试计划</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en-US" dirty="0"/>
              <a:t>为什么要编写</a:t>
            </a:r>
            <a:r>
              <a:rPr lang="zh-CN" altLang="en-US" dirty="0" smtClean="0"/>
              <a:t>测试计划</a:t>
            </a:r>
            <a:endParaRPr lang="en-US" altLang="zh-CN" dirty="0" smtClean="0"/>
          </a:p>
          <a:p>
            <a:pPr lvl="1">
              <a:lnSpc>
                <a:spcPct val="120000"/>
              </a:lnSpc>
            </a:pPr>
            <a:r>
              <a:rPr lang="en-US" altLang="zh-CN" dirty="0"/>
              <a:t>1</a:t>
            </a:r>
            <a:r>
              <a:rPr lang="zh-CN" altLang="en-US" dirty="0"/>
              <a:t>）领导能够根据测试计划做宏观调控，进行相应资源配置等；</a:t>
            </a:r>
            <a:endParaRPr lang="zh-CN" altLang="en-US" dirty="0"/>
          </a:p>
          <a:p>
            <a:pPr lvl="1">
              <a:lnSpc>
                <a:spcPct val="120000"/>
              </a:lnSpc>
            </a:pPr>
            <a:r>
              <a:rPr lang="en-US" altLang="zh-CN" dirty="0"/>
              <a:t>2</a:t>
            </a:r>
            <a:r>
              <a:rPr lang="zh-CN" altLang="en-US" dirty="0"/>
              <a:t>）测试人员能够了解整个项目测试情况以及项目测试不同阶段的所要进行的工作等；</a:t>
            </a:r>
            <a:endParaRPr lang="zh-CN" altLang="en-US" dirty="0"/>
          </a:p>
          <a:p>
            <a:pPr lvl="1">
              <a:lnSpc>
                <a:spcPct val="120000"/>
              </a:lnSpc>
            </a:pPr>
            <a:r>
              <a:rPr lang="en-US" altLang="zh-CN" dirty="0"/>
              <a:t>3</a:t>
            </a:r>
            <a:r>
              <a:rPr lang="zh-CN" altLang="en-US" dirty="0"/>
              <a:t>）便于其他人员了解测试人员的工作内容，进行有关配合工作</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测试计划编写</a:t>
            </a:r>
            <a:r>
              <a:rPr lang="en-US" altLang="zh-CN" sz="2400" dirty="0"/>
              <a:t>6</a:t>
            </a:r>
            <a:r>
              <a:rPr lang="zh-CN" altLang="en-US" sz="2400" dirty="0"/>
              <a:t>要素？（</a:t>
            </a:r>
            <a:r>
              <a:rPr lang="en-US" altLang="zh-CN" sz="2400" dirty="0"/>
              <a:t>5W1H</a:t>
            </a:r>
            <a:r>
              <a:rPr lang="zh-CN" altLang="en-US" sz="2400" dirty="0" smtClean="0"/>
              <a:t>）</a:t>
            </a:r>
            <a:endParaRPr lang="en-US" altLang="zh-CN" sz="2400" dirty="0" smtClean="0"/>
          </a:p>
          <a:p>
            <a:pPr lvl="1">
              <a:lnSpc>
                <a:spcPct val="140000"/>
              </a:lnSpc>
            </a:pPr>
            <a:r>
              <a:rPr lang="en-US" altLang="zh-CN" sz="2000" dirty="0" smtClean="0"/>
              <a:t>1) why</a:t>
            </a:r>
            <a:r>
              <a:rPr lang="en-US" altLang="zh-CN" sz="2000" dirty="0"/>
              <a:t>——</a:t>
            </a:r>
            <a:r>
              <a:rPr lang="zh-CN" altLang="en-US" sz="2000" dirty="0"/>
              <a:t>为什么要进行这些测试；</a:t>
            </a:r>
            <a:endParaRPr lang="zh-CN" altLang="en-US" sz="2000" dirty="0"/>
          </a:p>
          <a:p>
            <a:pPr lvl="1">
              <a:lnSpc>
                <a:spcPct val="140000"/>
              </a:lnSpc>
            </a:pPr>
            <a:r>
              <a:rPr lang="en-US" altLang="zh-CN" sz="2000" dirty="0"/>
              <a:t>2) what—</a:t>
            </a:r>
            <a:r>
              <a:rPr lang="zh-CN" altLang="en-US" sz="2000" dirty="0"/>
              <a:t>测试哪些方面，不同阶段的工作内容；</a:t>
            </a:r>
            <a:endParaRPr lang="zh-CN" altLang="en-US" sz="2000" dirty="0"/>
          </a:p>
          <a:p>
            <a:pPr lvl="1">
              <a:lnSpc>
                <a:spcPct val="140000"/>
              </a:lnSpc>
            </a:pPr>
            <a:r>
              <a:rPr lang="en-US" altLang="zh-CN" sz="2000" dirty="0"/>
              <a:t>3) when—</a:t>
            </a:r>
            <a:r>
              <a:rPr lang="zh-CN" altLang="en-US" sz="2000" dirty="0"/>
              <a:t>测试不同阶段的起止时间；</a:t>
            </a:r>
            <a:endParaRPr lang="zh-CN" altLang="en-US" sz="2000" dirty="0"/>
          </a:p>
          <a:p>
            <a:pPr lvl="1">
              <a:lnSpc>
                <a:spcPct val="140000"/>
              </a:lnSpc>
            </a:pPr>
            <a:r>
              <a:rPr lang="en-US" altLang="zh-CN" sz="2000" dirty="0"/>
              <a:t>4) where—</a:t>
            </a:r>
            <a:r>
              <a:rPr lang="zh-CN" altLang="en-US" sz="2000" dirty="0"/>
              <a:t>相应文档，缺陷的存放位置，</a:t>
            </a:r>
            <a:r>
              <a:rPr lang="zh-CN" altLang="en-US" sz="2000" dirty="0">
                <a:hlinkClick r:id="rId1"/>
              </a:rPr>
              <a:t>测试环境</a:t>
            </a:r>
            <a:r>
              <a:rPr lang="zh-CN" altLang="en-US" sz="2000" dirty="0"/>
              <a:t>等；</a:t>
            </a:r>
            <a:endParaRPr lang="zh-CN" altLang="en-US" sz="2000" dirty="0"/>
          </a:p>
          <a:p>
            <a:pPr lvl="1">
              <a:lnSpc>
                <a:spcPct val="140000"/>
              </a:lnSpc>
            </a:pPr>
            <a:r>
              <a:rPr lang="en-US" altLang="zh-CN" sz="2000" dirty="0"/>
              <a:t>5) who—</a:t>
            </a:r>
            <a:r>
              <a:rPr lang="zh-CN" altLang="en-US" sz="2000" dirty="0"/>
              <a:t>项目有关人员组成，安排哪些测试人员进行测试</a:t>
            </a:r>
            <a:endParaRPr lang="zh-CN" altLang="en-US" sz="2000" dirty="0"/>
          </a:p>
          <a:p>
            <a:pPr lvl="1">
              <a:lnSpc>
                <a:spcPct val="140000"/>
              </a:lnSpc>
            </a:pPr>
            <a:r>
              <a:rPr lang="en-US" altLang="zh-CN" sz="2000" dirty="0"/>
              <a:t>6) how—</a:t>
            </a:r>
            <a:r>
              <a:rPr lang="zh-CN" altLang="en-US" sz="2000" dirty="0"/>
              <a:t>如何去做，使用哪些</a:t>
            </a:r>
            <a:r>
              <a:rPr lang="zh-CN" altLang="en-US" sz="2000" dirty="0">
                <a:hlinkClick r:id="rId2"/>
              </a:rPr>
              <a:t>测试工具</a:t>
            </a:r>
            <a:r>
              <a:rPr lang="zh-CN" altLang="en-US" sz="2000" dirty="0"/>
              <a:t>以及测试方法进行测试。</a:t>
            </a:r>
            <a:endParaRPr lang="zh-CN" altLang="en-US" sz="2000" dirty="0"/>
          </a:p>
          <a:p>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457200" lvl="1" indent="0">
              <a:lnSpc>
                <a:spcPct val="140000"/>
              </a:lnSpc>
              <a:buNone/>
            </a:pPr>
            <a:r>
              <a:rPr lang="zh-CN" altLang="en-US" sz="2000" dirty="0"/>
              <a:t>（</a:t>
            </a:r>
            <a:r>
              <a:rPr lang="en-US" altLang="zh-CN" sz="2000" dirty="0"/>
              <a:t>1</a:t>
            </a:r>
            <a:r>
              <a:rPr lang="zh-CN" altLang="en-US" sz="2000" dirty="0"/>
              <a:t>）为测试各项活动制定一个现实可行的、综合的计划，包括每项测试活动的对象、范围、方法、进度和预期结果。</a:t>
            </a:r>
            <a:endParaRPr lang="zh-CN" altLang="en-US" sz="2000" dirty="0"/>
          </a:p>
          <a:p>
            <a:pPr marL="457200" lvl="1" indent="0">
              <a:lnSpc>
                <a:spcPct val="140000"/>
              </a:lnSpc>
              <a:buNone/>
            </a:pPr>
            <a:r>
              <a:rPr lang="zh-CN" altLang="en-US" sz="2000" dirty="0"/>
              <a:t>（</a:t>
            </a:r>
            <a:r>
              <a:rPr lang="en-US" altLang="zh-CN" sz="2000" dirty="0"/>
              <a:t>2</a:t>
            </a:r>
            <a:r>
              <a:rPr lang="zh-CN" altLang="en-US" sz="2000" dirty="0"/>
              <a:t>）为项目实施建立一个组织模型，并定义测试项目中每个角色的责任和工作内容。</a:t>
            </a:r>
            <a:endParaRPr lang="zh-CN" altLang="en-US" sz="2000" dirty="0"/>
          </a:p>
          <a:p>
            <a:pPr marL="457200" lvl="1" indent="0">
              <a:lnSpc>
                <a:spcPct val="140000"/>
              </a:lnSpc>
              <a:buNone/>
            </a:pPr>
            <a:r>
              <a:rPr lang="zh-CN" altLang="en-US" sz="2000" dirty="0"/>
              <a:t>（</a:t>
            </a:r>
            <a:r>
              <a:rPr lang="en-US" altLang="zh-CN" sz="2000" dirty="0"/>
              <a:t>3</a:t>
            </a:r>
            <a:r>
              <a:rPr lang="zh-CN" altLang="en-US" sz="2000" dirty="0"/>
              <a:t>）开发有效的测试模型，能正确地验证正在开发的软件系统。</a:t>
            </a:r>
            <a:endParaRPr lang="zh-CN" altLang="en-US" sz="2000" dirty="0"/>
          </a:p>
          <a:p>
            <a:pPr marL="457200" lvl="1" indent="0">
              <a:lnSpc>
                <a:spcPct val="140000"/>
              </a:lnSpc>
              <a:buNone/>
            </a:pPr>
            <a:r>
              <a:rPr lang="zh-CN" altLang="en-US" sz="2000" dirty="0"/>
              <a:t>（</a:t>
            </a:r>
            <a:r>
              <a:rPr lang="en-US" altLang="zh-CN" sz="2000" dirty="0"/>
              <a:t>4</a:t>
            </a:r>
            <a:r>
              <a:rPr lang="zh-CN" altLang="en-US" sz="2000" dirty="0"/>
              <a:t>）确定测试所需要的时间和资源，以保证其可获得性、有效性。</a:t>
            </a:r>
            <a:endParaRPr lang="zh-CN" altLang="en-US" sz="2000" dirty="0"/>
          </a:p>
          <a:p>
            <a:pPr marL="457200" lvl="1" indent="0">
              <a:lnSpc>
                <a:spcPct val="140000"/>
              </a:lnSpc>
              <a:buNone/>
            </a:pPr>
            <a:r>
              <a:rPr lang="zh-CN" altLang="en-US" sz="2000" dirty="0"/>
              <a:t>（</a:t>
            </a:r>
            <a:r>
              <a:rPr lang="en-US" altLang="zh-CN" sz="2000" dirty="0"/>
              <a:t>5</a:t>
            </a:r>
            <a:r>
              <a:rPr lang="zh-CN" altLang="en-US" sz="2000" dirty="0"/>
              <a:t>）确立每个测试阶段测试完成以及测试成功的标准、要实现的目标。</a:t>
            </a:r>
            <a:endParaRPr lang="zh-CN" altLang="en-US" sz="2000" dirty="0"/>
          </a:p>
          <a:p>
            <a:pPr marL="457200" lvl="1" indent="0">
              <a:lnSpc>
                <a:spcPct val="140000"/>
              </a:lnSpc>
              <a:buNone/>
            </a:pPr>
            <a:r>
              <a:rPr lang="zh-CN" altLang="en-US" sz="2000" dirty="0"/>
              <a:t>（</a:t>
            </a:r>
            <a:r>
              <a:rPr lang="en-US" altLang="zh-CN" sz="2000" dirty="0"/>
              <a:t>6</a:t>
            </a:r>
            <a:r>
              <a:rPr lang="zh-CN" altLang="en-US" sz="2000" dirty="0"/>
              <a:t>）识别出测试活动中各种风险，并消除可能存在的风险，降低由不可能消除的风险所带来的损失</a:t>
            </a:r>
            <a:r>
              <a:rPr lang="zh-CN" altLang="en-US" sz="2000" dirty="0" smtClean="0"/>
              <a:t>。</a:t>
            </a:r>
            <a:endParaRPr lang="zh-CN" altLang="en-US" sz="2000" dirty="0" smtClean="0"/>
          </a:p>
        </p:txBody>
      </p:sp>
      <p:sp>
        <p:nvSpPr>
          <p:cNvPr id="3" name="标题 2"/>
          <p:cNvSpPr>
            <a:spLocks noGrp="1"/>
          </p:cNvSpPr>
          <p:nvPr>
            <p:ph type="title"/>
          </p:nvPr>
        </p:nvSpPr>
        <p:spPr/>
        <p:txBody>
          <a:bodyPr/>
          <a:lstStyle/>
          <a:p>
            <a:r>
              <a:rPr lang="zh-CN" altLang="en-US" b="0" dirty="0"/>
              <a:t>测试计划的</a:t>
            </a:r>
            <a:r>
              <a:rPr lang="zh-CN" altLang="en-US" b="0" dirty="0" smtClean="0"/>
              <a:t>目的</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67130"/>
            <a:ext cx="8502015" cy="5033645"/>
          </a:xfrm>
        </p:spPr>
        <p:txBody>
          <a:bodyPr/>
          <a:lstStyle/>
          <a:p>
            <a:pPr>
              <a:lnSpc>
                <a:spcPct val="140000"/>
              </a:lnSpc>
            </a:pPr>
            <a:r>
              <a:rPr lang="zh-CN" altLang="en-US" sz="2400" dirty="0"/>
              <a:t>主要设计怎么</a:t>
            </a:r>
            <a:r>
              <a:rPr lang="zh-CN" altLang="en-US" sz="2400" dirty="0" smtClean="0"/>
              <a:t>测试，测试什么</a:t>
            </a:r>
            <a:r>
              <a:rPr lang="zh-CN" altLang="en-US" sz="2400" dirty="0"/>
              <a:t>内容和采用什么样的</a:t>
            </a:r>
            <a:r>
              <a:rPr lang="zh-CN" altLang="en-US" sz="2400" dirty="0" smtClean="0"/>
              <a:t>方法；</a:t>
            </a:r>
            <a:endParaRPr lang="en-US" altLang="zh-CN" sz="2400" dirty="0" smtClean="0"/>
          </a:p>
          <a:p>
            <a:pPr>
              <a:lnSpc>
                <a:spcPct val="140000"/>
              </a:lnSpc>
            </a:pPr>
            <a:r>
              <a:rPr lang="zh-CN" altLang="en-US" sz="2400" dirty="0" smtClean="0"/>
              <a:t>对于</a:t>
            </a:r>
            <a:r>
              <a:rPr lang="zh-CN" altLang="en-US" sz="2400" dirty="0"/>
              <a:t>每种测试，都应提供测试说明，并解释其实施的</a:t>
            </a:r>
            <a:r>
              <a:rPr lang="zh-CN" altLang="en-US" sz="2400" dirty="0" smtClean="0"/>
              <a:t>原因；</a:t>
            </a:r>
            <a:endParaRPr lang="zh-CN" altLang="en-US" sz="2400" dirty="0"/>
          </a:p>
          <a:p>
            <a:pPr>
              <a:lnSpc>
                <a:spcPct val="140000"/>
              </a:lnSpc>
            </a:pPr>
            <a:r>
              <a:rPr lang="zh-CN" altLang="en-US" sz="2400" dirty="0"/>
              <a:t>制定测试策略时所考虑的主要事项有：将要使用的技术以及判断测试何时完成的标准。</a:t>
            </a:r>
            <a:endParaRPr lang="zh-CN" altLang="en-US" sz="2400" dirty="0"/>
          </a:p>
        </p:txBody>
      </p:sp>
      <p:sp>
        <p:nvSpPr>
          <p:cNvPr id="3" name="标题 2"/>
          <p:cNvSpPr>
            <a:spLocks noGrp="1"/>
          </p:cNvSpPr>
          <p:nvPr>
            <p:ph type="title"/>
          </p:nvPr>
        </p:nvSpPr>
        <p:spPr/>
        <p:txBody>
          <a:bodyPr/>
          <a:lstStyle/>
          <a:p>
            <a:r>
              <a:rPr lang="zh-CN" altLang="en-US" b="0" dirty="0"/>
              <a:t>测试</a:t>
            </a:r>
            <a:r>
              <a:rPr lang="zh-CN" altLang="en-US" b="0" dirty="0" smtClean="0"/>
              <a:t>策略</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3600" dirty="0" smtClean="0"/>
              <a:t>参考模板：</a:t>
            </a:r>
            <a:endParaRPr lang="en-US" altLang="zh-CN" sz="3600" dirty="0" smtClean="0"/>
          </a:p>
          <a:p>
            <a:pPr lvl="1"/>
            <a:r>
              <a:rPr lang="en-US" altLang="zh-CN" sz="3200" dirty="0" smtClean="0"/>
              <a:t>1</a:t>
            </a:r>
            <a:r>
              <a:rPr lang="zh-CN" altLang="en-US" sz="3200" dirty="0" smtClean="0"/>
              <a:t>经典</a:t>
            </a:r>
            <a:r>
              <a:rPr lang="zh-CN" altLang="en-US" sz="3200" dirty="0"/>
              <a:t>测试计划模版</a:t>
            </a:r>
            <a:r>
              <a:rPr lang="en-US" altLang="zh-CN" sz="3200" dirty="0"/>
              <a:t>.doc</a:t>
            </a:r>
            <a:endParaRPr lang="zh-CN" alt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测试计划编写完成后，一般要对测试计划的正确性、全面性以及可行性等进行评审，评审人员的组成包括软件开发人、营销人员、测试负责人以及其他有关项目负责人。</a:t>
            </a:r>
            <a:endParaRPr lang="zh-CN" altLang="en-US" sz="2400" dirty="0"/>
          </a:p>
        </p:txBody>
      </p:sp>
      <p:sp>
        <p:nvSpPr>
          <p:cNvPr id="3" name="标题 2"/>
          <p:cNvSpPr>
            <a:spLocks noGrp="1"/>
          </p:cNvSpPr>
          <p:nvPr>
            <p:ph type="title"/>
          </p:nvPr>
        </p:nvSpPr>
        <p:spPr/>
        <p:txBody>
          <a:bodyPr/>
          <a:lstStyle/>
          <a:p>
            <a:r>
              <a:rPr lang="zh-CN" altLang="en-US" dirty="0"/>
              <a:t>测试计划评审</a:t>
            </a:r>
            <a:r>
              <a:rPr lang="zh-CN" altLang="en-US" dirty="0" smtClean="0"/>
              <a:t>报告</a:t>
            </a:r>
            <a:endParaRPr lang="zh-CN" altLang="en-US" dirty="0"/>
          </a:p>
        </p:txBody>
      </p:sp>
    </p:spTree>
  </p:cSld>
  <p:clrMapOvr>
    <a:masterClrMapping/>
  </p:clrMapOvr>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2805</Words>
  <Application>WPS 演示</Application>
  <PresentationFormat>全屏显示(4:3)</PresentationFormat>
  <Paragraphs>134</Paragraphs>
  <Slides>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Arial</vt:lpstr>
      <vt:lpstr>宋体</vt:lpstr>
      <vt:lpstr>Wingdings</vt:lpstr>
      <vt:lpstr>Arial Black</vt:lpstr>
      <vt:lpstr>微软雅黑</vt:lpstr>
      <vt:lpstr>Arial Unicode MS</vt:lpstr>
      <vt:lpstr>PPT素材夹_0082</vt:lpstr>
      <vt:lpstr>软件测试方法与技术Ⅰ</vt:lpstr>
      <vt:lpstr>软件测试需要哪些文档</vt:lpstr>
      <vt:lpstr>测试计划</vt:lpstr>
      <vt:lpstr>PowerPoint 演示文稿</vt:lpstr>
      <vt:lpstr>PowerPoint 演示文稿</vt:lpstr>
      <vt:lpstr>测试计划的目的</vt:lpstr>
      <vt:lpstr>测试策略</vt:lpstr>
      <vt:lpstr>PowerPoint 演示文稿</vt:lpstr>
      <vt:lpstr>测试计划评审报告</vt:lpstr>
      <vt:lpstr>PowerPoint 演示文稿</vt:lpstr>
      <vt:lpstr>测试用例报告</vt:lpstr>
      <vt:lpstr>PowerPoint 演示文稿</vt:lpstr>
      <vt:lpstr>测试记录</vt:lpstr>
      <vt:lpstr>缺陷报告</vt:lpstr>
      <vt:lpstr>PowerPoint 演示文稿</vt:lpstr>
      <vt:lpstr>PowerPoint 演示文稿</vt:lpstr>
      <vt:lpstr>PowerPoint 演示文稿</vt:lpstr>
      <vt:lpstr>PowerPoint 演示文稿</vt:lpstr>
      <vt:lpstr>PowerPoint 演示文稿</vt:lpstr>
      <vt:lpstr>测试报告</vt:lpstr>
      <vt:lpstr>PowerPoint 演示文稿</vt:lpstr>
      <vt:lpstr>PowerPoint 演示文稿</vt:lpstr>
      <vt:lpstr>PowerPoint 演示文稿</vt:lpstr>
      <vt:lpstr>用户确认测试报告</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203</cp:revision>
  <dcterms:created xsi:type="dcterms:W3CDTF">2013-02-26T17:00:00Z</dcterms:created>
  <dcterms:modified xsi:type="dcterms:W3CDTF">2021-08-28T09:13:50Z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