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3" r:id="rId3"/>
    <p:sldId id="421" r:id="rId4"/>
    <p:sldId id="425" r:id="rId5"/>
    <p:sldId id="426" r:id="rId6"/>
    <p:sldId id="423" r:id="rId7"/>
    <p:sldId id="424" r:id="rId8"/>
    <p:sldId id="422" r:id="rId9"/>
    <p:sldId id="375" r:id="rId10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2266" autoAdjust="0"/>
  </p:normalViewPr>
  <p:slideViewPr>
    <p:cSldViewPr snapToObjects="1">
      <p:cViewPr varScale="1">
        <p:scale>
          <a:sx n="80" d="100"/>
          <a:sy n="80" d="100"/>
        </p:scale>
        <p:origin x="-216" y="-84"/>
      </p:cViewPr>
      <p:guideLst>
        <p:guide orient="horz" pos="164"/>
        <p:guide orient="horz" pos="619"/>
        <p:guide orient="horz" pos="709"/>
        <p:guide orient="horz" pos="3975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 snapToObjects="1">
      <p:cViewPr varScale="1">
        <p:scale>
          <a:sx n="58" d="100"/>
          <a:sy n="58" d="100"/>
        </p:scale>
        <p:origin x="2790" y="36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7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7550" y="107950"/>
            <a:ext cx="4321175" cy="239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8" y="352425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7B69DAA-AE73-4C6F-B7D5-0440E6EAB28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7525" y="8748713"/>
            <a:ext cx="2971800" cy="3222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4763" y="8748713"/>
            <a:ext cx="1223962" cy="3238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324D2245-BA6F-4EA7-9ECF-214F5DB78F77}" type="slidenum">
              <a:rPr lang="zh-CN" altLang="en-US"/>
            </a:fld>
            <a:r>
              <a:rPr lang="zh-CN" altLang="en-US"/>
              <a:t> 页 讲义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1" name="组合 16"/>
          <p:cNvGrpSpPr/>
          <p:nvPr/>
        </p:nvGrpSpPr>
        <p:grpSpPr bwMode="auto">
          <a:xfrm>
            <a:off x="3429000" y="1312863"/>
            <a:ext cx="2879725" cy="1603375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2" name="组合 17"/>
          <p:cNvGrpSpPr/>
          <p:nvPr/>
        </p:nvGrpSpPr>
        <p:grpSpPr bwMode="auto">
          <a:xfrm>
            <a:off x="3429000" y="3979863"/>
            <a:ext cx="2879725" cy="1603375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3" name="组合 24"/>
          <p:cNvGrpSpPr/>
          <p:nvPr/>
        </p:nvGrpSpPr>
        <p:grpSpPr bwMode="auto">
          <a:xfrm>
            <a:off x="3429000" y="6629400"/>
            <a:ext cx="2879725" cy="1603375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117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4" name="矩形 34"/>
          <p:cNvSpPr>
            <a:spLocks noChangeArrowheads="1"/>
          </p:cNvSpPr>
          <p:nvPr/>
        </p:nvSpPr>
        <p:spPr bwMode="auto">
          <a:xfrm>
            <a:off x="3328988" y="990600"/>
            <a:ext cx="1262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5" name="矩形 35"/>
          <p:cNvSpPr>
            <a:spLocks noChangeArrowheads="1"/>
          </p:cNvSpPr>
          <p:nvPr/>
        </p:nvSpPr>
        <p:spPr bwMode="auto">
          <a:xfrm>
            <a:off x="3328988" y="3671888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sp>
        <p:nvSpPr>
          <p:cNvPr id="33806" name="矩形 36"/>
          <p:cNvSpPr>
            <a:spLocks noChangeArrowheads="1"/>
          </p:cNvSpPr>
          <p:nvPr/>
        </p:nvSpPr>
        <p:spPr bwMode="auto">
          <a:xfrm>
            <a:off x="3328988" y="632142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C0C0C0"/>
                </a:solidFill>
                <a:ea typeface="微软雅黑" panose="020B0503020204020204" pitchFamily="34" charset="-122"/>
              </a:rPr>
              <a:t>此处记录讲义</a:t>
            </a:r>
            <a:endParaRPr lang="zh-CN" altLang="en-US" sz="1400" smtClean="0">
              <a:solidFill>
                <a:srgbClr val="C0C0C0"/>
              </a:solidFill>
              <a:ea typeface="微软雅黑" panose="020B0503020204020204" pitchFamily="34" charset="-122"/>
            </a:endParaRPr>
          </a:p>
        </p:txBody>
      </p:sp>
      <p:pic>
        <p:nvPicPr>
          <p:cNvPr id="6159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2928938"/>
            <a:ext cx="26638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581650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8232775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7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725"/>
            <a:ext cx="57594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9138" y="114300"/>
            <a:ext cx="4319587" cy="233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9138" y="347663"/>
            <a:ext cx="4319587" cy="2333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7E7616-B975-42CD-82D4-795AD992720D}" type="datetimeFigureOut">
              <a:rPr lang="zh-CN" altLang="en-US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625"/>
            <a:ext cx="5759450" cy="28781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  <a:endParaRPr lang="zh-CN" altLang="en-US" noProof="0" dirty="0" smtClean="0"/>
          </a:p>
          <a:p>
            <a:pPr lvl="1"/>
            <a:r>
              <a:rPr lang="zh-CN" altLang="en-US" noProof="0" dirty="0" smtClean="0"/>
              <a:t>第二级</a:t>
            </a:r>
            <a:endParaRPr lang="zh-CN" altLang="en-US" noProof="0" dirty="0" smtClean="0"/>
          </a:p>
          <a:p>
            <a:pPr lvl="2"/>
            <a:r>
              <a:rPr lang="zh-CN" altLang="en-US" noProof="0" dirty="0" smtClean="0"/>
              <a:t>第三级</a:t>
            </a:r>
            <a:endParaRPr lang="zh-CN" altLang="en-US" noProof="0" dirty="0" smtClean="0"/>
          </a:p>
          <a:p>
            <a:pPr lvl="3"/>
            <a:r>
              <a:rPr lang="zh-CN" altLang="en-US" noProof="0" dirty="0" smtClean="0"/>
              <a:t>第四级</a:t>
            </a:r>
            <a:endParaRPr lang="zh-CN" altLang="en-US" noProof="0" dirty="0" smtClean="0"/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275" y="8748713"/>
            <a:ext cx="2971800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B7FE895A-9663-40D8-8270-E2BFFEDDFAE2}" type="slidenum">
              <a:rPr lang="zh-CN" altLang="en-US"/>
            </a:fld>
            <a:r>
              <a:rPr lang="zh-CN" altLang="en-US"/>
              <a:t> 页</a:t>
            </a: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1pPr>
    <a:lvl2pPr marL="6286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2pPr>
    <a:lvl3pPr marL="10858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3pPr>
    <a:lvl4pPr marL="15430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4pPr>
    <a:lvl5pPr marL="20002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anose="05000000000000000000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484784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276872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90" y="2174654"/>
            <a:ext cx="8353425" cy="750292"/>
          </a:xfrm>
        </p:spPr>
        <p:txBody>
          <a:bodyPr anchor="t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772817"/>
            <a:ext cx="8353425" cy="401836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n\Desktop\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9" y="155679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9" y="234888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 b="0"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/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40" y="116632"/>
            <a:ext cx="8353424" cy="720724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9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207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90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9" y="1125537"/>
            <a:ext cx="4105275" cy="639763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029" y="2060849"/>
            <a:ext cx="8353424" cy="72072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8353425" cy="708025"/>
          </a:xfrm>
        </p:spPr>
        <p:txBody>
          <a:bodyPr rtlCol="0">
            <a:normAutofit/>
          </a:bodyPr>
          <a:lstStyle>
            <a:lvl1pPr>
              <a:defRPr lang="zh-CN" altLang="en-US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8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2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9" y="4956215"/>
            <a:ext cx="8353425" cy="566739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9" y="1125538"/>
            <a:ext cx="8353425" cy="3743623"/>
          </a:xfrm>
          <a:ln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9" y="5522954"/>
            <a:ext cx="8353425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74625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00050" y="1166813"/>
            <a:ext cx="8353425" cy="503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pic>
        <p:nvPicPr>
          <p:cNvPr id="1029" name="图片 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9850"/>
            <a:ext cx="10795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 userDrawn="1"/>
        </p:nvCxnSpPr>
        <p:spPr>
          <a:xfrm>
            <a:off x="-30672" y="764704"/>
            <a:ext cx="2339752" cy="0"/>
          </a:xfrm>
          <a:prstGeom prst="line">
            <a:avLst/>
          </a:prstGeom>
          <a:ln w="730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ctr" hangingPunct="0">
        <a:spcBef>
          <a:spcPct val="0"/>
        </a:spcBef>
        <a:spcAft>
          <a:spcPts val="400"/>
        </a:spcAft>
        <a:buSzPct val="70000"/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6"/>
          <p:cNvSpPr>
            <a:spLocks noGrp="1"/>
          </p:cNvSpPr>
          <p:nvPr>
            <p:ph type="ctrTitle"/>
          </p:nvPr>
        </p:nvSpPr>
        <p:spPr>
          <a:xfrm>
            <a:off x="12588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软件测试方法与技术</a:t>
            </a:r>
            <a:r>
              <a:rPr lang="en-US" altLang="zh-CN" sz="3600" smtClean="0"/>
              <a:t>Ⅰ</a:t>
            </a:r>
            <a:endParaRPr lang="en-US" altLang="zh-CN" sz="3600" smtClean="0"/>
          </a:p>
        </p:txBody>
      </p:sp>
      <p:sp>
        <p:nvSpPr>
          <p:cNvPr id="7171" name="副标题 7"/>
          <p:cNvSpPr txBox="1"/>
          <p:nvPr/>
        </p:nvSpPr>
        <p:spPr bwMode="auto">
          <a:xfrm>
            <a:off x="5076825" y="22304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19137" y="1059325"/>
            <a:ext cx="7468258" cy="338437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测试</a:t>
            </a:r>
            <a:r>
              <a:rPr lang="zh-CN" altLang="en-US" dirty="0"/>
              <a:t>资源管理（</a:t>
            </a:r>
            <a:r>
              <a:rPr lang="en-US" altLang="zh-CN" dirty="0"/>
              <a:t>ALM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4293096"/>
            <a:ext cx="7128792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zh-CN" sz="2400" dirty="0" smtClean="0"/>
              <a:t>现在</a:t>
            </a:r>
            <a:r>
              <a:rPr lang="zh-CN" altLang="zh-CN" sz="2400" dirty="0"/>
              <a:t>我们做</a:t>
            </a:r>
            <a:r>
              <a:rPr lang="zh-CN" altLang="zh-CN" sz="2400" dirty="0" smtClean="0"/>
              <a:t>的是</a:t>
            </a:r>
            <a:r>
              <a:rPr lang="zh-CN" altLang="zh-CN" sz="2400" dirty="0"/>
              <a:t>一个便于人们上网购买所需物品的网站——电子商务网站</a:t>
            </a:r>
            <a:r>
              <a:rPr lang="zh-CN" altLang="zh-CN" sz="2400" dirty="0" smtClean="0"/>
              <a:t>。</a:t>
            </a:r>
            <a:r>
              <a:rPr lang="zh-CN" altLang="en-US" sz="2400" dirty="0" smtClean="0"/>
              <a:t>通过该网站，</a:t>
            </a:r>
            <a:r>
              <a:rPr lang="zh-CN" altLang="zh-CN" sz="2400" dirty="0"/>
              <a:t>人们可以</a:t>
            </a:r>
            <a:r>
              <a:rPr lang="zh-CN" altLang="en-US" sz="2400" dirty="0" smtClean="0"/>
              <a:t>足不出户</a:t>
            </a:r>
            <a:r>
              <a:rPr lang="zh-CN" altLang="zh-CN" sz="2400" dirty="0" smtClean="0"/>
              <a:t>便</a:t>
            </a:r>
            <a:r>
              <a:rPr lang="zh-CN" altLang="zh-CN" sz="2400" dirty="0"/>
              <a:t>能随时买到心仪、便宜且实用的</a:t>
            </a:r>
            <a:r>
              <a:rPr lang="zh-CN" altLang="zh-CN" sz="2400" dirty="0" smtClean="0"/>
              <a:t>物品</a:t>
            </a:r>
            <a:r>
              <a:rPr lang="zh-CN" altLang="en-US" sz="2400" dirty="0" smtClean="0"/>
              <a:t>（</a:t>
            </a:r>
            <a:r>
              <a:rPr lang="zh-CN" altLang="zh-CN" sz="2400" dirty="0" smtClean="0"/>
              <a:t>家用电器</a:t>
            </a:r>
            <a:r>
              <a:rPr lang="zh-CN" altLang="zh-CN" sz="2400" dirty="0"/>
              <a:t>、笔记本、衣服以及化妆品</a:t>
            </a:r>
            <a:r>
              <a:rPr lang="zh-CN" altLang="zh-CN" sz="2400" dirty="0" smtClean="0"/>
              <a:t>等等</a:t>
            </a:r>
            <a:r>
              <a:rPr lang="zh-CN" altLang="en-US" sz="2400" dirty="0" smtClean="0"/>
              <a:t>）。</a:t>
            </a:r>
            <a:endParaRPr lang="zh-CN" altLang="en-US" sz="24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案例：电子商务网站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需求分析文档：</a:t>
            </a:r>
            <a:endParaRPr lang="zh-CN" altLang="en-US" dirty="0" smtClean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整个电子商务网站（前台</a:t>
            </a:r>
            <a:r>
              <a:rPr lang="en-US" altLang="zh-CN" dirty="0"/>
              <a:t>+</a:t>
            </a:r>
            <a:r>
              <a:rPr lang="zh-CN" altLang="zh-CN" dirty="0"/>
              <a:t>后台</a:t>
            </a:r>
            <a:r>
              <a:rPr lang="zh-CN" altLang="zh-CN" dirty="0" smtClean="0"/>
              <a:t>）分为以下</a:t>
            </a:r>
            <a:r>
              <a:rPr lang="en-US" altLang="zh-CN" dirty="0" smtClean="0"/>
              <a:t>7</a:t>
            </a:r>
            <a:r>
              <a:rPr lang="zh-CN" altLang="zh-CN" dirty="0" smtClean="0"/>
              <a:t>大</a:t>
            </a:r>
            <a:r>
              <a:rPr lang="zh-CN" altLang="zh-CN" dirty="0"/>
              <a:t>模块：</a:t>
            </a:r>
            <a:endParaRPr lang="zh-CN" altLang="en-US" dirty="0"/>
          </a:p>
        </p:txBody>
      </p:sp>
      <p:sp>
        <p:nvSpPr>
          <p:cNvPr id="3" name="Rectangle 28"/>
          <p:cNvSpPr>
            <a:spLocks noChangeArrowheads="1"/>
          </p:cNvSpPr>
          <p:nvPr/>
        </p:nvSpPr>
        <p:spPr bwMode="auto">
          <a:xfrm>
            <a:off x="2153285" y="177281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2153285" y="1772816"/>
            <a:ext cx="5276850" cy="4767263"/>
            <a:chOff x="2250" y="6435"/>
            <a:chExt cx="8310" cy="7507"/>
          </a:xfrm>
        </p:grpSpPr>
        <p:sp>
          <p:nvSpPr>
            <p:cNvPr id="5" name="AutoShape 27"/>
            <p:cNvSpPr>
              <a:spLocks noChangeAspect="1" noChangeArrowheads="1" noTextEdit="1"/>
            </p:cNvSpPr>
            <p:nvPr/>
          </p:nvSpPr>
          <p:spPr bwMode="auto">
            <a:xfrm>
              <a:off x="2250" y="6435"/>
              <a:ext cx="8310" cy="75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Text Box 26"/>
            <p:cNvSpPr txBox="1">
              <a:spLocks noChangeArrowheads="1"/>
            </p:cNvSpPr>
            <p:nvPr/>
          </p:nvSpPr>
          <p:spPr bwMode="auto">
            <a:xfrm>
              <a:off x="5068" y="6585"/>
              <a:ext cx="2911" cy="54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电子商务网站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Text Box 25"/>
            <p:cNvSpPr txBox="1">
              <a:spLocks noChangeArrowheads="1"/>
            </p:cNvSpPr>
            <p:nvPr/>
          </p:nvSpPr>
          <p:spPr bwMode="auto">
            <a:xfrm>
              <a:off x="3421" y="8745"/>
              <a:ext cx="900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商品购买</a:t>
              </a:r>
              <a:endParaRPr kumimoji="0" 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Text Box 24"/>
            <p:cNvSpPr txBox="1">
              <a:spLocks noChangeArrowheads="1"/>
            </p:cNvSpPr>
            <p:nvPr/>
          </p:nvSpPr>
          <p:spPr bwMode="auto">
            <a:xfrm>
              <a:off x="4710" y="8745"/>
              <a:ext cx="900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商品管理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Text Box 23"/>
            <p:cNvSpPr txBox="1">
              <a:spLocks noChangeArrowheads="1"/>
            </p:cNvSpPr>
            <p:nvPr/>
          </p:nvSpPr>
          <p:spPr bwMode="auto">
            <a:xfrm>
              <a:off x="5896" y="8730"/>
              <a:ext cx="899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用户管理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Text Box 22"/>
            <p:cNvSpPr txBox="1">
              <a:spLocks noChangeArrowheads="1"/>
            </p:cNvSpPr>
            <p:nvPr/>
          </p:nvSpPr>
          <p:spPr bwMode="auto">
            <a:xfrm>
              <a:off x="7081" y="8730"/>
              <a:ext cx="898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订单管理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Text Box 21"/>
            <p:cNvSpPr txBox="1">
              <a:spLocks noChangeArrowheads="1"/>
            </p:cNvSpPr>
            <p:nvPr/>
          </p:nvSpPr>
          <p:spPr bwMode="auto">
            <a:xfrm>
              <a:off x="8324" y="8730"/>
              <a:ext cx="900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广告管理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9555" y="8730"/>
              <a:ext cx="900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评论管理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2265" y="8745"/>
              <a:ext cx="900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账户管理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2312" y="11805"/>
              <a:ext cx="794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免费注册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3437" y="11805"/>
              <a:ext cx="794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会员登录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4607" y="11805"/>
              <a:ext cx="794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退出登录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5852" y="11805"/>
              <a:ext cx="794" cy="1934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2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eaVert" wrap="square" lIns="91440" tIns="45720" rIns="91440" bIns="45720" numCol="1" anchor="t" anchorCtr="0" compatLnSpc="1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rPr>
                <a:t>注销账号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AutoShape 14"/>
            <p:cNvSpPr>
              <a:spLocks noChangeShapeType="1"/>
            </p:cNvSpPr>
            <p:nvPr/>
          </p:nvSpPr>
          <p:spPr bwMode="auto">
            <a:xfrm rot="5400000">
              <a:off x="3835" y="6030"/>
              <a:ext cx="1570" cy="3809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AutoShape 13"/>
            <p:cNvSpPr>
              <a:spLocks noChangeShapeType="1"/>
            </p:cNvSpPr>
            <p:nvPr/>
          </p:nvSpPr>
          <p:spPr bwMode="auto">
            <a:xfrm rot="5400000">
              <a:off x="4413" y="6608"/>
              <a:ext cx="1570" cy="2653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AutoShape 12"/>
            <p:cNvSpPr>
              <a:spLocks noChangeShapeType="1"/>
            </p:cNvSpPr>
            <p:nvPr/>
          </p:nvSpPr>
          <p:spPr bwMode="auto">
            <a:xfrm rot="5400000">
              <a:off x="5657" y="7839"/>
              <a:ext cx="1555" cy="178"/>
            </a:xfrm>
            <a:prstGeom prst="bentConnector3">
              <a:avLst>
                <a:gd name="adj1" fmla="val 49968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AutoShape 11"/>
            <p:cNvSpPr>
              <a:spLocks noChangeShapeType="1"/>
            </p:cNvSpPr>
            <p:nvPr/>
          </p:nvSpPr>
          <p:spPr bwMode="auto">
            <a:xfrm rot="5400000">
              <a:off x="5057" y="7253"/>
              <a:ext cx="1570" cy="1364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AutoShape 10"/>
            <p:cNvSpPr>
              <a:spLocks noChangeShapeType="1"/>
            </p:cNvSpPr>
            <p:nvPr/>
          </p:nvSpPr>
          <p:spPr bwMode="auto">
            <a:xfrm rot="16200000" flipH="1">
              <a:off x="6237" y="7412"/>
              <a:ext cx="1580" cy="1006"/>
            </a:xfrm>
            <a:prstGeom prst="bentConnector3">
              <a:avLst>
                <a:gd name="adj1" fmla="val 50759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AutoShape 9"/>
            <p:cNvSpPr>
              <a:spLocks noChangeShapeType="1"/>
            </p:cNvSpPr>
            <p:nvPr/>
          </p:nvSpPr>
          <p:spPr bwMode="auto">
            <a:xfrm rot="5400000">
              <a:off x="2174" y="11239"/>
              <a:ext cx="1076" cy="6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AutoShape 8"/>
            <p:cNvSpPr>
              <a:spLocks noChangeShapeType="1"/>
            </p:cNvSpPr>
            <p:nvPr/>
          </p:nvSpPr>
          <p:spPr bwMode="auto">
            <a:xfrm rot="16200000" flipH="1">
              <a:off x="6871" y="6803"/>
              <a:ext cx="1555" cy="2250"/>
            </a:xfrm>
            <a:prstGeom prst="bentConnector3">
              <a:avLst>
                <a:gd name="adj1" fmla="val 49968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AutoShape 7"/>
            <p:cNvSpPr>
              <a:spLocks noChangeShapeType="1"/>
            </p:cNvSpPr>
            <p:nvPr/>
          </p:nvSpPr>
          <p:spPr bwMode="auto">
            <a:xfrm rot="16200000" flipH="1">
              <a:off x="7487" y="6187"/>
              <a:ext cx="1555" cy="3481"/>
            </a:xfrm>
            <a:prstGeom prst="bentConnector3">
              <a:avLst>
                <a:gd name="adj1" fmla="val 49968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AutoShape 6"/>
            <p:cNvSpPr>
              <a:spLocks noChangeShapeType="1"/>
            </p:cNvSpPr>
            <p:nvPr/>
          </p:nvSpPr>
          <p:spPr bwMode="auto">
            <a:xfrm rot="16200000" flipH="1">
              <a:off x="2737" y="10682"/>
              <a:ext cx="1076" cy="1119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AutoShape 5"/>
            <p:cNvSpPr>
              <a:spLocks noChangeShapeType="1"/>
            </p:cNvSpPr>
            <p:nvPr/>
          </p:nvSpPr>
          <p:spPr bwMode="auto">
            <a:xfrm rot="16200000" flipH="1">
              <a:off x="3322" y="10097"/>
              <a:ext cx="1076" cy="2289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AutoShape 4"/>
            <p:cNvSpPr>
              <a:spLocks noChangeShapeType="1"/>
            </p:cNvSpPr>
            <p:nvPr/>
          </p:nvSpPr>
          <p:spPr bwMode="auto">
            <a:xfrm rot="16200000" flipH="1">
              <a:off x="3944" y="9475"/>
              <a:ext cx="1076" cy="3534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00"/>
              </a:solidFill>
              <a:miter lim="2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7F7F7F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000" dirty="0"/>
              <a:t>电子商务网站的主要包括以下功能模块：账户管理、商品购买、商品管理、用户管理、订单管理、广告管理、评论管理。</a:t>
            </a:r>
            <a:endParaRPr lang="zh-CN" altLang="zh-CN" sz="2000" dirty="0"/>
          </a:p>
          <a:p>
            <a:pPr lvl="0">
              <a:lnSpc>
                <a:spcPct val="120000"/>
              </a:lnSpc>
            </a:pPr>
            <a:r>
              <a:rPr lang="zh-CN" altLang="zh-CN" sz="2000" dirty="0"/>
              <a:t>账户管理：免费注册、会员登录、退出登录、注销账号；</a:t>
            </a:r>
            <a:endParaRPr lang="zh-CN" altLang="zh-CN" sz="2000" dirty="0"/>
          </a:p>
          <a:p>
            <a:pPr lvl="0">
              <a:lnSpc>
                <a:spcPct val="120000"/>
              </a:lnSpc>
            </a:pPr>
            <a:r>
              <a:rPr lang="zh-CN" altLang="zh-CN" sz="2000" dirty="0"/>
              <a:t>商品购买：加入购物车、结算、提交订单、删除购物车商品、查看已买宝贝、查看我的订单；</a:t>
            </a:r>
            <a:endParaRPr lang="zh-CN" altLang="zh-CN" sz="2000" dirty="0"/>
          </a:p>
          <a:p>
            <a:pPr lvl="0">
              <a:lnSpc>
                <a:spcPct val="120000"/>
              </a:lnSpc>
            </a:pPr>
            <a:r>
              <a:rPr lang="zh-CN" altLang="zh-CN" sz="2000" dirty="0"/>
              <a:t>商品管理：上架商品、下架商品、查看商品信息、修改商品信息、商品分类；</a:t>
            </a:r>
            <a:endParaRPr lang="zh-CN" altLang="zh-CN" sz="2000" dirty="0"/>
          </a:p>
          <a:p>
            <a:pPr lvl="0">
              <a:lnSpc>
                <a:spcPct val="120000"/>
              </a:lnSpc>
            </a:pPr>
            <a:r>
              <a:rPr lang="zh-CN" altLang="zh-CN" sz="2000" dirty="0"/>
              <a:t>用户管理：会员信息维护、后台用户管理；</a:t>
            </a:r>
            <a:endParaRPr lang="zh-CN" altLang="zh-CN" sz="2000" dirty="0"/>
          </a:p>
          <a:p>
            <a:pPr lvl="0">
              <a:lnSpc>
                <a:spcPct val="120000"/>
              </a:lnSpc>
            </a:pPr>
            <a:r>
              <a:rPr lang="zh-CN" altLang="zh-CN" sz="2000" dirty="0"/>
              <a:t>订单管理：新增订单、修改订单、删除订单；</a:t>
            </a:r>
            <a:endParaRPr lang="zh-CN" altLang="zh-CN" sz="2000" dirty="0"/>
          </a:p>
          <a:p>
            <a:pPr lvl="0">
              <a:lnSpc>
                <a:spcPct val="120000"/>
              </a:lnSpc>
            </a:pPr>
            <a:r>
              <a:rPr lang="zh-CN" altLang="zh-CN" sz="2000" dirty="0"/>
              <a:t>广告管理：上架广告、下架广告；</a:t>
            </a:r>
            <a:endParaRPr lang="zh-CN" altLang="zh-CN" sz="2000" dirty="0"/>
          </a:p>
          <a:p>
            <a:pPr lvl="0">
              <a:lnSpc>
                <a:spcPct val="120000"/>
              </a:lnSpc>
            </a:pPr>
            <a:r>
              <a:rPr lang="zh-CN" altLang="zh-CN" sz="2000" dirty="0"/>
              <a:t>评论管理。</a:t>
            </a:r>
            <a:endParaRPr lang="zh-CN" altLang="zh-CN" sz="2000" dirty="0"/>
          </a:p>
          <a:p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1"/>
          <p:cNvSpPr>
            <a:spLocks noGrp="1"/>
          </p:cNvSpPr>
          <p:nvPr>
            <p:ph idx="1"/>
          </p:nvPr>
        </p:nvSpPr>
        <p:spPr>
          <a:xfrm>
            <a:off x="179512" y="1166813"/>
            <a:ext cx="8353425" cy="5033962"/>
          </a:xfrm>
        </p:spPr>
        <p:txBody>
          <a:bodyPr/>
          <a:lstStyle/>
          <a:p>
            <a:pPr marL="0" lvl="4" indent="0" fontAlgn="base">
              <a:spcAft>
                <a:spcPct val="0"/>
              </a:spcAft>
              <a:buSzTx/>
              <a:buNone/>
            </a:pPr>
            <a:r>
              <a:rPr lang="zh-CN" altLang="en-US" sz="1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请求 </a:t>
            </a:r>
            <a:r>
              <a:rPr lang="en-US" altLang="zh-CN" sz="1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ID </a:t>
            </a:r>
            <a:r>
              <a:rPr lang="en-US" altLang="zh-CN" sz="1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49</a:t>
            </a:r>
            <a:r>
              <a:rPr lang="zh-CN" altLang="en-US" sz="1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18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会员</a:t>
            </a:r>
            <a:r>
              <a:rPr lang="zh-CN" altLang="zh-CN" sz="1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登录</a:t>
            </a:r>
            <a:r>
              <a:rPr lang="zh-CN" altLang="en-US" sz="1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1800" b="1" dirty="0" smtClean="0"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lvl="4" indent="0" fontAlgn="base">
              <a:spcAft>
                <a:spcPct val="0"/>
              </a:spcAft>
              <a:buSzTx/>
              <a:buNone/>
            </a:pPr>
            <a:endParaRPr lang="en-US" altLang="zh-CN" sz="1800" b="1" dirty="0"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 </a:t>
            </a:r>
            <a:r>
              <a:rPr lang="en-US" altLang="zh-CN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赵伟维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创建日期 </a:t>
            </a:r>
            <a:r>
              <a:rPr lang="en-US" altLang="zh-CN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2015/7/2</a:t>
            </a:r>
            <a:endParaRPr lang="en-US" altLang="zh-CN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创建时间 </a:t>
            </a:r>
            <a:r>
              <a:rPr lang="en-US" altLang="zh-CN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14:18:05</a:t>
            </a:r>
            <a:endParaRPr lang="en-US" altLang="zh-CN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修改日期 </a:t>
            </a:r>
            <a:r>
              <a:rPr lang="en-US" altLang="zh-CN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 2015/7/9 8:49:45</a:t>
            </a:r>
            <a:endParaRPr lang="en-US" altLang="zh-CN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b="1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描述 </a:t>
            </a:r>
            <a:r>
              <a:rPr lang="en-US" altLang="zh-CN" sz="1200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（一）简述：会员要购买商品就先登录，会员输入用户名、密码进行登录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（二）角色：会员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（三）前置条件：无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（四）主要流程：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）在站点，点击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会员登录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，进入会员登录界面；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）显示登录信息：用户名、密码，输入用户名和密码；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）点击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登录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按钮，根据系统验证返回的结果，若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登录成功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，则跳转到主页面。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（五）替代流程：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）进行流程（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）时，系统提示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用户名或密码错误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，回到流程（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），重新输入用户名和密码；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）进行流程（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）时，系统提示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用户名不为空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，回到流程（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），重新输入用户名；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）进行流程（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）时，系统提示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密码不为空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，回到流程（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），重新输入密码；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）进行流程（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）时，系统提示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登录失败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，回到流程（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），重新输入用户名和密码。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（六）约束：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）用户名和密码都不为空，输入的用户名必须是存在的，密码与用户名相对应。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）会员名称由字母、数字、下划线、中文组成限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5-20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个字符，一个汉字为两个字符；</a:t>
            </a:r>
            <a:endParaRPr lang="zh-CN" altLang="en-US" sz="900" dirty="0"/>
          </a:p>
          <a:p>
            <a:pPr marL="0" lvl="0" indent="0" fontAlgn="base">
              <a:spcAft>
                <a:spcPct val="0"/>
              </a:spcAft>
              <a:buSzTx/>
              <a:buNone/>
            </a:pP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）会员密码必须由字母开头，由字母、数字或符号组成限</a:t>
            </a:r>
            <a:r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6-16</a:t>
            </a:r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个字符位</a:t>
            </a:r>
            <a:endParaRPr lang="zh-CN" altLang="en-US" sz="900" dirty="0"/>
          </a:p>
          <a:p>
            <a:endParaRPr lang="zh-CN" altLang="en-US" dirty="0" smtClean="0"/>
          </a:p>
        </p:txBody>
      </p:sp>
      <p:sp>
        <p:nvSpPr>
          <p:cNvPr id="8195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子需求功能描述：</a:t>
            </a:r>
            <a:endParaRPr lang="zh-CN" altLang="en-US" dirty="0" smtClean="0"/>
          </a:p>
        </p:txBody>
      </p:sp>
      <p:pic>
        <p:nvPicPr>
          <p:cNvPr id="7" name="Picture 1" descr="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" t="1904" r="10690" b="30011"/>
          <a:stretch>
            <a:fillRect/>
          </a:stretch>
        </p:blipFill>
        <p:spPr bwMode="auto">
          <a:xfrm>
            <a:off x="6444208" y="4459095"/>
            <a:ext cx="2560284" cy="21602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00050" y="1166812"/>
            <a:ext cx="8353425" cy="5286523"/>
          </a:xfrm>
        </p:spPr>
        <p:txBody>
          <a:bodyPr/>
          <a:lstStyle/>
          <a:p>
            <a:pPr marL="0" lvl="4">
              <a:spcAft>
                <a:spcPts val="0"/>
              </a:spcAft>
            </a:pPr>
            <a:r>
              <a:rPr lang="en-US" altLang="zh-CN" sz="1800" dirty="0"/>
              <a:t>Plan: </a:t>
            </a:r>
            <a:r>
              <a:rPr lang="zh-CN" altLang="zh-CN" sz="1800" dirty="0"/>
              <a:t>测试名称</a:t>
            </a:r>
            <a:r>
              <a:rPr lang="en-US" altLang="zh-CN" sz="1800" dirty="0"/>
              <a:t> : </a:t>
            </a:r>
            <a:r>
              <a:rPr lang="zh-CN" altLang="zh-CN" sz="1800" dirty="0"/>
              <a:t>会员登录</a:t>
            </a:r>
            <a:r>
              <a:rPr lang="en-US" altLang="zh-CN" sz="1800" dirty="0"/>
              <a:t> </a:t>
            </a:r>
            <a:endParaRPr lang="en-US" altLang="zh-CN" sz="1800" dirty="0" smtClean="0"/>
          </a:p>
          <a:p>
            <a:pPr marL="0" lvl="4">
              <a:spcAft>
                <a:spcPts val="0"/>
              </a:spcAft>
            </a:pPr>
            <a:endParaRPr lang="zh-CN" altLang="zh-CN" sz="1800" b="1" dirty="0"/>
          </a:p>
          <a:p>
            <a:r>
              <a:rPr lang="en-US" altLang="zh-CN" sz="1100" b="1" dirty="0" smtClean="0"/>
              <a:t>Plan</a:t>
            </a:r>
            <a:r>
              <a:rPr lang="en-US" altLang="zh-CN" sz="1100" b="1" dirty="0"/>
              <a:t>: </a:t>
            </a:r>
            <a:r>
              <a:rPr lang="en-US" altLang="zh-CN" sz="1100" b="1" dirty="0" err="1"/>
              <a:t>设计者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en-US" altLang="zh-CN" sz="1100" dirty="0" err="1"/>
              <a:t>赵伟维</a:t>
            </a:r>
            <a:endParaRPr lang="zh-CN" altLang="zh-CN" sz="1100" dirty="0"/>
          </a:p>
          <a:p>
            <a:r>
              <a:rPr lang="en-US" altLang="zh-CN" sz="1100" b="1" dirty="0"/>
              <a:t>Plan: </a:t>
            </a:r>
            <a:r>
              <a:rPr lang="en-US" altLang="zh-CN" sz="1100" b="1" dirty="0" err="1"/>
              <a:t>创建日期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en-US" altLang="zh-CN" sz="1100" dirty="0" smtClean="0"/>
              <a:t>2015/7/6</a:t>
            </a:r>
            <a:endParaRPr lang="zh-CN" altLang="zh-CN" sz="1100" dirty="0"/>
          </a:p>
          <a:p>
            <a:r>
              <a:rPr lang="en-US" altLang="zh-CN" sz="1100" b="1" dirty="0" err="1"/>
              <a:t>步骤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endParaRPr lang="en-US" altLang="zh-CN" sz="1100" dirty="0" smtClean="0"/>
          </a:p>
          <a:p>
            <a:r>
              <a:rPr lang="zh-CN" altLang="zh-CN" sz="1100" dirty="0"/>
              <a:t>【前置条件】</a:t>
            </a:r>
            <a:r>
              <a:rPr lang="zh-CN" altLang="en-US" sz="1100" dirty="0"/>
              <a:t>已注册</a:t>
            </a:r>
            <a:r>
              <a:rPr lang="zh-CN" altLang="zh-CN" sz="1100" dirty="0"/>
              <a:t>用户名</a:t>
            </a:r>
            <a:r>
              <a:rPr lang="zh-CN" altLang="en-US" sz="1100" dirty="0"/>
              <a:t>：</a:t>
            </a:r>
            <a:r>
              <a:rPr lang="en-US" altLang="zh-CN" sz="1100" dirty="0"/>
              <a:t> cjc001</a:t>
            </a:r>
            <a:r>
              <a:rPr lang="zh-CN" altLang="en-US" sz="1100" dirty="0"/>
              <a:t>，</a:t>
            </a:r>
            <a:r>
              <a:rPr lang="zh-CN" altLang="zh-CN" sz="1100" dirty="0"/>
              <a:t>密码</a:t>
            </a:r>
            <a:r>
              <a:rPr lang="zh-CN" altLang="en-US" sz="1100" dirty="0"/>
              <a:t>：</a:t>
            </a:r>
            <a:r>
              <a:rPr lang="en-US" altLang="zh-CN" sz="1100" dirty="0"/>
              <a:t> c123456</a:t>
            </a:r>
            <a:endParaRPr lang="zh-CN" altLang="zh-CN" sz="1100" dirty="0"/>
          </a:p>
          <a:p>
            <a:r>
              <a:rPr lang="en-US" altLang="zh-CN" sz="1100" b="1" dirty="0" err="1" smtClean="0"/>
              <a:t>步骤名称</a:t>
            </a:r>
            <a:r>
              <a:rPr lang="en-US" altLang="zh-CN" sz="1100" b="1" dirty="0" smtClean="0"/>
              <a:t> </a:t>
            </a:r>
            <a:r>
              <a:rPr lang="en-US" altLang="zh-CN" sz="1100" b="1" dirty="0"/>
              <a:t>:</a:t>
            </a:r>
            <a:r>
              <a:rPr lang="en-US" altLang="zh-CN" sz="1100" dirty="0"/>
              <a:t> </a:t>
            </a:r>
            <a:r>
              <a:rPr lang="en-US" altLang="zh-CN" sz="1100" dirty="0" err="1"/>
              <a:t>步骤</a:t>
            </a:r>
            <a:r>
              <a:rPr lang="en-US" altLang="zh-CN" sz="1100" dirty="0"/>
              <a:t> 1 </a:t>
            </a:r>
            <a:endParaRPr lang="zh-CN" altLang="zh-CN" sz="1100" dirty="0"/>
          </a:p>
          <a:p>
            <a:r>
              <a:rPr lang="zh-CN" altLang="zh-CN" sz="1100" b="1" dirty="0"/>
              <a:t>描述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zh-CN" altLang="zh-CN" sz="1100" dirty="0" smtClean="0"/>
              <a:t>输入数据：</a:t>
            </a:r>
            <a:r>
              <a:rPr lang="zh-CN" altLang="en-US" sz="1100" dirty="0"/>
              <a:t>使用存在且正确的用户名和密码进行登录</a:t>
            </a:r>
            <a:r>
              <a:rPr lang="zh-CN" altLang="en-US" sz="1100" dirty="0" smtClean="0"/>
              <a:t>。</a:t>
            </a:r>
            <a:endParaRPr lang="zh-CN" altLang="zh-CN" sz="1100" dirty="0"/>
          </a:p>
          <a:p>
            <a:r>
              <a:rPr lang="zh-CN" altLang="zh-CN" sz="1100" dirty="0"/>
              <a:t>用户名：</a:t>
            </a:r>
            <a:r>
              <a:rPr lang="en-US" altLang="zh-CN" sz="1100" dirty="0" smtClean="0"/>
              <a:t>cjc001</a:t>
            </a:r>
            <a:endParaRPr lang="zh-CN" altLang="zh-CN" sz="1100" dirty="0"/>
          </a:p>
          <a:p>
            <a:r>
              <a:rPr lang="zh-CN" altLang="zh-CN" sz="1100" dirty="0"/>
              <a:t>密码</a:t>
            </a:r>
            <a:r>
              <a:rPr lang="zh-CN" altLang="zh-CN" sz="1100" dirty="0" smtClean="0"/>
              <a:t>：</a:t>
            </a:r>
            <a:r>
              <a:rPr lang="en-US" altLang="zh-CN" sz="1100" dirty="0"/>
              <a:t> </a:t>
            </a:r>
            <a:r>
              <a:rPr lang="en-US" altLang="zh-CN" sz="1100" dirty="0" smtClean="0"/>
              <a:t>c123456</a:t>
            </a:r>
            <a:endParaRPr lang="en-US" altLang="zh-CN" sz="1100" dirty="0" smtClean="0"/>
          </a:p>
          <a:p>
            <a:r>
              <a:rPr lang="zh-CN" altLang="zh-CN" sz="1100" b="1" dirty="0" smtClean="0"/>
              <a:t>预期</a:t>
            </a:r>
            <a:r>
              <a:rPr lang="zh-CN" altLang="zh-CN" sz="1100" b="1" dirty="0"/>
              <a:t>结果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zh-CN" altLang="zh-CN" sz="1100" dirty="0"/>
              <a:t>显示</a:t>
            </a:r>
            <a:r>
              <a:rPr lang="en-US" altLang="zh-CN" sz="1100" dirty="0"/>
              <a:t>"</a:t>
            </a:r>
            <a:r>
              <a:rPr lang="zh-CN" altLang="zh-CN" sz="1100" dirty="0"/>
              <a:t>登录成功！</a:t>
            </a:r>
            <a:r>
              <a:rPr lang="en-US" altLang="zh-CN" sz="1100" dirty="0"/>
              <a:t>"</a:t>
            </a:r>
            <a:r>
              <a:rPr lang="zh-CN" altLang="zh-CN" sz="1100" dirty="0"/>
              <a:t>的</a:t>
            </a:r>
            <a:r>
              <a:rPr lang="zh-CN" altLang="zh-CN" sz="1100" dirty="0" smtClean="0"/>
              <a:t>提示</a:t>
            </a:r>
            <a:r>
              <a:rPr lang="en-US" altLang="zh-CN" sz="1100" dirty="0"/>
              <a:t> </a:t>
            </a:r>
            <a:endParaRPr lang="zh-CN" altLang="zh-CN" sz="1100" dirty="0"/>
          </a:p>
          <a:p>
            <a:r>
              <a:rPr lang="zh-CN" altLang="zh-CN" sz="1100" b="1" dirty="0"/>
              <a:t>步骤名称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zh-CN" altLang="zh-CN" sz="1100" dirty="0"/>
              <a:t>步骤</a:t>
            </a:r>
            <a:r>
              <a:rPr lang="en-US" altLang="zh-CN" sz="1100" dirty="0"/>
              <a:t> 2 </a:t>
            </a:r>
            <a:endParaRPr lang="zh-CN" altLang="zh-CN" sz="1100" dirty="0"/>
          </a:p>
          <a:p>
            <a:r>
              <a:rPr lang="zh-CN" altLang="zh-CN" sz="1100" b="1" dirty="0"/>
              <a:t>描述</a:t>
            </a:r>
            <a:r>
              <a:rPr lang="en-US" altLang="zh-CN" sz="1100" b="1" dirty="0"/>
              <a:t> </a:t>
            </a:r>
            <a:r>
              <a:rPr lang="en-US" altLang="zh-CN" sz="1100" b="1" dirty="0" smtClean="0"/>
              <a:t>:</a:t>
            </a:r>
            <a:r>
              <a:rPr lang="zh-CN" altLang="zh-CN" sz="1100" dirty="0" smtClean="0"/>
              <a:t>输入</a:t>
            </a:r>
            <a:r>
              <a:rPr lang="zh-CN" altLang="zh-CN" sz="1100" dirty="0"/>
              <a:t>不存在的用户名</a:t>
            </a:r>
            <a:r>
              <a:rPr lang="zh-CN" altLang="zh-CN" sz="1100" dirty="0" smtClean="0"/>
              <a:t>以及</a:t>
            </a:r>
            <a:r>
              <a:rPr lang="zh-CN" altLang="en-US" sz="1100" dirty="0" smtClean="0"/>
              <a:t>某个存在的</a:t>
            </a:r>
            <a:r>
              <a:rPr lang="zh-CN" altLang="zh-CN" sz="1100" dirty="0" smtClean="0"/>
              <a:t>密码</a:t>
            </a:r>
            <a:r>
              <a:rPr lang="zh-CN" altLang="en-US" sz="1100" dirty="0" smtClean="0"/>
              <a:t>进行登录</a:t>
            </a:r>
            <a:endParaRPr lang="zh-CN" altLang="zh-CN" sz="1100" dirty="0"/>
          </a:p>
          <a:p>
            <a:r>
              <a:rPr lang="zh-CN" altLang="zh-CN" sz="1100" dirty="0"/>
              <a:t>输入数据：</a:t>
            </a:r>
            <a:endParaRPr lang="zh-CN" altLang="zh-CN" sz="1100" dirty="0"/>
          </a:p>
          <a:p>
            <a:r>
              <a:rPr lang="zh-CN" altLang="zh-CN" sz="1100" dirty="0"/>
              <a:t>用户名：</a:t>
            </a:r>
            <a:r>
              <a:rPr lang="en-US" altLang="zh-CN" sz="1100" dirty="0" err="1"/>
              <a:t>aaaaa</a:t>
            </a:r>
            <a:endParaRPr lang="zh-CN" altLang="zh-CN" sz="1100" dirty="0"/>
          </a:p>
          <a:p>
            <a:r>
              <a:rPr lang="zh-CN" altLang="zh-CN" sz="1100" dirty="0"/>
              <a:t>密码</a:t>
            </a:r>
            <a:r>
              <a:rPr lang="zh-CN" altLang="zh-CN" sz="1100" dirty="0" smtClean="0"/>
              <a:t>：</a:t>
            </a:r>
            <a:r>
              <a:rPr lang="en-US" altLang="zh-CN" sz="1100" dirty="0"/>
              <a:t> c123456</a:t>
            </a:r>
            <a:endParaRPr lang="zh-CN" altLang="zh-CN" sz="1100" dirty="0"/>
          </a:p>
          <a:p>
            <a:r>
              <a:rPr lang="zh-CN" altLang="zh-CN" sz="1100" b="1" dirty="0"/>
              <a:t>预期结果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zh-CN" altLang="zh-CN" sz="1100" dirty="0"/>
              <a:t>显示</a:t>
            </a:r>
            <a:r>
              <a:rPr lang="en-US" altLang="zh-CN" sz="1100" dirty="0"/>
              <a:t>"</a:t>
            </a:r>
            <a:r>
              <a:rPr lang="zh-CN" altLang="zh-CN" sz="1100" dirty="0"/>
              <a:t>该用户不存在，请查证后再重新登录！</a:t>
            </a:r>
            <a:r>
              <a:rPr lang="en-US" altLang="zh-CN" sz="1100" dirty="0"/>
              <a:t>"</a:t>
            </a:r>
            <a:r>
              <a:rPr lang="zh-CN" altLang="zh-CN" sz="1100" dirty="0"/>
              <a:t>的</a:t>
            </a:r>
            <a:r>
              <a:rPr lang="zh-CN" altLang="zh-CN" sz="1100" dirty="0" smtClean="0"/>
              <a:t>警示</a:t>
            </a:r>
            <a:r>
              <a:rPr lang="en-US" altLang="zh-CN" sz="1100" dirty="0"/>
              <a:t> </a:t>
            </a:r>
            <a:endParaRPr lang="zh-CN" altLang="zh-CN" sz="1100" dirty="0"/>
          </a:p>
          <a:p>
            <a:r>
              <a:rPr lang="zh-CN" altLang="zh-CN" sz="1100" b="1" dirty="0"/>
              <a:t>步骤名称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zh-CN" altLang="zh-CN" sz="1100" dirty="0"/>
              <a:t>步骤</a:t>
            </a:r>
            <a:r>
              <a:rPr lang="en-US" altLang="zh-CN" sz="1100" dirty="0"/>
              <a:t> 3 </a:t>
            </a:r>
            <a:endParaRPr lang="zh-CN" altLang="zh-CN" sz="1100" dirty="0"/>
          </a:p>
          <a:p>
            <a:r>
              <a:rPr lang="zh-CN" altLang="zh-CN" sz="1100" b="1" dirty="0"/>
              <a:t>描述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zh-CN" altLang="zh-CN" sz="1100" dirty="0" smtClean="0"/>
              <a:t>输入</a:t>
            </a:r>
            <a:r>
              <a:rPr lang="zh-CN" altLang="zh-CN" sz="1100" dirty="0"/>
              <a:t>存在且正确的用户名，以及错误的</a:t>
            </a:r>
            <a:r>
              <a:rPr lang="zh-CN" altLang="zh-CN" sz="1100" dirty="0" smtClean="0"/>
              <a:t>密码</a:t>
            </a:r>
            <a:r>
              <a:rPr lang="zh-CN" altLang="en-US" sz="1100" dirty="0" smtClean="0"/>
              <a:t>进行登录。</a:t>
            </a:r>
            <a:endParaRPr lang="zh-CN" altLang="zh-CN" sz="1100" dirty="0"/>
          </a:p>
          <a:p>
            <a:r>
              <a:rPr lang="zh-CN" altLang="zh-CN" sz="1100" dirty="0"/>
              <a:t>输入数据：</a:t>
            </a:r>
            <a:endParaRPr lang="zh-CN" altLang="zh-CN" sz="1100" dirty="0"/>
          </a:p>
          <a:p>
            <a:r>
              <a:rPr lang="zh-CN" altLang="zh-CN" sz="1100" dirty="0"/>
              <a:t>用户名</a:t>
            </a:r>
            <a:r>
              <a:rPr lang="zh-CN" altLang="zh-CN" sz="1100" dirty="0" smtClean="0"/>
              <a:t>：</a:t>
            </a:r>
            <a:r>
              <a:rPr lang="en-US" altLang="zh-CN" sz="1100" dirty="0"/>
              <a:t> cjc001</a:t>
            </a:r>
            <a:endParaRPr lang="zh-CN" altLang="zh-CN" sz="1100" dirty="0"/>
          </a:p>
          <a:p>
            <a:r>
              <a:rPr lang="zh-CN" altLang="zh-CN" sz="1100" dirty="0"/>
              <a:t>密码：</a:t>
            </a:r>
            <a:r>
              <a:rPr lang="en-US" altLang="zh-CN" sz="1100" dirty="0" err="1"/>
              <a:t>ssss</a:t>
            </a:r>
            <a:endParaRPr lang="zh-CN" altLang="zh-CN" sz="1100" dirty="0"/>
          </a:p>
          <a:p>
            <a:r>
              <a:rPr lang="zh-CN" altLang="zh-CN" sz="1100" b="1" dirty="0"/>
              <a:t>预期结果</a:t>
            </a:r>
            <a:r>
              <a:rPr lang="en-US" altLang="zh-CN" sz="1100" b="1" dirty="0"/>
              <a:t> :</a:t>
            </a:r>
            <a:r>
              <a:rPr lang="en-US" altLang="zh-CN" sz="1100" dirty="0"/>
              <a:t> </a:t>
            </a:r>
            <a:r>
              <a:rPr lang="zh-CN" altLang="zh-CN" sz="1100" dirty="0"/>
              <a:t>显示</a:t>
            </a:r>
            <a:r>
              <a:rPr lang="en-US" altLang="zh-CN" sz="1100" dirty="0"/>
              <a:t>"</a:t>
            </a:r>
            <a:r>
              <a:rPr lang="zh-CN" altLang="zh-CN" sz="1100" dirty="0"/>
              <a:t>用户名或密码输入错误！</a:t>
            </a:r>
            <a:r>
              <a:rPr lang="en-US" altLang="zh-CN" sz="1100" dirty="0"/>
              <a:t>"</a:t>
            </a:r>
            <a:r>
              <a:rPr lang="zh-CN" altLang="zh-CN" sz="1100" dirty="0"/>
              <a:t>的警示</a:t>
            </a:r>
            <a:endParaRPr lang="zh-CN" altLang="zh-CN" sz="1100" dirty="0"/>
          </a:p>
          <a:p>
            <a:endParaRPr lang="zh-CN" altLang="en-US" sz="11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设计测试用例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6"/>
          <p:cNvSpPr>
            <a:spLocks noGrp="1"/>
          </p:cNvSpPr>
          <p:nvPr>
            <p:ph type="ctrTitle"/>
          </p:nvPr>
        </p:nvSpPr>
        <p:spPr>
          <a:xfrm>
            <a:off x="395288" y="1484313"/>
            <a:ext cx="8353425" cy="792162"/>
          </a:xfrm>
        </p:spPr>
        <p:txBody>
          <a:bodyPr/>
          <a:lstStyle/>
          <a:p>
            <a:pPr eaLnBrk="1" hangingPunct="1"/>
            <a:r>
              <a:rPr lang="zh-CN" altLang="en-US" smtClean="0"/>
              <a:t>软件测试方法与技术</a:t>
            </a:r>
            <a:r>
              <a:rPr lang="en-US" altLang="zh-CN" smtClean="0"/>
              <a:t>Ⅰ</a:t>
            </a:r>
            <a:endParaRPr lang="zh-CN" altLang="en-US" smtClean="0"/>
          </a:p>
        </p:txBody>
      </p:sp>
      <p:sp>
        <p:nvSpPr>
          <p:cNvPr id="9219" name="副标题 7"/>
          <p:cNvSpPr txBox="1"/>
          <p:nvPr/>
        </p:nvSpPr>
        <p:spPr bwMode="auto">
          <a:xfrm>
            <a:off x="3635375" y="2116138"/>
            <a:ext cx="8353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—— </a:t>
            </a:r>
            <a:r>
              <a:rPr lang="zh-CN" altLang="en-US" sz="2400"/>
              <a:t>陈建潮</a:t>
            </a:r>
            <a:endParaRPr lang="en-US" altLang="zh-CN" sz="240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/>
              <a:t>        vic_c@126.com</a:t>
            </a:r>
            <a:endParaRPr lang="zh-CN" altLang="en-US" sz="2400"/>
          </a:p>
        </p:txBody>
      </p:sp>
      <p:sp>
        <p:nvSpPr>
          <p:cNvPr id="9220" name="标题 6"/>
          <p:cNvSpPr txBox="1"/>
          <p:nvPr/>
        </p:nvSpPr>
        <p:spPr bwMode="auto">
          <a:xfrm>
            <a:off x="-252413" y="3468688"/>
            <a:ext cx="633571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fontAlgn="ctr">
              <a:spcAft>
                <a:spcPts val="400"/>
              </a:spcAft>
              <a:buSzPct val="70000"/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fontAlgn="ctr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ctr" hangingPunct="0">
              <a:spcBef>
                <a:spcPct val="0"/>
              </a:spcBef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fontAlgn="base" hangingPunct="1">
              <a:spcAft>
                <a:spcPct val="0"/>
              </a:spcAft>
              <a:buSzTx/>
              <a:buFontTx/>
              <a:buNone/>
            </a:pPr>
            <a:r>
              <a:rPr lang="zh-CN" altLang="en-US" sz="3200" b="1">
                <a:latin typeface="Arial Black" panose="020B0A04020102020204" pitchFamily="34" charset="0"/>
              </a:rPr>
              <a:t>谢谢大家！</a:t>
            </a:r>
            <a:endParaRPr lang="zh-CN" altLang="en-US" sz="3200" b="1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RTICULATE_PROJECT_OPEN" val="0"/>
  <p:tag name="ISPRING_RESOURCE_PATHS_HASH_2" val="304a9ca1b5df62069ce63fb2667695769e5c558"/>
</p:tagLst>
</file>

<file path=ppt/theme/theme1.xml><?xml version="1.0" encoding="utf-8"?>
<a:theme xmlns:a="http://schemas.openxmlformats.org/drawingml/2006/main" name="PPT素材夹_0082">
  <a:themeElements>
    <a:clrScheme name="www.slideto.Me blue L5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70C0"/>
      </a:accent1>
      <a:accent2>
        <a:srgbClr val="00B0F0"/>
      </a:accent2>
      <a:accent3>
        <a:srgbClr val="00B050"/>
      </a:accent3>
      <a:accent4>
        <a:srgbClr val="92D05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PPT素材夹_0082</Template>
  <TotalTime>0</TotalTime>
  <Words>1351</Words>
  <Application>WPS 演示</Application>
  <PresentationFormat>全屏显示(4:3)</PresentationFormat>
  <Paragraphs>109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Arial Black</vt:lpstr>
      <vt:lpstr>微软雅黑</vt:lpstr>
      <vt:lpstr>Calibri</vt:lpstr>
      <vt:lpstr>黑体</vt:lpstr>
      <vt:lpstr>Times New Roman</vt:lpstr>
      <vt:lpstr>Arial Unicode MS</vt:lpstr>
      <vt:lpstr>PPT素材夹_0082</vt:lpstr>
      <vt:lpstr>软件测试方法与技术Ⅰ</vt:lpstr>
      <vt:lpstr>测试资源管理（ALM）</vt:lpstr>
      <vt:lpstr>案例：电子商务网站</vt:lpstr>
      <vt:lpstr>需求分析文档：</vt:lpstr>
      <vt:lpstr>PowerPoint 演示文稿</vt:lpstr>
      <vt:lpstr>子需求功能描述：</vt:lpstr>
      <vt:lpstr>设计测试用例</vt:lpstr>
      <vt:lpstr>软件测试方法与技术Ⅰ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creator>陈建潮;vic_c@126.com</dc:creator>
  <cp:lastModifiedBy>潮</cp:lastModifiedBy>
  <cp:revision>202</cp:revision>
  <dcterms:created xsi:type="dcterms:W3CDTF">2013-02-26T17:00:00Z</dcterms:created>
  <dcterms:modified xsi:type="dcterms:W3CDTF">2021-08-28T08:37:47Z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