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handoutMasterIdLst>
    <p:handoutMasterId r:id="rId35"/>
  </p:handoutMasterIdLst>
  <p:sldIdLst>
    <p:sldId id="263" r:id="rId3"/>
    <p:sldId id="412" r:id="rId4"/>
    <p:sldId id="413" r:id="rId5"/>
    <p:sldId id="415" r:id="rId6"/>
    <p:sldId id="416" r:id="rId7"/>
    <p:sldId id="417" r:id="rId8"/>
    <p:sldId id="418" r:id="rId9"/>
    <p:sldId id="419" r:id="rId10"/>
    <p:sldId id="420" r:id="rId11"/>
    <p:sldId id="421" r:id="rId12"/>
    <p:sldId id="422" r:id="rId13"/>
    <p:sldId id="423" r:id="rId14"/>
    <p:sldId id="424" r:id="rId15"/>
    <p:sldId id="425" r:id="rId16"/>
    <p:sldId id="426" r:id="rId17"/>
    <p:sldId id="428" r:id="rId18"/>
    <p:sldId id="427" r:id="rId19"/>
    <p:sldId id="429" r:id="rId20"/>
    <p:sldId id="430" r:id="rId21"/>
    <p:sldId id="431" r:id="rId22"/>
    <p:sldId id="432" r:id="rId23"/>
    <p:sldId id="433" r:id="rId24"/>
    <p:sldId id="434" r:id="rId25"/>
    <p:sldId id="435" r:id="rId26"/>
    <p:sldId id="436" r:id="rId27"/>
    <p:sldId id="442" r:id="rId28"/>
    <p:sldId id="443" r:id="rId29"/>
    <p:sldId id="444" r:id="rId30"/>
    <p:sldId id="440" r:id="rId31"/>
    <p:sldId id="441" r:id="rId32"/>
    <p:sldId id="375" r:id="rId33"/>
  </p:sldIdLst>
  <p:sldSz cx="9144000" cy="6858000" type="screen4x3"/>
  <p:notesSz cx="6858000" cy="9144000"/>
  <p:custDataLst>
    <p:tags r:id="rId39"/>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6E6E6E"/>
    <a:srgbClr val="FFFFFF"/>
    <a:srgbClr val="F8F8F8"/>
    <a:srgbClr val="000000"/>
    <a:srgbClr val="1C1C1C"/>
    <a:srgbClr val="DDDDDD"/>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62" autoAdjust="0"/>
    <p:restoredTop sz="86396" autoAdjust="0"/>
  </p:normalViewPr>
  <p:slideViewPr>
    <p:cSldViewPr snapToObjects="1">
      <p:cViewPr varScale="1">
        <p:scale>
          <a:sx n="65" d="100"/>
          <a:sy n="65" d="100"/>
        </p:scale>
        <p:origin x="1326" y="72"/>
      </p:cViewPr>
      <p:guideLst>
        <p:guide orient="horz" pos="164"/>
        <p:guide orient="horz" pos="619"/>
        <p:guide orient="horz" pos="709"/>
        <p:guide orient="horz" pos="3975"/>
        <p:guide orient="horz" pos="4065"/>
        <p:guide orient="horz" pos="4247"/>
        <p:guide orient="horz" pos="3748"/>
        <p:guide pos="5511"/>
        <p:guide pos="249"/>
        <p:guide pos="2880"/>
        <p:guide pos="2835"/>
        <p:guide pos="292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302"/>
    </p:cViewPr>
  </p:sorterViewPr>
  <p:notesViewPr>
    <p:cSldViewPr snapToObjects="1">
      <p:cViewPr varScale="1">
        <p:scale>
          <a:sx n="58" d="100"/>
          <a:sy n="58" d="100"/>
        </p:scale>
        <p:origin x="2790" y="36"/>
      </p:cViewPr>
      <p:guideLst>
        <p:guide orient="horz" pos="2880"/>
        <p:guide orient="horz" pos="476"/>
        <p:guide orient="horz" pos="5465"/>
        <p:guide orient="horz" pos="5759"/>
        <p:guide orient="horz" pos="5511"/>
        <p:guide orient="horz" pos="5692"/>
        <p:guide pos="3974"/>
        <p:guide pos="34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notesMaster" Target="notesMasters/notesMaster1.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image" Target="../media/image14.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987550" y="107950"/>
            <a:ext cx="4321175" cy="23971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sz="quarter" idx="1"/>
          </p:nvPr>
        </p:nvSpPr>
        <p:spPr>
          <a:xfrm>
            <a:off x="1989138" y="352425"/>
            <a:ext cx="4319587" cy="228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21EBB1A8-8B46-4275-A28B-600508FFF103}" type="datetimeFigureOut">
              <a:rPr lang="zh-CN" altLang="en-US"/>
            </a:fld>
            <a:endParaRPr lang="zh-CN" altLang="en-US"/>
          </a:p>
        </p:txBody>
      </p:sp>
      <p:sp>
        <p:nvSpPr>
          <p:cNvPr id="4" name="页脚占位符 3"/>
          <p:cNvSpPr>
            <a:spLocks noGrp="1"/>
          </p:cNvSpPr>
          <p:nvPr>
            <p:ph type="ftr" sz="quarter" idx="2"/>
          </p:nvPr>
        </p:nvSpPr>
        <p:spPr>
          <a:xfrm>
            <a:off x="517525" y="8748713"/>
            <a:ext cx="2971800" cy="322262"/>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5" name="灯片编号占位符 4"/>
          <p:cNvSpPr>
            <a:spLocks noGrp="1"/>
          </p:cNvSpPr>
          <p:nvPr>
            <p:ph type="sldNum" sz="quarter" idx="3"/>
          </p:nvPr>
        </p:nvSpPr>
        <p:spPr>
          <a:xfrm>
            <a:off x="5084763" y="8748713"/>
            <a:ext cx="1223962" cy="323850"/>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92673F05-5D46-4C73-B918-4CB7E474D0DC}" type="slidenum">
              <a:rPr lang="zh-CN" altLang="en-US"/>
            </a:fld>
            <a:r>
              <a:rPr lang="zh-CN" altLang="en-US"/>
              <a:t> 页 讲义</a:t>
            </a:r>
            <a:endParaRPr lang="zh-CN" altLang="en-US"/>
          </a:p>
        </p:txBody>
      </p:sp>
      <p:cxnSp>
        <p:nvCxnSpPr>
          <p:cNvPr id="10" name="直接连接符 9"/>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151" name="组合 16"/>
          <p:cNvGrpSpPr/>
          <p:nvPr/>
        </p:nvGrpSpPr>
        <p:grpSpPr bwMode="auto">
          <a:xfrm>
            <a:off x="3429000" y="1312863"/>
            <a:ext cx="2879725" cy="1603375"/>
            <a:chOff x="0" y="1312195"/>
            <a:chExt cx="6858000" cy="1603621"/>
          </a:xfrm>
        </p:grpSpPr>
        <p:cxnSp>
          <p:nvCxnSpPr>
            <p:cNvPr id="11" name="直接连接符 10"/>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2" name="组合 17"/>
          <p:cNvGrpSpPr/>
          <p:nvPr/>
        </p:nvGrpSpPr>
        <p:grpSpPr bwMode="auto">
          <a:xfrm>
            <a:off x="3429000" y="3979863"/>
            <a:ext cx="2879725" cy="1603375"/>
            <a:chOff x="0" y="1312195"/>
            <a:chExt cx="6858000" cy="1603621"/>
          </a:xfrm>
        </p:grpSpPr>
        <p:cxnSp>
          <p:nvCxnSpPr>
            <p:cNvPr id="19" name="直接连接符 18"/>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3" name="组合 24"/>
          <p:cNvGrpSpPr/>
          <p:nvPr/>
        </p:nvGrpSpPr>
        <p:grpSpPr bwMode="auto">
          <a:xfrm>
            <a:off x="3429000" y="6629400"/>
            <a:ext cx="2879725" cy="1603375"/>
            <a:chOff x="0" y="1312195"/>
            <a:chExt cx="6858000" cy="1603621"/>
          </a:xfrm>
        </p:grpSpPr>
        <p:cxnSp>
          <p:nvCxnSpPr>
            <p:cNvPr id="26" name="直接连接符 25"/>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21140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0" y="2514117"/>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33" name="直接连接符 32"/>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804" name="矩形 34"/>
          <p:cNvSpPr>
            <a:spLocks noChangeArrowheads="1"/>
          </p:cNvSpPr>
          <p:nvPr/>
        </p:nvSpPr>
        <p:spPr bwMode="auto">
          <a:xfrm>
            <a:off x="3328988" y="990600"/>
            <a:ext cx="12620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5" name="矩形 35"/>
          <p:cNvSpPr>
            <a:spLocks noChangeArrowheads="1"/>
          </p:cNvSpPr>
          <p:nvPr/>
        </p:nvSpPr>
        <p:spPr bwMode="auto">
          <a:xfrm>
            <a:off x="3328988" y="3671888"/>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6" name="矩形 36"/>
          <p:cNvSpPr>
            <a:spLocks noChangeArrowheads="1"/>
          </p:cNvSpPr>
          <p:nvPr/>
        </p:nvSpPr>
        <p:spPr bwMode="auto">
          <a:xfrm>
            <a:off x="3328988" y="6321425"/>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pic>
        <p:nvPicPr>
          <p:cNvPr id="6159"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2928938"/>
            <a:ext cx="26638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581650"/>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8232775"/>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image" Target="../media/image14.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292725"/>
            <a:ext cx="57594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眉占位符 1"/>
          <p:cNvSpPr>
            <a:spLocks noGrp="1"/>
          </p:cNvSpPr>
          <p:nvPr>
            <p:ph type="hdr" sz="quarter"/>
          </p:nvPr>
        </p:nvSpPr>
        <p:spPr>
          <a:xfrm>
            <a:off x="1989138" y="114300"/>
            <a:ext cx="4319587" cy="23336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idx="1"/>
          </p:nvPr>
        </p:nvSpPr>
        <p:spPr>
          <a:xfrm>
            <a:off x="1989138" y="347663"/>
            <a:ext cx="4319587" cy="233362"/>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C0C4F4CA-DA54-4C78-BFB8-2C4354F8C69B}" type="datetimeFigureOut">
              <a:rPr lang="zh-CN" altLang="en-US"/>
            </a:fld>
            <a:endParaRPr lang="zh-CN" altLang="en-US"/>
          </a:p>
        </p:txBody>
      </p:sp>
      <p:sp>
        <p:nvSpPr>
          <p:cNvPr id="5" name="备注占位符 4"/>
          <p:cNvSpPr>
            <a:spLocks noGrp="1"/>
          </p:cNvSpPr>
          <p:nvPr>
            <p:ph type="body" sz="quarter" idx="3"/>
          </p:nvPr>
        </p:nvSpPr>
        <p:spPr>
          <a:xfrm>
            <a:off x="549275" y="5508625"/>
            <a:ext cx="5759450" cy="2878138"/>
          </a:xfrm>
          <a:prstGeom prst="rect">
            <a:avLst/>
          </a:prstGeom>
        </p:spPr>
        <p:txBody>
          <a:bodyPr vert="horz" lIns="91440" tIns="45720" rIns="91440" bIns="45720" rtlCol="0"/>
          <a:lstStyle/>
          <a:p>
            <a:pPr lvl="0"/>
            <a:r>
              <a:rPr lang="zh-CN" altLang="en-US" noProof="0" dirty="0" smtClean="0"/>
              <a:t>单击此处编辑母版文本样式</a:t>
            </a:r>
            <a:endParaRPr lang="zh-CN" altLang="en-US" noProof="0" dirty="0" smtClean="0"/>
          </a:p>
          <a:p>
            <a:pPr lvl="1"/>
            <a:r>
              <a:rPr lang="zh-CN" altLang="en-US" noProof="0" dirty="0" smtClean="0"/>
              <a:t>第二级</a:t>
            </a:r>
            <a:endParaRPr lang="zh-CN" altLang="en-US" noProof="0" dirty="0" smtClean="0"/>
          </a:p>
          <a:p>
            <a:pPr lvl="2"/>
            <a:r>
              <a:rPr lang="zh-CN" altLang="en-US" noProof="0" dirty="0" smtClean="0"/>
              <a:t>第三级</a:t>
            </a:r>
            <a:endParaRPr lang="zh-CN" altLang="en-US" noProof="0" dirty="0" smtClean="0"/>
          </a:p>
          <a:p>
            <a:pPr lvl="3"/>
            <a:r>
              <a:rPr lang="zh-CN" altLang="en-US" noProof="0" dirty="0" smtClean="0"/>
              <a:t>第四级</a:t>
            </a:r>
            <a:endParaRPr lang="zh-CN" altLang="en-US" noProof="0" dirty="0" smtClean="0"/>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549275" y="8748713"/>
            <a:ext cx="2971800" cy="28733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7" name="灯片编号占位符 6"/>
          <p:cNvSpPr>
            <a:spLocks noGrp="1"/>
          </p:cNvSpPr>
          <p:nvPr>
            <p:ph type="sldNum" sz="quarter" idx="5"/>
          </p:nvPr>
        </p:nvSpPr>
        <p:spPr>
          <a:xfrm>
            <a:off x="3884613" y="8748713"/>
            <a:ext cx="2424112" cy="287337"/>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704661A6-8366-4372-9C8B-03CEE0830A16}" type="slidenum">
              <a:rPr lang="zh-CN" altLang="en-US"/>
            </a:fld>
            <a:r>
              <a:rPr lang="zh-CN" altLang="en-US"/>
              <a:t> 页</a:t>
            </a:r>
            <a:endParaRPr lang="zh-CN" altLang="en-US"/>
          </a:p>
        </p:txBody>
      </p:sp>
      <p:cxnSp>
        <p:nvCxnSpPr>
          <p:cNvPr id="8" name="直接连接符 7"/>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10" name="直接连接符 9"/>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notesStyle>
    <a:lvl1pPr marL="1714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1pPr>
    <a:lvl2pPr marL="6286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2pPr>
    <a:lvl3pPr marL="10858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3pPr>
    <a:lvl4pPr marL="15430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4pPr>
    <a:lvl5pPr marL="20002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封面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484784"/>
            <a:ext cx="8353425" cy="792088"/>
          </a:xfrm>
        </p:spPr>
        <p:txBody>
          <a:bodyPr/>
          <a:lstStyle>
            <a:lvl1pPr algn="l">
              <a:defRPr b="1">
                <a:solidFill>
                  <a:schemeClr val="tx1"/>
                </a:solidFill>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395289" y="2276872"/>
            <a:ext cx="8353425" cy="504056"/>
          </a:xfrm>
        </p:spPr>
        <p:txBody>
          <a:bodyPr/>
          <a:lstStyle>
            <a:lvl1pPr marL="0" indent="0" algn="l">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395290" y="2174654"/>
            <a:ext cx="8353425" cy="750292"/>
          </a:xfrm>
        </p:spPr>
        <p:txBody>
          <a:bodyPr anchor="t">
            <a:normAutofit/>
          </a:bodyPr>
          <a:lstStyle>
            <a:lvl1pPr algn="ctr">
              <a:defRPr sz="3200" b="1" cap="all">
                <a:solidFill>
                  <a:schemeClr val="tx1"/>
                </a:solidFill>
              </a:defRPr>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395290" y="1772817"/>
            <a:ext cx="8353425" cy="401836"/>
          </a:xfrm>
        </p:spPr>
        <p:txBody>
          <a:bodyPr anchor="b"/>
          <a:lstStyle>
            <a:lvl1pPr marL="0" indent="0" algn="ctr">
              <a:buNone/>
              <a:defRPr sz="20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封底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556792"/>
            <a:ext cx="8353425" cy="792088"/>
          </a:xfrm>
        </p:spPr>
        <p:txBody>
          <a:bodyPr/>
          <a:lstStyle>
            <a:lvl1pPr algn="r">
              <a:defRPr b="1">
                <a:solidFill>
                  <a:schemeClr val="tx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95289" y="2348880"/>
            <a:ext cx="8353425" cy="504056"/>
          </a:xfrm>
        </p:spPr>
        <p:txBody>
          <a:bodyPr/>
          <a:lstStyle>
            <a:lvl1pPr marL="0" indent="0" algn="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spcAft>
                <a:spcPts val="400"/>
              </a:spcAft>
              <a:defRPr b="0"/>
            </a:lvl1pPr>
            <a:lvl2pPr>
              <a:spcAft>
                <a:spcPts val="400"/>
              </a:spcAft>
              <a:defRPr/>
            </a:lvl2pPr>
            <a:lvl3pPr>
              <a:spcAft>
                <a:spcPts val="400"/>
              </a:spcAft>
              <a:defRPr/>
            </a:lvl3pPr>
            <a:lvl4pPr>
              <a:spcAft>
                <a:spcPts val="400"/>
              </a:spcAft>
              <a:defRPr/>
            </a:lvl4pPr>
            <a:lvl5pPr>
              <a:spcAft>
                <a:spcPts val="400"/>
              </a:spcAft>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lvl1pPr>
          </a:lstStyle>
          <a:p>
            <a:pPr lvl="0"/>
            <a:r>
              <a:rPr lang="zh-CN" altLang="en-US" dirty="0" smtClean="0"/>
              <a:t>单击此处编辑母版标题样式</a:t>
            </a:r>
            <a:endParaRPr lang="zh-CN" altLang="en-US"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6540" y="116632"/>
            <a:ext cx="8353424" cy="720724"/>
          </a:xfrm>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39528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464343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2072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95290"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395288" y="1844824"/>
            <a:ext cx="4102100"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3439"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44824"/>
            <a:ext cx="4103688"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68029" y="2060849"/>
            <a:ext cx="8353424" cy="720724"/>
          </a:xfrm>
        </p:spPr>
        <p:txBody>
          <a:bodyPr/>
          <a:lstStyle/>
          <a:p>
            <a:r>
              <a:rPr lang="zh-CN" altLang="en-US" smtClean="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0" y="116632"/>
            <a:ext cx="8353425" cy="708025"/>
          </a:xfrm>
        </p:spPr>
        <p:txBody>
          <a:bodyPr rtlCol="0">
            <a:normAutofit/>
          </a:bodyPr>
          <a:lstStyle>
            <a:lvl1pPr>
              <a:defRPr lang="zh-CN" altLang="en-US"/>
            </a:lvl1pPr>
          </a:lstStyle>
          <a:p>
            <a:pPr lvl="0"/>
            <a:r>
              <a:rPr lang="zh-CN" altLang="en-US" smtClean="0"/>
              <a:t>单击此处编辑母版标题样式</a:t>
            </a:r>
            <a:endParaRPr lang="zh-CN" altLang="en-US"/>
          </a:p>
        </p:txBody>
      </p:sp>
      <p:sp>
        <p:nvSpPr>
          <p:cNvPr id="3" name="内容占位符 2"/>
          <p:cNvSpPr>
            <a:spLocks noGrp="1"/>
          </p:cNvSpPr>
          <p:nvPr>
            <p:ph idx="1"/>
          </p:nvPr>
        </p:nvSpPr>
        <p:spPr>
          <a:xfrm>
            <a:off x="395538" y="1125538"/>
            <a:ext cx="5173663" cy="5183187"/>
          </a:xfrm>
          <a:ln>
            <a:solidFill>
              <a:schemeClr val="tx2"/>
            </a:solidFill>
          </a:ln>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sp>
        <p:nvSpPr>
          <p:cNvPr id="4" name="文本占位符 3"/>
          <p:cNvSpPr>
            <a:spLocks noGrp="1"/>
          </p:cNvSpPr>
          <p:nvPr>
            <p:ph type="body" sz="half" idx="2"/>
          </p:nvPr>
        </p:nvSpPr>
        <p:spPr>
          <a:xfrm>
            <a:off x="5652122" y="1125538"/>
            <a:ext cx="3070225" cy="5183187"/>
          </a:xfrm>
        </p:spPr>
        <p:txBody>
          <a:bodyPr>
            <a:normAutofit/>
          </a:bodyPr>
          <a:lstStyle>
            <a:lvl1pPr marL="0" indent="0">
              <a:buNone/>
              <a:defRPr sz="16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89" y="4956215"/>
            <a:ext cx="8353425" cy="566739"/>
          </a:xfrm>
        </p:spPr>
        <p:txBody>
          <a:bodyPr anchor="b"/>
          <a:lstStyle>
            <a:lvl1pPr algn="l">
              <a:defRPr sz="2000" b="1">
                <a:solidFill>
                  <a:schemeClr val="tx1"/>
                </a:solidFill>
              </a:defRPr>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95289" y="1125538"/>
            <a:ext cx="8353425" cy="3743623"/>
          </a:xfrm>
          <a:ln>
            <a:solidFill>
              <a:schemeClr val="tx2"/>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dirty="0"/>
          </a:p>
        </p:txBody>
      </p:sp>
      <p:sp>
        <p:nvSpPr>
          <p:cNvPr id="4" name="文本占位符 3"/>
          <p:cNvSpPr>
            <a:spLocks noGrp="1"/>
          </p:cNvSpPr>
          <p:nvPr>
            <p:ph type="body" sz="half" idx="2"/>
          </p:nvPr>
        </p:nvSpPr>
        <p:spPr>
          <a:xfrm>
            <a:off x="395289" y="5522954"/>
            <a:ext cx="8353425" cy="8048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image" Target="../media/image2.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763" y="174625"/>
            <a:ext cx="9144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p:cNvSpPr>
          <p:nvPr>
            <p:ph type="title"/>
          </p:nvPr>
        </p:nvSpPr>
        <p:spPr bwMode="auto">
          <a:xfrm>
            <a:off x="0" y="0"/>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文本占位符 2"/>
          <p:cNvSpPr>
            <a:spLocks noGrp="1"/>
          </p:cNvSpPr>
          <p:nvPr>
            <p:ph type="body" idx="1"/>
          </p:nvPr>
        </p:nvSpPr>
        <p:spPr bwMode="auto">
          <a:xfrm>
            <a:off x="400050" y="116681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pic>
        <p:nvPicPr>
          <p:cNvPr id="1029" name="图片 1"/>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956550" y="69850"/>
            <a:ext cx="10795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a:xfrm>
            <a:off x="4763" y="798513"/>
            <a:ext cx="2339752" cy="0"/>
          </a:xfrm>
          <a:prstGeom prst="line">
            <a:avLst/>
          </a:prstGeom>
          <a:ln w="73025">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p:spPr>
        <p:style>
          <a:lnRef idx="1">
            <a:schemeClr val="accent5"/>
          </a:lnRef>
          <a:fillRef idx="0">
            <a:schemeClr val="accent5"/>
          </a:fillRef>
          <a:effectRef idx="0">
            <a:schemeClr val="accent5"/>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hf hdr="0"/>
  <p:txStyles>
    <p:titleStyle>
      <a:lvl1pPr algn="l" rtl="0" eaLnBrk="0" fontAlgn="base" hangingPunct="0">
        <a:spcBef>
          <a:spcPct val="0"/>
        </a:spcBef>
        <a:spcAft>
          <a:spcPct val="0"/>
        </a:spcAft>
        <a:defRPr sz="3200" b="1" kern="1200">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2pPr>
      <a:lvl3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3pPr>
      <a:lvl4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4pPr>
      <a:lvl5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5pPr>
      <a:lvl6pPr marL="4572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6pPr>
      <a:lvl7pPr marL="9144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7pPr>
      <a:lvl8pPr marL="13716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8pPr>
      <a:lvl9pPr marL="18288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9pPr>
    </p:titleStyle>
    <p:bodyStyle>
      <a:lvl1pPr marL="342900" indent="-342900" algn="l" rtl="0" eaLnBrk="0" fontAlgn="ctr" hangingPunct="0">
        <a:spcBef>
          <a:spcPct val="0"/>
        </a:spcBef>
        <a:spcAft>
          <a:spcPts val="400"/>
        </a:spcAft>
        <a:buSzPct val="70000"/>
        <a:buFont typeface="Wingdings" panose="05000000000000000000" pitchFamily="2" charset="2"/>
        <a:buChar char="l"/>
        <a:defRPr sz="280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4.xml"/><Relationship Id="rId2" Type="http://schemas.openxmlformats.org/officeDocument/2006/relationships/image" Target="../media/image7.wmf"/><Relationship Id="rId1"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4.xml"/><Relationship Id="rId2" Type="http://schemas.openxmlformats.org/officeDocument/2006/relationships/image" Target="../media/image8.wmf"/><Relationship Id="rId1" Type="http://schemas.openxmlformats.org/officeDocument/2006/relationships/oleObject" Target="../embeddings/oleObject5.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hyperlink" Target="http://172.19.101.222/vote/index.php" TargetMode="External"/></Relationships>
</file>

<file path=ppt/slides/_rels/slide27.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4.xml"/><Relationship Id="rId2" Type="http://schemas.openxmlformats.org/officeDocument/2006/relationships/image" Target="../media/image9.wmf"/><Relationship Id="rId1" Type="http://schemas.openxmlformats.org/officeDocument/2006/relationships/oleObject" Target="../embeddings/oleObject6.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4.xml"/><Relationship Id="rId2" Type="http://schemas.openxmlformats.org/officeDocument/2006/relationships/image" Target="../media/image4.emf"/><Relationship Id="rId1"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4.xml"/><Relationship Id="rId2" Type="http://schemas.openxmlformats.org/officeDocument/2006/relationships/image" Target="../media/image5.wmf"/><Relationship Id="rId1"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4.xml"/><Relationship Id="rId2" Type="http://schemas.openxmlformats.org/officeDocument/2006/relationships/image" Target="../media/image6.wmf"/><Relationship Id="rId1"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6"/>
          <p:cNvSpPr>
            <a:spLocks noGrp="1"/>
          </p:cNvSpPr>
          <p:nvPr>
            <p:ph type="ctrTitle"/>
          </p:nvPr>
        </p:nvSpPr>
        <p:spPr>
          <a:xfrm>
            <a:off x="1258888" y="1484313"/>
            <a:ext cx="8353425" cy="792162"/>
          </a:xfrm>
        </p:spPr>
        <p:txBody>
          <a:bodyPr/>
          <a:lstStyle/>
          <a:p>
            <a:pPr eaLnBrk="1" hangingPunct="1"/>
            <a:r>
              <a:rPr lang="zh-CN" altLang="en-US" sz="3600" smtClean="0"/>
              <a:t>软件测试方法与技术</a:t>
            </a:r>
            <a:r>
              <a:rPr lang="en-US" altLang="zh-CN" sz="3600" smtClean="0"/>
              <a:t>Ⅰ</a:t>
            </a:r>
            <a:endParaRPr lang="en-US" altLang="zh-CN" sz="3600" smtClean="0"/>
          </a:p>
        </p:txBody>
      </p:sp>
      <p:sp>
        <p:nvSpPr>
          <p:cNvPr id="7171" name="副标题 7"/>
          <p:cNvSpPr txBox="1"/>
          <p:nvPr/>
        </p:nvSpPr>
        <p:spPr bwMode="auto">
          <a:xfrm>
            <a:off x="5076825" y="22304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zh-CN" altLang="en-US" sz="24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1"/>
          <p:cNvSpPr>
            <a:spLocks noGrp="1"/>
          </p:cNvSpPr>
          <p:nvPr>
            <p:ph idx="1"/>
          </p:nvPr>
        </p:nvSpPr>
        <p:spPr/>
        <p:txBody>
          <a:bodyPr/>
          <a:lstStyle/>
          <a:p>
            <a:pPr>
              <a:lnSpc>
                <a:spcPct val="120000"/>
              </a:lnSpc>
            </a:pPr>
            <a:r>
              <a:rPr lang="zh-CN" altLang="zh-CN" sz="2400" dirty="0" smtClean="0"/>
              <a:t>在软件开发过程中，需求分析是最开始的工作，需求分析如果做得不够详细或者是偏离用户需求的话，往往会给项目带来灭绝性的灾难。因此如何保证需求分析的正确性，不偏离用户的需求就成了决定软件项目成败的关键。</a:t>
            </a:r>
            <a:endParaRPr lang="en-US" altLang="zh-CN" sz="2400" dirty="0" smtClean="0"/>
          </a:p>
          <a:p>
            <a:pPr>
              <a:lnSpc>
                <a:spcPct val="120000"/>
              </a:lnSpc>
            </a:pPr>
            <a:r>
              <a:rPr lang="zh-CN" altLang="zh-CN" sz="2400" dirty="0" smtClean="0"/>
              <a:t>对于需求规格说明书的正确性必须进行彻底的验证，将错误在开工前就消灭。</a:t>
            </a:r>
            <a:r>
              <a:rPr lang="en-US" altLang="zh-CN" sz="2400" dirty="0" smtClean="0"/>
              <a:t>  </a:t>
            </a:r>
            <a:r>
              <a:rPr lang="zh-CN" altLang="zh-CN" sz="2400" dirty="0" smtClean="0"/>
              <a:t>通常有两种手段来检查需求的正确性，分别是需求评审和需求测试。</a:t>
            </a:r>
            <a:endParaRPr lang="zh-CN" altLang="zh-CN" sz="2400" dirty="0" smtClean="0"/>
          </a:p>
          <a:p>
            <a:endParaRPr lang="zh-CN" altLang="zh-CN" sz="2400" dirty="0" smtClean="0"/>
          </a:p>
        </p:txBody>
      </p:sp>
      <p:sp>
        <p:nvSpPr>
          <p:cNvPr id="16387" name="标题 2"/>
          <p:cNvSpPr>
            <a:spLocks noGrp="1"/>
          </p:cNvSpPr>
          <p:nvPr>
            <p:ph type="title"/>
          </p:nvPr>
        </p:nvSpPr>
        <p:spPr/>
        <p:txBody>
          <a:bodyPr/>
          <a:lstStyle/>
          <a:p>
            <a:r>
              <a:rPr lang="zh-CN" altLang="zh-CN" smtClean="0"/>
              <a:t>一、 需求测试阶段</a:t>
            </a:r>
            <a:endParaRPr lang="zh-CN" alt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p:txBody>
          <a:bodyPr/>
          <a:lstStyle/>
          <a:p>
            <a:pPr>
              <a:lnSpc>
                <a:spcPct val="120000"/>
              </a:lnSpc>
            </a:pPr>
            <a:r>
              <a:rPr lang="zh-CN" altLang="zh-CN" sz="2400" smtClean="0"/>
              <a:t>软件需求分析文档确立后，测试组需要编写测试计划文档，为后续的测试工作提供直接的指导。</a:t>
            </a:r>
            <a:endParaRPr lang="zh-CN" altLang="zh-CN" sz="2400" smtClean="0"/>
          </a:p>
          <a:p>
            <a:pPr>
              <a:lnSpc>
                <a:spcPct val="120000"/>
              </a:lnSpc>
            </a:pPr>
            <a:r>
              <a:rPr lang="zh-CN" altLang="zh-CN" sz="2400" smtClean="0"/>
              <a:t>测试计划中应该至少包括以下关键内容：</a:t>
            </a:r>
            <a:endParaRPr lang="zh-CN" altLang="zh-CN" sz="2400" smtClean="0"/>
          </a:p>
          <a:p>
            <a:pPr lvl="1">
              <a:lnSpc>
                <a:spcPct val="120000"/>
              </a:lnSpc>
            </a:pPr>
            <a:r>
              <a:rPr lang="zh-CN" altLang="zh-CN" sz="2000" smtClean="0"/>
              <a:t>测试需求</a:t>
            </a:r>
            <a:endParaRPr lang="zh-CN" altLang="zh-CN" sz="2000" smtClean="0"/>
          </a:p>
          <a:p>
            <a:pPr lvl="1">
              <a:lnSpc>
                <a:spcPct val="120000"/>
              </a:lnSpc>
            </a:pPr>
            <a:r>
              <a:rPr lang="zh-CN" altLang="zh-CN" sz="2000" smtClean="0"/>
              <a:t>测试方案</a:t>
            </a:r>
            <a:endParaRPr lang="en-US" altLang="zh-CN" sz="2000" smtClean="0"/>
          </a:p>
          <a:p>
            <a:pPr lvl="1">
              <a:lnSpc>
                <a:spcPct val="120000"/>
              </a:lnSpc>
            </a:pPr>
            <a:r>
              <a:rPr lang="zh-CN" altLang="zh-CN" sz="2000" smtClean="0"/>
              <a:t>测试资源</a:t>
            </a:r>
            <a:endParaRPr lang="en-US" altLang="zh-CN" sz="2000" smtClean="0"/>
          </a:p>
          <a:p>
            <a:pPr lvl="1">
              <a:lnSpc>
                <a:spcPct val="120000"/>
              </a:lnSpc>
            </a:pPr>
            <a:r>
              <a:rPr lang="zh-CN" altLang="zh-CN" sz="2000" smtClean="0"/>
              <a:t>测试组角色</a:t>
            </a:r>
            <a:endParaRPr lang="en-US" altLang="zh-CN" sz="2000" smtClean="0"/>
          </a:p>
          <a:p>
            <a:pPr lvl="1">
              <a:lnSpc>
                <a:spcPct val="120000"/>
              </a:lnSpc>
            </a:pPr>
            <a:r>
              <a:rPr lang="zh-CN" altLang="zh-CN" sz="2000" smtClean="0"/>
              <a:t>里程碑</a:t>
            </a:r>
            <a:endParaRPr lang="en-US" altLang="zh-CN" sz="2000" smtClean="0"/>
          </a:p>
          <a:p>
            <a:pPr lvl="1">
              <a:lnSpc>
                <a:spcPct val="120000"/>
              </a:lnSpc>
            </a:pPr>
            <a:r>
              <a:rPr lang="zh-CN" altLang="zh-CN" sz="2000" smtClean="0"/>
              <a:t>可交付物</a:t>
            </a:r>
            <a:endParaRPr lang="en-US" altLang="zh-CN" sz="2000" smtClean="0"/>
          </a:p>
          <a:p>
            <a:pPr lvl="1">
              <a:lnSpc>
                <a:spcPct val="120000"/>
              </a:lnSpc>
            </a:pPr>
            <a:r>
              <a:rPr lang="zh-CN" altLang="zh-CN" sz="2000" smtClean="0"/>
              <a:t>风险管理</a:t>
            </a:r>
            <a:endParaRPr lang="zh-CN" altLang="zh-CN" sz="2000" smtClean="0"/>
          </a:p>
          <a:p>
            <a:endParaRPr lang="zh-CN" altLang="zh-CN" sz="2000" smtClean="0"/>
          </a:p>
        </p:txBody>
      </p:sp>
      <p:sp>
        <p:nvSpPr>
          <p:cNvPr id="17411" name="标题 2"/>
          <p:cNvSpPr>
            <a:spLocks noGrp="1"/>
          </p:cNvSpPr>
          <p:nvPr>
            <p:ph type="title"/>
          </p:nvPr>
        </p:nvSpPr>
        <p:spPr/>
        <p:txBody>
          <a:bodyPr/>
          <a:lstStyle/>
          <a:p>
            <a:r>
              <a:rPr lang="zh-CN" altLang="zh-CN" smtClean="0"/>
              <a:t>二、编写测试计划阶段</a:t>
            </a:r>
            <a:endParaRPr lang="zh-CN" altLang="en-US"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1"/>
          <p:cNvSpPr>
            <a:spLocks noGrp="1"/>
          </p:cNvSpPr>
          <p:nvPr>
            <p:ph idx="1"/>
          </p:nvPr>
        </p:nvSpPr>
        <p:spPr/>
        <p:txBody>
          <a:bodyPr/>
          <a:lstStyle/>
          <a:p>
            <a:pPr>
              <a:lnSpc>
                <a:spcPct val="120000"/>
              </a:lnSpc>
            </a:pPr>
            <a:r>
              <a:rPr lang="zh-CN" altLang="zh-CN" sz="2400" smtClean="0"/>
              <a:t>在软件需求分析文档确立基线以后，测试组需要针对项目的测试需求编写测试用例，在实际的测试中，测试用例</a:t>
            </a:r>
            <a:endParaRPr lang="en-US" altLang="zh-CN" sz="2400" smtClean="0"/>
          </a:p>
          <a:p>
            <a:pPr>
              <a:lnSpc>
                <a:spcPct val="120000"/>
              </a:lnSpc>
            </a:pPr>
            <a:r>
              <a:rPr lang="zh-CN" altLang="zh-CN" sz="2400" smtClean="0"/>
              <a:t>根据经验总结，可以按照不同的业务规则可将测试用例分为：场景用例、系统用例、功能用例。</a:t>
            </a:r>
            <a:endParaRPr lang="zh-CN" altLang="zh-CN" sz="2400" smtClean="0"/>
          </a:p>
          <a:p>
            <a:pPr lvl="1">
              <a:lnSpc>
                <a:spcPct val="120000"/>
              </a:lnSpc>
            </a:pPr>
            <a:r>
              <a:rPr lang="zh-CN" altLang="zh-CN" sz="2000" smtClean="0"/>
              <a:t>场景用例：按照用户的实际操作与业务逻辑设计用例，不必涉及很复杂的操作或逻辑，把用户最常用的、正常的操作流程作为一个场景设计测试用例。</a:t>
            </a:r>
            <a:endParaRPr lang="zh-CN" altLang="zh-CN" sz="2000" smtClean="0"/>
          </a:p>
          <a:p>
            <a:pPr lvl="1">
              <a:lnSpc>
                <a:spcPct val="120000"/>
              </a:lnSpc>
            </a:pPr>
            <a:r>
              <a:rPr lang="zh-CN" altLang="zh-CN" sz="2000" smtClean="0"/>
              <a:t>系统用例：是用户场景的细化，包含正常场景、分支场景和异常场景，是两个或多个有关联的功能组合而成的场景。</a:t>
            </a:r>
            <a:endParaRPr lang="zh-CN" altLang="zh-CN" sz="2000" smtClean="0"/>
          </a:p>
          <a:p>
            <a:pPr lvl="1">
              <a:lnSpc>
                <a:spcPct val="120000"/>
              </a:lnSpc>
            </a:pPr>
            <a:r>
              <a:rPr lang="zh-CN" altLang="zh-CN" sz="2000" smtClean="0"/>
              <a:t>功能用例：用于验证各功能点的业务规则，包括界面元素和各功能的业务规则验证。主要针对单个功能点。将是唯一实施标准。</a:t>
            </a:r>
            <a:endParaRPr lang="zh-CN" altLang="zh-CN" sz="2000" smtClean="0"/>
          </a:p>
        </p:txBody>
      </p:sp>
      <p:sp>
        <p:nvSpPr>
          <p:cNvPr id="18435" name="标题 2"/>
          <p:cNvSpPr>
            <a:spLocks noGrp="1"/>
          </p:cNvSpPr>
          <p:nvPr>
            <p:ph type="title"/>
          </p:nvPr>
        </p:nvSpPr>
        <p:spPr/>
        <p:txBody>
          <a:bodyPr/>
          <a:lstStyle/>
          <a:p>
            <a:r>
              <a:rPr lang="zh-CN" altLang="zh-CN" smtClean="0"/>
              <a:t>三、设计测试用例阶段</a:t>
            </a:r>
            <a:endParaRPr lang="zh-CN" alt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1"/>
          <p:cNvSpPr>
            <a:spLocks noGrp="1"/>
          </p:cNvSpPr>
          <p:nvPr>
            <p:ph idx="1"/>
          </p:nvPr>
        </p:nvSpPr>
        <p:spPr/>
        <p:txBody>
          <a:bodyPr/>
          <a:lstStyle/>
          <a:p>
            <a:pPr>
              <a:lnSpc>
                <a:spcPct val="110000"/>
              </a:lnSpc>
            </a:pPr>
            <a:r>
              <a:rPr lang="zh-CN" altLang="zh-CN" sz="2400" smtClean="0"/>
              <a:t>测试用例完成，产品可测试（即开发团队完成内测）后，测试工程师根据测试计划中分配给自己的测试任务（包括但不限于测试用例），执行相应的测试，并将记录实测结果。</a:t>
            </a:r>
            <a:endParaRPr lang="zh-CN" altLang="zh-CN" sz="2400" smtClean="0"/>
          </a:p>
          <a:p>
            <a:pPr>
              <a:lnSpc>
                <a:spcPct val="110000"/>
              </a:lnSpc>
            </a:pPr>
            <a:r>
              <a:rPr lang="zh-CN" altLang="zh-CN" sz="2400" smtClean="0"/>
              <a:t>编写阶段测试报告，主要应包含以下内容：</a:t>
            </a:r>
            <a:endParaRPr lang="zh-CN" altLang="zh-CN" sz="2400" smtClean="0"/>
          </a:p>
          <a:p>
            <a:pPr lvl="1">
              <a:lnSpc>
                <a:spcPct val="110000"/>
              </a:lnSpc>
            </a:pPr>
            <a:r>
              <a:rPr lang="zh-CN" altLang="zh-CN" sz="2000" smtClean="0"/>
              <a:t>测试报告的版本</a:t>
            </a:r>
            <a:endParaRPr lang="zh-CN" altLang="zh-CN" sz="2000" smtClean="0"/>
          </a:p>
          <a:p>
            <a:pPr lvl="1">
              <a:lnSpc>
                <a:spcPct val="110000"/>
              </a:lnSpc>
            </a:pPr>
            <a:r>
              <a:rPr lang="zh-CN" altLang="zh-CN" sz="2000" smtClean="0"/>
              <a:t>测试的人员和时间</a:t>
            </a:r>
            <a:endParaRPr lang="zh-CN" altLang="zh-CN" sz="2000" smtClean="0"/>
          </a:p>
          <a:p>
            <a:pPr lvl="1">
              <a:lnSpc>
                <a:spcPct val="110000"/>
              </a:lnSpc>
            </a:pPr>
            <a:r>
              <a:rPr lang="zh-CN" altLang="zh-CN" sz="2000" smtClean="0"/>
              <a:t>此轮测试新发现缺陷情况，包括数量、分类及分布等</a:t>
            </a:r>
            <a:endParaRPr lang="zh-CN" altLang="zh-CN" sz="2000" smtClean="0"/>
          </a:p>
          <a:p>
            <a:pPr lvl="1">
              <a:lnSpc>
                <a:spcPct val="110000"/>
              </a:lnSpc>
            </a:pPr>
            <a:r>
              <a:rPr lang="zh-CN" altLang="zh-CN" sz="2000" smtClean="0"/>
              <a:t>此轮测试缺陷的回归情况</a:t>
            </a:r>
            <a:endParaRPr lang="zh-CN" altLang="zh-CN" sz="2000" smtClean="0"/>
          </a:p>
          <a:p>
            <a:pPr lvl="1">
              <a:lnSpc>
                <a:spcPct val="110000"/>
              </a:lnSpc>
            </a:pPr>
            <a:r>
              <a:rPr lang="zh-CN" altLang="zh-CN" sz="2000" smtClean="0"/>
              <a:t>经过此轮测试，所有活动缺陷的数量、分类及分布等</a:t>
            </a:r>
            <a:endParaRPr lang="zh-CN" altLang="zh-CN" sz="2000" smtClean="0"/>
          </a:p>
          <a:p>
            <a:pPr lvl="1">
              <a:lnSpc>
                <a:spcPct val="110000"/>
              </a:lnSpc>
            </a:pPr>
            <a:r>
              <a:rPr lang="zh-CN" altLang="zh-CN" sz="2000" smtClean="0"/>
              <a:t>测试评估</a:t>
            </a:r>
            <a:endParaRPr lang="zh-CN" altLang="zh-CN" sz="2000" smtClean="0"/>
          </a:p>
          <a:p>
            <a:pPr lvl="1">
              <a:lnSpc>
                <a:spcPct val="110000"/>
              </a:lnSpc>
            </a:pPr>
            <a:r>
              <a:rPr lang="zh-CN" altLang="zh-CN" sz="2000" smtClean="0"/>
              <a:t>急待解决的问题</a:t>
            </a:r>
            <a:endParaRPr lang="zh-CN" altLang="zh-CN" sz="2000" smtClean="0"/>
          </a:p>
        </p:txBody>
      </p:sp>
      <p:sp>
        <p:nvSpPr>
          <p:cNvPr id="19459" name="标题 2"/>
          <p:cNvSpPr>
            <a:spLocks noGrp="1"/>
          </p:cNvSpPr>
          <p:nvPr>
            <p:ph type="title"/>
          </p:nvPr>
        </p:nvSpPr>
        <p:spPr/>
        <p:txBody>
          <a:bodyPr/>
          <a:lstStyle/>
          <a:p>
            <a:r>
              <a:rPr lang="zh-CN" altLang="zh-CN" smtClean="0"/>
              <a:t>四、实施测试阶段</a:t>
            </a:r>
            <a:endParaRPr lang="zh-CN" alt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1"/>
          <p:cNvSpPr>
            <a:spLocks noGrp="1"/>
          </p:cNvSpPr>
          <p:nvPr>
            <p:ph idx="1"/>
          </p:nvPr>
        </p:nvSpPr>
        <p:spPr/>
        <p:txBody>
          <a:bodyPr/>
          <a:lstStyle/>
          <a:p>
            <a:pPr>
              <a:lnSpc>
                <a:spcPct val="110000"/>
              </a:lnSpc>
            </a:pPr>
            <a:r>
              <a:rPr lang="zh-CN" altLang="zh-CN" sz="2400" smtClean="0"/>
              <a:t>在所有测试任务完成之后，测试负责人将要编写测试总结报告，对测试进行总结，并且提交给全体项目组，为产品的后续工作提供重要的信息支持。</a:t>
            </a:r>
            <a:endParaRPr lang="zh-CN" altLang="zh-CN" sz="2400" smtClean="0"/>
          </a:p>
          <a:p>
            <a:pPr>
              <a:lnSpc>
                <a:spcPct val="110000"/>
              </a:lnSpc>
            </a:pPr>
            <a:r>
              <a:rPr lang="zh-CN" altLang="zh-CN" sz="2400" smtClean="0"/>
              <a:t>测试报告必须包含以下重要内容：</a:t>
            </a:r>
            <a:endParaRPr lang="zh-CN" altLang="zh-CN" sz="2400" smtClean="0"/>
          </a:p>
          <a:p>
            <a:pPr lvl="1">
              <a:lnSpc>
                <a:spcPct val="110000"/>
              </a:lnSpc>
            </a:pPr>
            <a:r>
              <a:rPr lang="zh-CN" altLang="zh-CN" sz="2000" smtClean="0"/>
              <a:t>测试资源概述</a:t>
            </a:r>
            <a:endParaRPr lang="en-US" altLang="zh-CN" sz="2000" smtClean="0"/>
          </a:p>
          <a:p>
            <a:pPr lvl="1">
              <a:lnSpc>
                <a:spcPct val="110000"/>
              </a:lnSpc>
            </a:pPr>
            <a:r>
              <a:rPr lang="zh-CN" altLang="zh-CN" sz="2000" smtClean="0"/>
              <a:t>测试结果摘要</a:t>
            </a:r>
            <a:endParaRPr lang="en-US" altLang="zh-CN" sz="2000" smtClean="0"/>
          </a:p>
          <a:p>
            <a:pPr lvl="1">
              <a:lnSpc>
                <a:spcPct val="110000"/>
              </a:lnSpc>
            </a:pPr>
            <a:r>
              <a:rPr lang="zh-CN" altLang="zh-CN" sz="2000" smtClean="0"/>
              <a:t>缺陷分析</a:t>
            </a:r>
            <a:endParaRPr lang="zh-CN" altLang="zh-CN" sz="2000" smtClean="0"/>
          </a:p>
          <a:p>
            <a:pPr lvl="1">
              <a:lnSpc>
                <a:spcPct val="110000"/>
              </a:lnSpc>
            </a:pPr>
            <a:r>
              <a:rPr lang="zh-CN" altLang="zh-CN" sz="2000" smtClean="0"/>
              <a:t>测试需求覆盖率</a:t>
            </a:r>
            <a:endParaRPr lang="en-US" altLang="zh-CN" sz="2000" smtClean="0"/>
          </a:p>
          <a:p>
            <a:pPr lvl="1">
              <a:lnSpc>
                <a:spcPct val="110000"/>
              </a:lnSpc>
            </a:pPr>
            <a:r>
              <a:rPr lang="zh-CN" altLang="zh-CN" sz="2000" smtClean="0"/>
              <a:t>测试评估</a:t>
            </a:r>
            <a:endParaRPr lang="zh-CN" altLang="zh-CN" sz="2000" smtClean="0"/>
          </a:p>
          <a:p>
            <a:pPr lvl="1">
              <a:lnSpc>
                <a:spcPct val="110000"/>
              </a:lnSpc>
            </a:pPr>
            <a:r>
              <a:rPr lang="zh-CN" altLang="zh-CN" sz="2000" smtClean="0"/>
              <a:t>测试组建议</a:t>
            </a:r>
            <a:endParaRPr lang="zh-CN" altLang="zh-CN" sz="2000" smtClean="0"/>
          </a:p>
          <a:p>
            <a:endParaRPr lang="zh-CN" altLang="zh-CN" sz="2000" smtClean="0"/>
          </a:p>
        </p:txBody>
      </p:sp>
      <p:sp>
        <p:nvSpPr>
          <p:cNvPr id="20483" name="标题 2"/>
          <p:cNvSpPr>
            <a:spLocks noGrp="1"/>
          </p:cNvSpPr>
          <p:nvPr>
            <p:ph type="title"/>
          </p:nvPr>
        </p:nvSpPr>
        <p:spPr/>
        <p:txBody>
          <a:bodyPr/>
          <a:lstStyle/>
          <a:p>
            <a:r>
              <a:rPr lang="zh-CN" altLang="zh-CN" smtClean="0"/>
              <a:t>五、测试总结</a:t>
            </a:r>
            <a:r>
              <a:rPr lang="en-US" altLang="zh-CN" smtClean="0"/>
              <a:t>/</a:t>
            </a:r>
            <a:r>
              <a:rPr lang="zh-CN" altLang="zh-CN" smtClean="0"/>
              <a:t>报告阶段</a:t>
            </a:r>
            <a:endParaRPr lang="zh-CN" alt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1"/>
          <p:cNvSpPr>
            <a:spLocks noGrp="1"/>
          </p:cNvSpPr>
          <p:nvPr>
            <p:ph idx="1"/>
          </p:nvPr>
        </p:nvSpPr>
        <p:spPr/>
        <p:txBody>
          <a:bodyPr/>
          <a:lstStyle/>
          <a:p>
            <a:pPr>
              <a:lnSpc>
                <a:spcPct val="120000"/>
              </a:lnSpc>
            </a:pPr>
            <a:r>
              <a:rPr lang="zh-CN" altLang="zh-CN" sz="2400" smtClean="0"/>
              <a:t>测试归档是在测试验收结束宣布测试有效、结束测试后，对测试过程中涉及到各种标准文档进行归类，存档。</a:t>
            </a:r>
            <a:endParaRPr lang="zh-CN" altLang="zh-CN" sz="2400" smtClean="0"/>
          </a:p>
          <a:p>
            <a:pPr>
              <a:lnSpc>
                <a:spcPct val="120000"/>
              </a:lnSpc>
            </a:pPr>
            <a:r>
              <a:rPr lang="zh-CN" altLang="zh-CN" sz="2400" smtClean="0"/>
              <a:t>归类，存档测试过程涉及到的文档，主要包括以下文档：</a:t>
            </a:r>
            <a:endParaRPr lang="zh-CN" altLang="zh-CN" sz="2400" smtClean="0"/>
          </a:p>
          <a:p>
            <a:pPr lvl="1">
              <a:lnSpc>
                <a:spcPct val="120000"/>
              </a:lnSpc>
            </a:pPr>
            <a:r>
              <a:rPr lang="zh-CN" altLang="zh-CN" sz="2000" smtClean="0"/>
              <a:t>测试计划书</a:t>
            </a:r>
            <a:endParaRPr lang="zh-CN" altLang="zh-CN" sz="2000" smtClean="0"/>
          </a:p>
          <a:p>
            <a:pPr lvl="1">
              <a:lnSpc>
                <a:spcPct val="120000"/>
              </a:lnSpc>
            </a:pPr>
            <a:r>
              <a:rPr lang="zh-CN" altLang="zh-CN" sz="2000" smtClean="0"/>
              <a:t>测试用例书</a:t>
            </a:r>
            <a:endParaRPr lang="zh-CN" altLang="zh-CN" sz="2000" smtClean="0"/>
          </a:p>
          <a:p>
            <a:pPr lvl="1">
              <a:lnSpc>
                <a:spcPct val="120000"/>
              </a:lnSpc>
            </a:pPr>
            <a:r>
              <a:rPr lang="zh-CN" altLang="zh-CN" sz="2000" smtClean="0"/>
              <a:t>测试报告书</a:t>
            </a:r>
            <a:endParaRPr lang="zh-CN" altLang="zh-CN" sz="2000" smtClean="0"/>
          </a:p>
          <a:p>
            <a:pPr lvl="1">
              <a:lnSpc>
                <a:spcPct val="120000"/>
              </a:lnSpc>
            </a:pPr>
            <a:r>
              <a:rPr lang="zh-CN" altLang="zh-CN" sz="2000" smtClean="0"/>
              <a:t>测试总结书</a:t>
            </a:r>
            <a:endParaRPr lang="zh-CN" altLang="zh-CN" sz="2000" smtClean="0"/>
          </a:p>
          <a:p>
            <a:endParaRPr lang="zh-CN" altLang="zh-CN" sz="2000" smtClean="0"/>
          </a:p>
        </p:txBody>
      </p:sp>
      <p:sp>
        <p:nvSpPr>
          <p:cNvPr id="21507" name="标题 2"/>
          <p:cNvSpPr>
            <a:spLocks noGrp="1"/>
          </p:cNvSpPr>
          <p:nvPr>
            <p:ph type="title"/>
          </p:nvPr>
        </p:nvSpPr>
        <p:spPr/>
        <p:txBody>
          <a:bodyPr/>
          <a:lstStyle/>
          <a:p>
            <a:r>
              <a:rPr lang="zh-CN" altLang="zh-CN" smtClean="0"/>
              <a:t>六、测试归档阶段</a:t>
            </a:r>
            <a:endParaRPr lang="zh-CN" alt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1"/>
          <p:cNvSpPr>
            <a:spLocks noGrp="1"/>
          </p:cNvSpPr>
          <p:nvPr>
            <p:ph idx="1"/>
          </p:nvPr>
        </p:nvSpPr>
        <p:spPr/>
        <p:txBody>
          <a:bodyPr/>
          <a:lstStyle/>
          <a:p>
            <a:pPr>
              <a:lnSpc>
                <a:spcPct val="110000"/>
              </a:lnSpc>
            </a:pPr>
            <a:r>
              <a:rPr lang="zh-CN" altLang="en-US" sz="2400" dirty="0" smtClean="0"/>
              <a:t>（</a:t>
            </a:r>
            <a:r>
              <a:rPr lang="en-US" altLang="zh-CN" sz="2400" dirty="0" smtClean="0"/>
              <a:t>1</a:t>
            </a:r>
            <a:r>
              <a:rPr lang="zh-CN" altLang="en-US" sz="2400" dirty="0" smtClean="0"/>
              <a:t>）请你分析下面说法是否正确：“你永远也不可能完成测试，这个重担将会简单地从你</a:t>
            </a:r>
            <a:r>
              <a:rPr lang="en-US" altLang="zh-CN" sz="2400" dirty="0" smtClean="0"/>
              <a:t>(</a:t>
            </a:r>
            <a:r>
              <a:rPr lang="zh-CN" altLang="en-US" sz="2400" dirty="0" smtClean="0"/>
              <a:t>或者开发人员</a:t>
            </a:r>
            <a:r>
              <a:rPr lang="en-US" altLang="zh-CN" sz="2400" dirty="0" smtClean="0"/>
              <a:t>)</a:t>
            </a:r>
            <a:r>
              <a:rPr lang="zh-CN" altLang="en-US" sz="2400" dirty="0" smtClean="0"/>
              <a:t>身上转移到你的客户身上。”</a:t>
            </a:r>
            <a:endParaRPr lang="zh-CN" altLang="en-US" sz="2400" dirty="0" smtClean="0"/>
          </a:p>
          <a:p>
            <a:pPr>
              <a:lnSpc>
                <a:spcPct val="110000"/>
              </a:lnSpc>
            </a:pPr>
            <a:r>
              <a:rPr lang="zh-CN" altLang="en-US" sz="2400" dirty="0" smtClean="0"/>
              <a:t>（</a:t>
            </a:r>
            <a:r>
              <a:rPr lang="en-US" altLang="zh-CN" sz="2400" dirty="0" smtClean="0"/>
              <a:t>2</a:t>
            </a:r>
            <a:r>
              <a:rPr lang="zh-CN" altLang="en-US" sz="2400" dirty="0" smtClean="0"/>
              <a:t>）请你分析下面说法是否正确：“经过全面测试证明，我们这个软件不存在任何缺陷，请各位客户放心购买使用。”</a:t>
            </a:r>
            <a:endParaRPr lang="zh-CN" altLang="en-US" sz="2400" dirty="0" smtClean="0"/>
          </a:p>
          <a:p>
            <a:endParaRPr lang="zh-CN" altLang="en-US" sz="2400" dirty="0" smtClean="0"/>
          </a:p>
        </p:txBody>
      </p:sp>
      <p:sp>
        <p:nvSpPr>
          <p:cNvPr id="23555" name="标题 2"/>
          <p:cNvSpPr>
            <a:spLocks noGrp="1"/>
          </p:cNvSpPr>
          <p:nvPr>
            <p:ph type="title"/>
          </p:nvPr>
        </p:nvSpPr>
        <p:spPr/>
        <p:txBody>
          <a:bodyPr/>
          <a:lstStyle/>
          <a:p>
            <a:r>
              <a:rPr lang="zh-CN" altLang="en-US" dirty="0" smtClean="0"/>
              <a:t>课堂练习</a:t>
            </a:r>
            <a:endParaRPr lang="zh-CN" alt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1"/>
          <p:cNvSpPr>
            <a:spLocks noGrp="1"/>
          </p:cNvSpPr>
          <p:nvPr>
            <p:ph idx="1"/>
          </p:nvPr>
        </p:nvSpPr>
        <p:spPr/>
        <p:txBody>
          <a:bodyPr/>
          <a:lstStyle/>
          <a:p>
            <a:pPr>
              <a:lnSpc>
                <a:spcPct val="120000"/>
              </a:lnSpc>
            </a:pPr>
            <a:r>
              <a:rPr lang="zh-CN" altLang="zh-CN" sz="2400" smtClean="0"/>
              <a:t>在这里列举</a:t>
            </a:r>
            <a:r>
              <a:rPr lang="en-US" altLang="zh-CN" sz="2400" smtClean="0"/>
              <a:t>8</a:t>
            </a:r>
            <a:r>
              <a:rPr lang="zh-CN" altLang="zh-CN" sz="2400" smtClean="0"/>
              <a:t>条测试原则，它们可以理解为是软件测试领域的公理，是软件测试领域的“交通法则”。</a:t>
            </a:r>
            <a:endParaRPr lang="zh-CN" altLang="zh-CN" sz="2400" smtClean="0"/>
          </a:p>
          <a:p>
            <a:pPr lvl="1">
              <a:lnSpc>
                <a:spcPct val="120000"/>
              </a:lnSpc>
            </a:pPr>
            <a:r>
              <a:rPr lang="zh-CN" altLang="zh-CN" sz="2000" smtClean="0"/>
              <a:t>完全测试软件是不可能的</a:t>
            </a:r>
            <a:endParaRPr lang="zh-CN" altLang="zh-CN" sz="2000" smtClean="0"/>
          </a:p>
          <a:p>
            <a:pPr lvl="1">
              <a:lnSpc>
                <a:spcPct val="120000"/>
              </a:lnSpc>
            </a:pPr>
            <a:r>
              <a:rPr lang="zh-CN" altLang="zh-CN" sz="2000" smtClean="0"/>
              <a:t>软件测试是有风险的行为</a:t>
            </a:r>
            <a:endParaRPr lang="zh-CN" altLang="zh-CN" sz="2000" smtClean="0"/>
          </a:p>
          <a:p>
            <a:pPr lvl="1">
              <a:lnSpc>
                <a:spcPct val="120000"/>
              </a:lnSpc>
            </a:pPr>
            <a:r>
              <a:rPr lang="zh-CN" altLang="zh-CN" sz="2000" smtClean="0"/>
              <a:t>测试无法显示潜在的软件缺陷</a:t>
            </a:r>
            <a:endParaRPr lang="zh-CN" altLang="zh-CN" sz="2000" smtClean="0"/>
          </a:p>
          <a:p>
            <a:pPr lvl="1">
              <a:lnSpc>
                <a:spcPct val="120000"/>
              </a:lnSpc>
            </a:pPr>
            <a:r>
              <a:rPr lang="zh-CN" altLang="zh-CN" sz="2000" smtClean="0"/>
              <a:t>软件缺陷的群集现象</a:t>
            </a:r>
            <a:endParaRPr lang="zh-CN" altLang="zh-CN" sz="2000" smtClean="0"/>
          </a:p>
          <a:p>
            <a:pPr lvl="1">
              <a:lnSpc>
                <a:spcPct val="120000"/>
              </a:lnSpc>
            </a:pPr>
            <a:r>
              <a:rPr lang="zh-CN" altLang="zh-CN" sz="2000" smtClean="0"/>
              <a:t>软件缺陷的免疫现象</a:t>
            </a:r>
            <a:endParaRPr lang="zh-CN" altLang="zh-CN" sz="2000" smtClean="0"/>
          </a:p>
          <a:p>
            <a:pPr lvl="1">
              <a:lnSpc>
                <a:spcPct val="120000"/>
              </a:lnSpc>
            </a:pPr>
            <a:r>
              <a:rPr lang="zh-CN" altLang="zh-CN" sz="2000" smtClean="0"/>
              <a:t>随着时间的推移，软件缺陷的修复费用将呈几何级数增长</a:t>
            </a:r>
            <a:endParaRPr lang="zh-CN" altLang="zh-CN" sz="2000" smtClean="0"/>
          </a:p>
          <a:p>
            <a:pPr lvl="1">
              <a:lnSpc>
                <a:spcPct val="120000"/>
              </a:lnSpc>
            </a:pPr>
            <a:r>
              <a:rPr lang="zh-CN" altLang="zh-CN" sz="2000" smtClean="0"/>
              <a:t>“零缺陷”是不切实际的行为</a:t>
            </a:r>
            <a:endParaRPr lang="zh-CN" altLang="zh-CN" sz="2000" smtClean="0"/>
          </a:p>
          <a:p>
            <a:pPr lvl="1">
              <a:lnSpc>
                <a:spcPct val="120000"/>
              </a:lnSpc>
            </a:pPr>
            <a:r>
              <a:rPr lang="zh-CN" altLang="zh-CN" sz="2000" smtClean="0"/>
              <a:t>尽量避免测试的随意性</a:t>
            </a:r>
            <a:endParaRPr lang="zh-CN" altLang="zh-CN" sz="2000" smtClean="0"/>
          </a:p>
          <a:p>
            <a:endParaRPr lang="zh-CN" altLang="zh-CN" sz="2000" smtClean="0"/>
          </a:p>
        </p:txBody>
      </p:sp>
      <p:sp>
        <p:nvSpPr>
          <p:cNvPr id="22531" name="标题 2"/>
          <p:cNvSpPr>
            <a:spLocks noGrp="1"/>
          </p:cNvSpPr>
          <p:nvPr>
            <p:ph type="title"/>
          </p:nvPr>
        </p:nvSpPr>
        <p:spPr/>
        <p:txBody>
          <a:bodyPr/>
          <a:lstStyle/>
          <a:p>
            <a:r>
              <a:rPr lang="en-US" altLang="zh-CN" smtClean="0"/>
              <a:t>3.5 </a:t>
            </a:r>
            <a:r>
              <a:rPr lang="zh-CN" altLang="zh-CN" smtClean="0"/>
              <a:t>软件测试基本原则</a:t>
            </a:r>
            <a:endParaRPr lang="zh-CN" altLang="en-US"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sz="2400" dirty="0"/>
              <a:t>主要有以下</a:t>
            </a:r>
            <a:r>
              <a:rPr lang="en-US" altLang="zh-CN" sz="2400" dirty="0"/>
              <a:t>4</a:t>
            </a:r>
            <a:r>
              <a:rPr lang="zh-CN" altLang="zh-CN" sz="2400" dirty="0"/>
              <a:t>个原因：</a:t>
            </a:r>
            <a:endParaRPr lang="zh-CN" altLang="zh-CN" sz="2400" dirty="0"/>
          </a:p>
          <a:p>
            <a:pPr lvl="1">
              <a:lnSpc>
                <a:spcPct val="120000"/>
              </a:lnSpc>
            </a:pPr>
            <a:r>
              <a:rPr lang="zh-CN" altLang="zh-CN" sz="2000" dirty="0"/>
              <a:t>输入量太大；</a:t>
            </a:r>
            <a:endParaRPr lang="zh-CN" altLang="zh-CN" sz="2000" dirty="0"/>
          </a:p>
          <a:p>
            <a:pPr lvl="1">
              <a:lnSpc>
                <a:spcPct val="120000"/>
              </a:lnSpc>
            </a:pPr>
            <a:r>
              <a:rPr lang="zh-CN" altLang="zh-CN" sz="2000" dirty="0"/>
              <a:t>输出结果太多；</a:t>
            </a:r>
            <a:endParaRPr lang="zh-CN" altLang="zh-CN" sz="2000" dirty="0"/>
          </a:p>
          <a:p>
            <a:pPr lvl="1">
              <a:lnSpc>
                <a:spcPct val="120000"/>
              </a:lnSpc>
            </a:pPr>
            <a:r>
              <a:rPr lang="zh-CN" altLang="zh-CN" sz="2000" dirty="0"/>
              <a:t>路径组合太多；</a:t>
            </a:r>
            <a:endParaRPr lang="zh-CN" altLang="zh-CN" sz="2000" dirty="0"/>
          </a:p>
          <a:p>
            <a:pPr lvl="1">
              <a:lnSpc>
                <a:spcPct val="120000"/>
              </a:lnSpc>
            </a:pPr>
            <a:r>
              <a:rPr lang="zh-CN" altLang="zh-CN" sz="2000" dirty="0"/>
              <a:t>软件</a:t>
            </a:r>
            <a:r>
              <a:rPr lang="zh-CN" altLang="zh-CN" sz="2000" dirty="0" smtClean="0"/>
              <a:t>需求规格说明书</a:t>
            </a:r>
            <a:r>
              <a:rPr lang="zh-CN" altLang="zh-CN" sz="2000" dirty="0"/>
              <a:t>很可能也没有客观的</a:t>
            </a:r>
            <a:r>
              <a:rPr lang="zh-CN" altLang="zh-CN" sz="2000" dirty="0" smtClean="0"/>
              <a:t>标准</a:t>
            </a:r>
            <a:r>
              <a:rPr lang="zh-CN" altLang="en-US" sz="2000" dirty="0" smtClean="0"/>
              <a:t>；</a:t>
            </a:r>
            <a:endParaRPr lang="en-US" altLang="zh-CN" sz="2000" dirty="0" smtClean="0"/>
          </a:p>
          <a:p>
            <a:pPr>
              <a:lnSpc>
                <a:spcPct val="120000"/>
              </a:lnSpc>
            </a:pPr>
            <a:r>
              <a:rPr lang="zh-CN" altLang="zh-CN" sz="2400" dirty="0"/>
              <a:t>依据一定的测试方法指导，进行相应等价类的划分等手段，是可以在时间和资源可控的范围内，进行有限测试，却能够发现软件绝大部分的</a:t>
            </a:r>
            <a:r>
              <a:rPr lang="zh-CN" altLang="zh-CN" sz="2400" dirty="0" smtClean="0"/>
              <a:t>缺陷</a:t>
            </a:r>
            <a:r>
              <a:rPr lang="zh-CN" altLang="en-US" sz="2400" dirty="0" smtClean="0"/>
              <a:t>。</a:t>
            </a:r>
            <a:endParaRPr lang="zh-CN" altLang="en-US" sz="2400" dirty="0" smtClean="0"/>
          </a:p>
        </p:txBody>
      </p:sp>
      <p:sp>
        <p:nvSpPr>
          <p:cNvPr id="3" name="标题 2"/>
          <p:cNvSpPr>
            <a:spLocks noGrp="1"/>
          </p:cNvSpPr>
          <p:nvPr>
            <p:ph type="title"/>
          </p:nvPr>
        </p:nvSpPr>
        <p:spPr/>
        <p:txBody>
          <a:bodyPr/>
          <a:lstStyle/>
          <a:p>
            <a:r>
              <a:rPr lang="zh-CN" altLang="zh-CN" dirty="0"/>
              <a:t>一、 完全测试软件是不可能的</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z="2400" dirty="0"/>
              <a:t>如果没有办法完全测试，那么，软件就有可能还存在着缺陷</a:t>
            </a:r>
            <a:r>
              <a:rPr lang="zh-CN" altLang="zh-CN" sz="2400" dirty="0" smtClean="0"/>
              <a:t>。</a:t>
            </a:r>
            <a:endParaRPr lang="en-US" altLang="zh-CN" sz="2400" dirty="0" smtClean="0"/>
          </a:p>
          <a:p>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smtClean="0"/>
          </a:p>
          <a:p>
            <a:r>
              <a:rPr lang="zh-CN" altLang="zh-CN" sz="2400" dirty="0"/>
              <a:t>软件测试员要将无边无际的可能性减少到可以控制的范围，以及如何针对风险做出明智的抉择。</a:t>
            </a:r>
            <a:endParaRPr lang="zh-CN" altLang="en-US" sz="2400" dirty="0"/>
          </a:p>
        </p:txBody>
      </p:sp>
      <p:sp>
        <p:nvSpPr>
          <p:cNvPr id="3" name="标题 2"/>
          <p:cNvSpPr>
            <a:spLocks noGrp="1"/>
          </p:cNvSpPr>
          <p:nvPr>
            <p:ph type="title"/>
          </p:nvPr>
        </p:nvSpPr>
        <p:spPr/>
        <p:txBody>
          <a:bodyPr/>
          <a:lstStyle/>
          <a:p>
            <a:r>
              <a:rPr lang="zh-CN" altLang="zh-CN" dirty="0"/>
              <a:t>二、软件测试是有风险的</a:t>
            </a:r>
            <a:r>
              <a:rPr lang="zh-CN" altLang="zh-CN" dirty="0" smtClean="0"/>
              <a:t>行为</a:t>
            </a: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12"/>
          <p:cNvSpPr>
            <a:spLocks noChangeArrowheads="1"/>
          </p:cNvSpPr>
          <p:nvPr/>
        </p:nvSpPr>
        <p:spPr bwMode="auto">
          <a:xfrm>
            <a:off x="1835696" y="1988839"/>
            <a:ext cx="1164222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aphicFrame>
        <p:nvGraphicFramePr>
          <p:cNvPr id="7" name="对象 6"/>
          <p:cNvGraphicFramePr>
            <a:graphicFrameLocks noChangeAspect="1"/>
          </p:cNvGraphicFramePr>
          <p:nvPr/>
        </p:nvGraphicFramePr>
        <p:xfrm>
          <a:off x="1835696" y="1973371"/>
          <a:ext cx="5328592" cy="3137791"/>
        </p:xfrm>
        <a:graphic>
          <a:graphicData uri="http://schemas.openxmlformats.org/presentationml/2006/ole">
            <mc:AlternateContent xmlns:mc="http://schemas.openxmlformats.org/markup-compatibility/2006">
              <mc:Choice xmlns:v="urn:schemas-microsoft-com:vml" Requires="v">
                <p:oleObj spid="_x0000_s13327" name="Picture" r:id="rId1" imgW="3590925" imgH="2116455" progId="Word.Picture.8">
                  <p:embed/>
                </p:oleObj>
              </mc:Choice>
              <mc:Fallback>
                <p:oleObj name="Picture" r:id="rId1" imgW="3590925" imgH="2116455" progId="Word.Picture.8">
                  <p:embed/>
                  <p:pic>
                    <p:nvPicPr>
                      <p:cNvPr id="0" name="Object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973371"/>
                        <a:ext cx="5328592" cy="3137791"/>
                      </a:xfrm>
                      <a:prstGeom prst="rect">
                        <a:avLst/>
                      </a:prstGeom>
                      <a:noFill/>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1"/>
          <p:cNvSpPr>
            <a:spLocks noGrp="1"/>
          </p:cNvSpPr>
          <p:nvPr>
            <p:ph idx="1"/>
          </p:nvPr>
        </p:nvSpPr>
        <p:spPr/>
        <p:txBody>
          <a:bodyPr/>
          <a:lstStyle/>
          <a:p>
            <a:pPr>
              <a:lnSpc>
                <a:spcPct val="110000"/>
              </a:lnSpc>
            </a:pPr>
            <a:r>
              <a:rPr lang="en-US" altLang="zh-CN" sz="2400" smtClean="0">
                <a:solidFill>
                  <a:srgbClr val="FF0000"/>
                </a:solidFill>
              </a:rPr>
              <a:t>QA</a:t>
            </a:r>
            <a:r>
              <a:rPr lang="zh-CN" altLang="zh-CN" sz="2400" smtClean="0"/>
              <a:t>（</a:t>
            </a:r>
            <a:r>
              <a:rPr lang="en-US" altLang="zh-CN" sz="2400" smtClean="0"/>
              <a:t>Quality Assurance</a:t>
            </a:r>
            <a:r>
              <a:rPr lang="zh-CN" altLang="zh-CN" sz="2400" smtClean="0"/>
              <a:t>），中文意义是质量保证，在</a:t>
            </a:r>
            <a:r>
              <a:rPr lang="en-US" altLang="zh-CN" sz="2400" smtClean="0"/>
              <a:t>ISO8402</a:t>
            </a:r>
            <a:r>
              <a:rPr lang="zh-CN" altLang="zh-CN" sz="2400" smtClean="0"/>
              <a:t>：</a:t>
            </a:r>
            <a:r>
              <a:rPr lang="en-US" altLang="zh-CN" sz="2400" smtClean="0"/>
              <a:t>1994</a:t>
            </a:r>
            <a:r>
              <a:rPr lang="zh-CN" altLang="zh-CN" sz="2400" smtClean="0"/>
              <a:t>中的定义是“为了提供足够的信任表明实体能够满足质量要求，而在质量管理体系中实施并根据需要进行证实的全部有计划和有系统的活动”。</a:t>
            </a:r>
            <a:endParaRPr lang="zh-CN" altLang="zh-CN" sz="2400" smtClean="0"/>
          </a:p>
          <a:p>
            <a:pPr>
              <a:lnSpc>
                <a:spcPct val="110000"/>
              </a:lnSpc>
            </a:pPr>
            <a:r>
              <a:rPr lang="en-US" altLang="zh-CN" sz="2400" smtClean="0">
                <a:solidFill>
                  <a:srgbClr val="FF0000"/>
                </a:solidFill>
              </a:rPr>
              <a:t>QC</a:t>
            </a:r>
            <a:r>
              <a:rPr lang="zh-CN" altLang="zh-CN" sz="2400" smtClean="0"/>
              <a:t>（</a:t>
            </a:r>
            <a:r>
              <a:rPr lang="en-US" altLang="zh-CN" sz="2400" smtClean="0"/>
              <a:t>Quality Control</a:t>
            </a:r>
            <a:r>
              <a:rPr lang="zh-CN" altLang="zh-CN" sz="2400" smtClean="0"/>
              <a:t>），中文意义是品质控制，通俗地说就是质检，在</a:t>
            </a:r>
            <a:r>
              <a:rPr lang="en-US" altLang="zh-CN" sz="2400" smtClean="0"/>
              <a:t>ISO8402</a:t>
            </a:r>
            <a:r>
              <a:rPr lang="zh-CN" altLang="zh-CN" sz="2400" smtClean="0"/>
              <a:t>：</a:t>
            </a:r>
            <a:r>
              <a:rPr lang="en-US" altLang="zh-CN" sz="2400" smtClean="0"/>
              <a:t>1994</a:t>
            </a:r>
            <a:r>
              <a:rPr lang="zh-CN" altLang="zh-CN" sz="2400" smtClean="0"/>
              <a:t>的定义是“为达到品质要求所采取的作业技术和活动”。</a:t>
            </a:r>
            <a:endParaRPr lang="zh-CN" altLang="zh-CN" sz="2400" smtClean="0"/>
          </a:p>
          <a:p>
            <a:pPr>
              <a:lnSpc>
                <a:spcPct val="110000"/>
              </a:lnSpc>
            </a:pPr>
            <a:r>
              <a:rPr lang="zh-CN" altLang="zh-CN" sz="2400" smtClean="0"/>
              <a:t>美国</a:t>
            </a:r>
            <a:r>
              <a:rPr lang="en-US" altLang="zh-CN" sz="2400" smtClean="0"/>
              <a:t>ANSI/IEEE Std 729-1983</a:t>
            </a:r>
            <a:r>
              <a:rPr lang="zh-CN" altLang="zh-CN" sz="2400" smtClean="0"/>
              <a:t>文件中，关于软件质量概念被定义为：“与软件产品满足规定的和隐含的需求的能力有关的特性或特征的全体。”</a:t>
            </a:r>
            <a:endParaRPr lang="zh-CN" altLang="zh-CN" sz="2400" smtClean="0"/>
          </a:p>
          <a:p>
            <a:endParaRPr lang="zh-CN" altLang="zh-CN" sz="2400" smtClean="0"/>
          </a:p>
        </p:txBody>
      </p:sp>
      <p:sp>
        <p:nvSpPr>
          <p:cNvPr id="8195" name="标题 2"/>
          <p:cNvSpPr>
            <a:spLocks noGrp="1"/>
          </p:cNvSpPr>
          <p:nvPr>
            <p:ph type="title"/>
          </p:nvPr>
        </p:nvSpPr>
        <p:spPr>
          <a:xfrm>
            <a:off x="31750" y="115888"/>
            <a:ext cx="8353425" cy="720725"/>
          </a:xfrm>
        </p:spPr>
        <p:txBody>
          <a:bodyPr/>
          <a:lstStyle/>
          <a:p>
            <a:r>
              <a:rPr lang="en-US" altLang="zh-CN" smtClean="0"/>
              <a:t>3.1 QA</a:t>
            </a:r>
            <a:r>
              <a:rPr lang="zh-CN" altLang="zh-CN" smtClean="0"/>
              <a:t>与</a:t>
            </a:r>
            <a:r>
              <a:rPr lang="en-US" altLang="zh-CN" smtClean="0"/>
              <a:t>QC</a:t>
            </a:r>
            <a:endParaRPr lang="zh-CN" alt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sz="2400" dirty="0"/>
              <a:t>测试只能证明软件存在错误而不能证明软件没有错误，测试无法显示潜在的错误和缺陷，继续进一步测试可能还会找到其它错误和缺陷</a:t>
            </a:r>
            <a:r>
              <a:rPr lang="zh-CN" altLang="zh-CN" sz="2400" dirty="0" smtClean="0"/>
              <a:t>。</a:t>
            </a:r>
            <a:endParaRPr lang="en-US" altLang="zh-CN" sz="2400" dirty="0" smtClean="0"/>
          </a:p>
          <a:p>
            <a:pPr>
              <a:lnSpc>
                <a:spcPct val="120000"/>
              </a:lnSpc>
            </a:pPr>
            <a:r>
              <a:rPr lang="zh-CN" altLang="zh-CN" sz="2400" dirty="0" smtClean="0"/>
              <a:t>如果</a:t>
            </a:r>
            <a:r>
              <a:rPr lang="zh-CN" altLang="zh-CN" sz="2400" dirty="0"/>
              <a:t>随意就回答，“经过测试证明软件是没有缺陷的”，那是非常不负责任的行为。</a:t>
            </a:r>
            <a:endParaRPr lang="zh-CN" altLang="zh-CN" sz="2400" dirty="0"/>
          </a:p>
          <a:p>
            <a:endParaRPr lang="zh-CN" altLang="zh-CN" sz="2400" dirty="0"/>
          </a:p>
        </p:txBody>
      </p:sp>
      <p:sp>
        <p:nvSpPr>
          <p:cNvPr id="3" name="标题 2"/>
          <p:cNvSpPr>
            <a:spLocks noGrp="1"/>
          </p:cNvSpPr>
          <p:nvPr>
            <p:ph type="title"/>
          </p:nvPr>
        </p:nvSpPr>
        <p:spPr/>
        <p:txBody>
          <a:bodyPr/>
          <a:lstStyle/>
          <a:p>
            <a:r>
              <a:rPr lang="zh-CN" altLang="zh-CN" dirty="0"/>
              <a:t>三、测试无法显示潜在的软件</a:t>
            </a:r>
            <a:r>
              <a:rPr lang="zh-CN" altLang="zh-CN" dirty="0" smtClean="0"/>
              <a:t>缺陷</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zh-CN" sz="2000" dirty="0"/>
              <a:t>软件缺陷的群集现象符合</a:t>
            </a:r>
            <a:r>
              <a:rPr lang="en-US" altLang="zh-CN" sz="2000" dirty="0"/>
              <a:t>Pareto</a:t>
            </a:r>
            <a:r>
              <a:rPr lang="zh-CN" altLang="zh-CN" sz="2000" dirty="0"/>
              <a:t>原则（</a:t>
            </a:r>
            <a:r>
              <a:rPr lang="en-US" altLang="zh-CN" sz="2000" dirty="0"/>
              <a:t>80/20</a:t>
            </a:r>
            <a:r>
              <a:rPr lang="zh-CN" altLang="zh-CN" sz="2000" dirty="0"/>
              <a:t>原则</a:t>
            </a:r>
            <a:r>
              <a:rPr lang="zh-CN" altLang="zh-CN" sz="2000" dirty="0" smtClean="0"/>
              <a:t>）</a:t>
            </a:r>
            <a:r>
              <a:rPr lang="zh-CN" altLang="en-US" sz="2000" dirty="0" smtClean="0"/>
              <a:t>。</a:t>
            </a:r>
            <a:endParaRPr lang="en-US" altLang="zh-CN" sz="2000" dirty="0"/>
          </a:p>
          <a:p>
            <a:pPr>
              <a:lnSpc>
                <a:spcPct val="120000"/>
              </a:lnSpc>
            </a:pPr>
            <a:r>
              <a:rPr lang="zh-CN" altLang="zh-CN" sz="2000" dirty="0" smtClean="0"/>
              <a:t>问题</a:t>
            </a:r>
            <a:r>
              <a:rPr lang="zh-CN" altLang="zh-CN" sz="2000" dirty="0"/>
              <a:t>很可能是以下情况造成的：</a:t>
            </a:r>
            <a:endParaRPr lang="zh-CN" altLang="zh-CN" sz="2000" dirty="0"/>
          </a:p>
          <a:p>
            <a:pPr lvl="1">
              <a:lnSpc>
                <a:spcPct val="120000"/>
              </a:lnSpc>
            </a:pPr>
            <a:r>
              <a:rPr lang="zh-CN" altLang="zh-CN" sz="2000" dirty="0"/>
              <a:t>前置逻辑错误，造成依此为基础的程序代码都产生了错误；</a:t>
            </a:r>
            <a:endParaRPr lang="zh-CN" altLang="zh-CN" sz="2000" dirty="0"/>
          </a:p>
          <a:p>
            <a:pPr lvl="1">
              <a:lnSpc>
                <a:spcPct val="120000"/>
              </a:lnSpc>
            </a:pPr>
            <a:r>
              <a:rPr lang="zh-CN" altLang="zh-CN" sz="2000" dirty="0"/>
              <a:t>程序员的疲劳，造成大量代码坏块；</a:t>
            </a:r>
            <a:endParaRPr lang="zh-CN" altLang="zh-CN" sz="2000" dirty="0"/>
          </a:p>
          <a:p>
            <a:pPr lvl="1">
              <a:lnSpc>
                <a:spcPct val="120000"/>
              </a:lnSpc>
            </a:pPr>
            <a:r>
              <a:rPr lang="zh-CN" altLang="zh-CN" sz="2000" dirty="0"/>
              <a:t>程序员往往会犯同样的错误，因为大部分代码都是复制、粘贴而来；</a:t>
            </a:r>
            <a:endParaRPr lang="zh-CN" altLang="zh-CN" sz="2000" dirty="0"/>
          </a:p>
          <a:p>
            <a:pPr lvl="1">
              <a:lnSpc>
                <a:spcPct val="120000"/>
              </a:lnSpc>
            </a:pPr>
            <a:r>
              <a:rPr lang="zh-CN" altLang="zh-CN" sz="2000" dirty="0"/>
              <a:t>软件的基础构架问题，有些软件的底层支撑系统因为“年久失修”变得越来越力不从心了；</a:t>
            </a:r>
            <a:endParaRPr lang="zh-CN" altLang="zh-CN" sz="2000" dirty="0"/>
          </a:p>
          <a:p>
            <a:pPr>
              <a:lnSpc>
                <a:spcPct val="120000"/>
              </a:lnSpc>
            </a:pPr>
            <a:r>
              <a:rPr lang="zh-CN" altLang="zh-CN" sz="2000" dirty="0" smtClean="0"/>
              <a:t>所以</a:t>
            </a:r>
            <a:r>
              <a:rPr lang="zh-CN" altLang="zh-CN" sz="2000" dirty="0"/>
              <a:t>，这要求测试员一旦发现某个模块的缺陷有群集的迹象，那么，就应该对这些缺陷群集的模块进行更多的测试和回归验证。</a:t>
            </a:r>
            <a:endParaRPr lang="zh-CN" altLang="zh-CN" sz="2000" dirty="0"/>
          </a:p>
          <a:p>
            <a:endParaRPr lang="zh-CN" altLang="zh-CN" sz="2000" dirty="0"/>
          </a:p>
        </p:txBody>
      </p:sp>
      <p:sp>
        <p:nvSpPr>
          <p:cNvPr id="3" name="标题 2"/>
          <p:cNvSpPr>
            <a:spLocks noGrp="1"/>
          </p:cNvSpPr>
          <p:nvPr>
            <p:ph type="title"/>
          </p:nvPr>
        </p:nvSpPr>
        <p:spPr/>
        <p:txBody>
          <a:bodyPr/>
          <a:lstStyle/>
          <a:p>
            <a:r>
              <a:rPr lang="zh-CN" altLang="zh-CN" dirty="0"/>
              <a:t>四、软件缺陷的</a:t>
            </a:r>
            <a:r>
              <a:rPr lang="zh-CN" altLang="zh-CN" dirty="0" smtClean="0"/>
              <a:t>群集现象</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zh-CN" sz="2400" dirty="0"/>
              <a:t>如果测试员总是用固定的测试用例来检测软件缺陷，那么，很</a:t>
            </a:r>
            <a:r>
              <a:rPr lang="zh-CN" altLang="zh-CN" sz="2400" dirty="0" smtClean="0"/>
              <a:t>可能第一次</a:t>
            </a:r>
            <a:r>
              <a:rPr lang="zh-CN" altLang="zh-CN" sz="2400" dirty="0"/>
              <a:t>检测会发现较多的缺陷，其次再做检测发现的缺陷越来越少，最终再做检测就不能发现缺陷了。</a:t>
            </a:r>
            <a:endParaRPr lang="zh-CN" altLang="zh-CN" sz="2400" dirty="0"/>
          </a:p>
          <a:p>
            <a:pPr>
              <a:lnSpc>
                <a:spcPct val="140000"/>
              </a:lnSpc>
            </a:pPr>
            <a:r>
              <a:rPr lang="zh-CN" altLang="zh-CN" sz="2400" dirty="0"/>
              <a:t>所以，这要求软件测试员在测试过程中不断地完善测试用例，变换各种测试方法、测试手段设计更多的</a:t>
            </a:r>
            <a:r>
              <a:rPr lang="zh-CN" altLang="zh-CN" sz="2400" dirty="0" smtClean="0"/>
              <a:t>测试用例</a:t>
            </a:r>
            <a:r>
              <a:rPr lang="zh-CN" altLang="en-US" sz="2400" dirty="0" smtClean="0"/>
              <a:t>。</a:t>
            </a:r>
            <a:endParaRPr lang="zh-CN" altLang="en-US" sz="2400" dirty="0" smtClean="0"/>
          </a:p>
        </p:txBody>
      </p:sp>
      <p:sp>
        <p:nvSpPr>
          <p:cNvPr id="3" name="标题 2"/>
          <p:cNvSpPr>
            <a:spLocks noGrp="1"/>
          </p:cNvSpPr>
          <p:nvPr>
            <p:ph type="title"/>
          </p:nvPr>
        </p:nvSpPr>
        <p:spPr/>
        <p:txBody>
          <a:bodyPr/>
          <a:lstStyle/>
          <a:p>
            <a:r>
              <a:rPr lang="zh-CN" altLang="zh-CN" dirty="0"/>
              <a:t>五、软件缺陷的免疫</a:t>
            </a:r>
            <a:r>
              <a:rPr lang="zh-CN" altLang="zh-CN" dirty="0" smtClean="0"/>
              <a:t>现象</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应当把“应尽早地介入测试，而且越早越好”作为软件测试者的座右铭。</a:t>
            </a:r>
            <a:endParaRPr lang="zh-CN" altLang="en-US" dirty="0"/>
          </a:p>
        </p:txBody>
      </p:sp>
      <p:sp>
        <p:nvSpPr>
          <p:cNvPr id="3" name="标题 2"/>
          <p:cNvSpPr>
            <a:spLocks noGrp="1"/>
          </p:cNvSpPr>
          <p:nvPr>
            <p:ph type="title"/>
          </p:nvPr>
        </p:nvSpPr>
        <p:spPr/>
        <p:txBody>
          <a:bodyPr/>
          <a:lstStyle/>
          <a:p>
            <a:r>
              <a:rPr lang="zh-CN" altLang="zh-CN" sz="2000" dirty="0"/>
              <a:t>六、随着时间的推移，软件缺陷的修复费用将呈几何级数</a:t>
            </a:r>
            <a:r>
              <a:rPr lang="zh-CN" altLang="zh-CN" sz="2000" dirty="0" smtClean="0"/>
              <a:t>增长</a:t>
            </a:r>
            <a:endParaRPr lang="zh-CN" altLang="en-US" sz="2000"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5" name="对象 4"/>
          <p:cNvGraphicFramePr>
            <a:graphicFrameLocks noChangeAspect="1"/>
          </p:cNvGraphicFramePr>
          <p:nvPr/>
        </p:nvGraphicFramePr>
        <p:xfrm>
          <a:off x="1619672" y="1874642"/>
          <a:ext cx="6912768" cy="4299404"/>
        </p:xfrm>
        <a:graphic>
          <a:graphicData uri="http://schemas.openxmlformats.org/presentationml/2006/ole">
            <mc:AlternateContent xmlns:mc="http://schemas.openxmlformats.org/markup-compatibility/2006">
              <mc:Choice xmlns:v="urn:schemas-microsoft-com:vml" Requires="v">
                <p:oleObj spid="_x0000_s14349" name="Picture" r:id="rId1" imgW="4681855" imgH="2912110" progId="Word.Picture.8">
                  <p:embed/>
                </p:oleObj>
              </mc:Choice>
              <mc:Fallback>
                <p:oleObj name="Picture" r:id="rId1" imgW="4681855" imgH="2912110" progId="Word.Picture.8">
                  <p:embed/>
                  <p:pic>
                    <p:nvPicPr>
                      <p:cNvPr id="0" name="Object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874642"/>
                        <a:ext cx="6912768" cy="4299404"/>
                      </a:xfrm>
                      <a:prstGeom prst="rect">
                        <a:avLst/>
                      </a:prstGeom>
                      <a:noFill/>
                    </p:spPr>
                  </p:pic>
                </p:oleObj>
              </mc:Fallback>
            </mc:AlternateContent>
          </a:graphicData>
        </a:graphic>
      </p:graphicFrame>
      <p:sp>
        <p:nvSpPr>
          <p:cNvPr id="6" name="Rectangle 3"/>
          <p:cNvSpPr>
            <a:spLocks noChangeArrowheads="1"/>
          </p:cNvSpPr>
          <p:nvPr/>
        </p:nvSpPr>
        <p:spPr bwMode="auto">
          <a:xfrm>
            <a:off x="-2132023" y="6174046"/>
            <a:ext cx="1348832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图</a:t>
            </a:r>
            <a:r>
              <a:rPr kumimoji="0" lang="en-US" altLang="zh-CN"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9-4 </a:t>
            </a:r>
            <a:r>
              <a:rPr kumimoji="0" lang="zh-CN" altLang="en-US"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软件修复费用呈金字塔模型</a:t>
            </a:r>
            <a:endParaRPr kumimoji="0" lang="zh-CN" altLang="en-US" sz="4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20000"/>
              </a:lnSpc>
            </a:pPr>
            <a:r>
              <a:rPr lang="zh-CN" altLang="en-US" sz="2400" dirty="0" smtClean="0"/>
              <a:t>事实</a:t>
            </a:r>
            <a:r>
              <a:rPr lang="zh-CN" altLang="zh-CN" sz="2400" dirty="0" smtClean="0"/>
              <a:t>上</a:t>
            </a:r>
            <a:r>
              <a:rPr lang="zh-CN" altLang="zh-CN" sz="2400" dirty="0"/>
              <a:t>却是并非所有的软件缺陷都需要修复的，</a:t>
            </a:r>
            <a:r>
              <a:rPr lang="en-US" altLang="zh-CN" sz="2400" dirty="0"/>
              <a:t>Good-Enough</a:t>
            </a:r>
            <a:r>
              <a:rPr lang="zh-CN" altLang="zh-CN" sz="2400" dirty="0"/>
              <a:t>是现实的原则</a:t>
            </a:r>
            <a:r>
              <a:rPr lang="zh-CN" altLang="zh-CN" sz="2400" dirty="0" smtClean="0"/>
              <a:t>。</a:t>
            </a:r>
            <a:endParaRPr lang="en-US" altLang="zh-CN" sz="2400" dirty="0" smtClean="0"/>
          </a:p>
          <a:p>
            <a:pPr>
              <a:lnSpc>
                <a:spcPct val="120000"/>
              </a:lnSpc>
            </a:pPr>
            <a:r>
              <a:rPr lang="zh-CN" altLang="zh-CN" sz="2400" dirty="0"/>
              <a:t>不需要修复软件缺陷的原因有几个：</a:t>
            </a:r>
            <a:endParaRPr lang="zh-CN" altLang="zh-CN" sz="2400" dirty="0"/>
          </a:p>
          <a:p>
            <a:pPr lvl="1">
              <a:lnSpc>
                <a:spcPct val="120000"/>
              </a:lnSpc>
            </a:pPr>
            <a:r>
              <a:rPr lang="zh-CN" altLang="zh-CN" sz="2000" dirty="0"/>
              <a:t>没有足够的时间；</a:t>
            </a:r>
            <a:endParaRPr lang="zh-CN" altLang="zh-CN" sz="2000" dirty="0"/>
          </a:p>
          <a:p>
            <a:pPr lvl="1">
              <a:lnSpc>
                <a:spcPct val="120000"/>
              </a:lnSpc>
            </a:pPr>
            <a:r>
              <a:rPr lang="zh-CN" altLang="zh-CN" sz="2000" dirty="0"/>
              <a:t>不是真正的软件</a:t>
            </a:r>
            <a:r>
              <a:rPr lang="zh-CN" altLang="zh-CN" sz="2000" dirty="0" smtClean="0"/>
              <a:t>缺陷；</a:t>
            </a:r>
            <a:endParaRPr lang="zh-CN" altLang="zh-CN" sz="2000" dirty="0"/>
          </a:p>
          <a:p>
            <a:pPr lvl="1">
              <a:lnSpc>
                <a:spcPct val="120000"/>
              </a:lnSpc>
            </a:pPr>
            <a:r>
              <a:rPr lang="zh-CN" altLang="zh-CN" sz="2000" dirty="0"/>
              <a:t>修复的风险太</a:t>
            </a:r>
            <a:r>
              <a:rPr lang="zh-CN" altLang="zh-CN" sz="2000" dirty="0" smtClean="0"/>
              <a:t>大；</a:t>
            </a:r>
            <a:endParaRPr lang="zh-CN" altLang="zh-CN" sz="2000" dirty="0"/>
          </a:p>
          <a:p>
            <a:pPr lvl="1">
              <a:lnSpc>
                <a:spcPct val="120000"/>
              </a:lnSpc>
            </a:pPr>
            <a:r>
              <a:rPr lang="zh-CN" altLang="zh-CN" sz="2000" dirty="0"/>
              <a:t>不值得</a:t>
            </a:r>
            <a:r>
              <a:rPr lang="zh-CN" altLang="zh-CN" sz="2000" dirty="0" smtClean="0"/>
              <a:t>修复</a:t>
            </a:r>
            <a:r>
              <a:rPr lang="zh-CN" altLang="en-US" sz="2000" dirty="0"/>
              <a:t>；</a:t>
            </a:r>
            <a:endParaRPr lang="zh-CN" altLang="en-US" sz="2000" dirty="0"/>
          </a:p>
        </p:txBody>
      </p:sp>
      <p:sp>
        <p:nvSpPr>
          <p:cNvPr id="3" name="标题 2"/>
          <p:cNvSpPr>
            <a:spLocks noGrp="1"/>
          </p:cNvSpPr>
          <p:nvPr>
            <p:ph type="title"/>
          </p:nvPr>
        </p:nvSpPr>
        <p:spPr/>
        <p:txBody>
          <a:bodyPr/>
          <a:lstStyle/>
          <a:p>
            <a:r>
              <a:rPr lang="zh-CN" altLang="zh-CN" dirty="0"/>
              <a:t>七、“零缺陷”是不切实际的</a:t>
            </a:r>
            <a:r>
              <a:rPr lang="zh-CN" altLang="zh-CN" dirty="0" smtClean="0"/>
              <a:t>行为</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lnSpc>
                <a:spcPct val="140000"/>
              </a:lnSpc>
            </a:pPr>
            <a:r>
              <a:rPr lang="zh-CN" altLang="zh-CN" sz="2400" dirty="0"/>
              <a:t>仅仅随意地使用了某个单一的测试方法，那么，这根本没办法满足测试覆盖率，从而无法实现测试的目的</a:t>
            </a:r>
            <a:r>
              <a:rPr lang="zh-CN" altLang="zh-CN" sz="2400" dirty="0" smtClean="0"/>
              <a:t>。</a:t>
            </a:r>
            <a:endParaRPr lang="en-US" altLang="zh-CN" sz="2400" dirty="0" smtClean="0"/>
          </a:p>
          <a:p>
            <a:pPr>
              <a:lnSpc>
                <a:spcPct val="140000"/>
              </a:lnSpc>
            </a:pPr>
            <a:r>
              <a:rPr lang="zh-CN" altLang="zh-CN" sz="2400" dirty="0" smtClean="0"/>
              <a:t>事实</a:t>
            </a:r>
            <a:r>
              <a:rPr lang="zh-CN" altLang="zh-CN" sz="2400" dirty="0"/>
              <a:t>是，软件的质量评价是符合木桶原理的，木桶能够盛多少水不是依据最高的那块木板，而往往是整个木桶中最低的那块木板决定的。</a:t>
            </a:r>
            <a:endParaRPr lang="zh-CN" altLang="zh-CN" sz="2400" dirty="0"/>
          </a:p>
        </p:txBody>
      </p:sp>
      <p:sp>
        <p:nvSpPr>
          <p:cNvPr id="3" name="标题 2"/>
          <p:cNvSpPr>
            <a:spLocks noGrp="1"/>
          </p:cNvSpPr>
          <p:nvPr>
            <p:ph type="title"/>
          </p:nvPr>
        </p:nvSpPr>
        <p:spPr/>
        <p:txBody>
          <a:bodyPr/>
          <a:lstStyle/>
          <a:p>
            <a:r>
              <a:rPr lang="zh-CN" altLang="zh-CN" dirty="0"/>
              <a:t>八、尽量避免测试的</a:t>
            </a:r>
            <a:r>
              <a:rPr lang="zh-CN" altLang="zh-CN" dirty="0" smtClean="0"/>
              <a:t>随意性</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a:lnSpc>
                <a:spcPct val="130000"/>
              </a:lnSpc>
            </a:pPr>
            <a:r>
              <a:rPr lang="zh-CN" altLang="en-US" sz="2400" dirty="0" smtClean="0"/>
              <a:t>现有一个投票</a:t>
            </a:r>
            <a:r>
              <a:rPr lang="zh-CN" altLang="en-US" sz="2400" dirty="0"/>
              <a:t>管理系统</a:t>
            </a:r>
            <a:r>
              <a:rPr lang="zh-CN" altLang="en-US" sz="2400" dirty="0" smtClean="0"/>
              <a:t>，大体</a:t>
            </a:r>
            <a:r>
              <a:rPr lang="zh-CN" altLang="en-US" sz="2400" dirty="0"/>
              <a:t>可分为</a:t>
            </a:r>
            <a:r>
              <a:rPr lang="en-US" altLang="zh-CN" sz="2400" dirty="0"/>
              <a:t>3</a:t>
            </a:r>
            <a:r>
              <a:rPr lang="zh-CN" altLang="en-US" sz="2400" dirty="0"/>
              <a:t>个模块：选票模块、选票处理模块以及结果显示模块</a:t>
            </a:r>
            <a:r>
              <a:rPr lang="zh-CN" altLang="en-US" sz="2400" dirty="0" smtClean="0"/>
              <a:t>。</a:t>
            </a:r>
            <a:endParaRPr lang="en-US" altLang="zh-CN" sz="2400" dirty="0" smtClean="0"/>
          </a:p>
          <a:p>
            <a:pPr>
              <a:lnSpc>
                <a:spcPct val="130000"/>
              </a:lnSpc>
            </a:pPr>
            <a:r>
              <a:rPr lang="zh-CN" altLang="en-US" sz="2400" dirty="0" smtClean="0"/>
              <a:t>投票</a:t>
            </a:r>
            <a:r>
              <a:rPr lang="zh-CN" altLang="en-US" sz="2400" dirty="0"/>
              <a:t>管理系统首先给出选票选题，即供投票者选择的表单对象，当投票者单击选择投票按钮后，选票处理模块激活，对服务器传送过来的数据做出相应的处理，先判断用户选择的是哪一项，把相应字段的值加１，然后对数据进行更新，最后将结果显示出来</a:t>
            </a:r>
            <a:r>
              <a:rPr lang="zh-CN" altLang="en-US" sz="2400" dirty="0" smtClean="0"/>
              <a:t>。</a:t>
            </a:r>
            <a:endParaRPr lang="en-US" altLang="zh-CN" sz="2400" dirty="0" smtClean="0"/>
          </a:p>
          <a:p>
            <a:pPr>
              <a:lnSpc>
                <a:spcPct val="130000"/>
              </a:lnSpc>
            </a:pPr>
            <a:r>
              <a:rPr lang="zh-CN" altLang="en-US" sz="2400" dirty="0" smtClean="0"/>
              <a:t>网站地址：</a:t>
            </a:r>
            <a:r>
              <a:rPr lang="en-US" altLang="zh-CN" sz="2400" dirty="0">
                <a:hlinkClick r:id="rId1"/>
              </a:rPr>
              <a:t>http://</a:t>
            </a:r>
            <a:r>
              <a:rPr lang="en-US" altLang="zh-CN" sz="2400" dirty="0" smtClean="0">
                <a:hlinkClick r:id="rId1"/>
              </a:rPr>
              <a:t>172.19.101.222/vote/index.php</a:t>
            </a:r>
            <a:endParaRPr lang="en-US" altLang="zh-CN" sz="2400" dirty="0" smtClean="0"/>
          </a:p>
          <a:p>
            <a:pPr>
              <a:lnSpc>
                <a:spcPct val="130000"/>
              </a:lnSpc>
            </a:pPr>
            <a:r>
              <a:rPr lang="en-US" altLang="zh-CN" sz="2400" dirty="0" smtClean="0"/>
              <a:t>QC</a:t>
            </a:r>
            <a:r>
              <a:rPr lang="zh-CN" altLang="en-US" sz="2400" dirty="0" smtClean="0"/>
              <a:t>地址：</a:t>
            </a:r>
            <a:r>
              <a:rPr lang="en-US" altLang="zh-CN" sz="2400" dirty="0" smtClean="0"/>
              <a:t>http://172.18.213.222/qcbin</a:t>
            </a:r>
            <a:endParaRPr lang="en-US" altLang="zh-CN" sz="2400" dirty="0" smtClean="0"/>
          </a:p>
        </p:txBody>
      </p:sp>
      <p:sp>
        <p:nvSpPr>
          <p:cNvPr id="3" name="标题 2"/>
          <p:cNvSpPr>
            <a:spLocks noGrp="1"/>
          </p:cNvSpPr>
          <p:nvPr>
            <p:ph type="title"/>
          </p:nvPr>
        </p:nvSpPr>
        <p:spPr/>
        <p:txBody>
          <a:bodyPr/>
          <a:lstStyle/>
          <a:p>
            <a:r>
              <a:rPr lang="zh-CN" altLang="en-US" dirty="0"/>
              <a:t>课堂</a:t>
            </a:r>
            <a:r>
              <a:rPr lang="zh-CN" altLang="en-US" dirty="0" smtClean="0"/>
              <a:t>练习</a:t>
            </a:r>
            <a:r>
              <a:rPr lang="en-US" altLang="zh-CN" dirty="0" smtClean="0"/>
              <a:t>——</a:t>
            </a:r>
            <a:r>
              <a:rPr lang="zh-CN" altLang="en-US" dirty="0"/>
              <a:t>投票</a:t>
            </a:r>
            <a:r>
              <a:rPr lang="zh-CN" altLang="en-US" dirty="0" smtClean="0"/>
              <a:t>管理系统测试</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340768"/>
            <a:ext cx="8229600" cy="4525963"/>
          </a:xfrm>
        </p:spPr>
        <p:txBody>
          <a:bodyPr/>
          <a:lstStyle/>
          <a:p>
            <a:r>
              <a:rPr lang="zh-CN" altLang="en-US" dirty="0"/>
              <a:t>投票管理系统可以分为</a:t>
            </a:r>
            <a:r>
              <a:rPr lang="en-US" altLang="zh-CN" dirty="0"/>
              <a:t>3</a:t>
            </a:r>
            <a:r>
              <a:rPr lang="zh-CN" altLang="en-US" dirty="0"/>
              <a:t>个部分的页面内容，一是计算投票页面，二是显示投票结果页面，三是用来提供选择的页面。</a:t>
            </a:r>
            <a:endParaRPr lang="en-US" altLang="zh-CN" sz="4000" dirty="0"/>
          </a:p>
          <a:p>
            <a:endParaRPr lang="zh-CN" altLang="en-US" dirty="0"/>
          </a:p>
        </p:txBody>
      </p:sp>
      <p:graphicFrame>
        <p:nvGraphicFramePr>
          <p:cNvPr id="4" name="Object 8"/>
          <p:cNvGraphicFramePr>
            <a:graphicFrameLocks noChangeAspect="1"/>
          </p:cNvGraphicFramePr>
          <p:nvPr/>
        </p:nvGraphicFramePr>
        <p:xfrm>
          <a:off x="398463" y="2838450"/>
          <a:ext cx="7961312" cy="3359150"/>
        </p:xfrm>
        <a:graphic>
          <a:graphicData uri="http://schemas.openxmlformats.org/presentationml/2006/ole">
            <mc:AlternateContent xmlns:mc="http://schemas.openxmlformats.org/markup-compatibility/2006">
              <mc:Choice xmlns:v="urn:schemas-microsoft-com:vml" Requires="v">
                <p:oleObj spid="_x0000_s16386" name="Picture" r:id="rId1" imgW="25717500" imgH="10829925" progId="Word.Picture.8">
                  <p:embed/>
                </p:oleObj>
              </mc:Choice>
              <mc:Fallback>
                <p:oleObj name="Picture" r:id="rId1" imgW="25717500" imgH="10829925" progId="Word.Picture.8">
                  <p:embed/>
                  <p:pic>
                    <p:nvPicPr>
                      <p:cNvPr id="0" name="图片 16385"/>
                      <p:cNvPicPr>
                        <a:picLocks noChangeAspect="1" noChangeArrowheads="1"/>
                      </p:cNvPicPr>
                      <p:nvPr/>
                    </p:nvPicPr>
                    <p:blipFill>
                      <a:blip r:embed="rId2"/>
                      <a:srcRect/>
                      <a:stretch>
                        <a:fillRect/>
                      </a:stretch>
                    </p:blipFill>
                    <p:spPr bwMode="auto">
                      <a:xfrm>
                        <a:off x="398463" y="2838450"/>
                        <a:ext cx="7961312" cy="3359150"/>
                      </a:xfrm>
                      <a:prstGeom prst="rect">
                        <a:avLst/>
                      </a:prstGeom>
                      <a:noFill/>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95536" y="1412776"/>
          <a:ext cx="8320980" cy="3384374"/>
        </p:xfrm>
        <a:graphic>
          <a:graphicData uri="http://schemas.openxmlformats.org/drawingml/2006/table">
            <a:tbl>
              <a:tblPr/>
              <a:tblGrid>
                <a:gridCol w="2424339"/>
                <a:gridCol w="3834098"/>
                <a:gridCol w="2062543"/>
              </a:tblGrid>
              <a:tr h="547174">
                <a:tc>
                  <a:txBody>
                    <a:bodyPr/>
                    <a:lstStyle/>
                    <a:p>
                      <a:pPr algn="l">
                        <a:spcAft>
                          <a:spcPts val="0"/>
                        </a:spcAft>
                      </a:pPr>
                      <a:r>
                        <a:rPr lang="zh-CN" sz="1800" kern="100" dirty="0">
                          <a:latin typeface="Arial" panose="020B0604020202020204"/>
                          <a:ea typeface="黑体" panose="02010609060101010101" charset="-122"/>
                          <a:cs typeface="Times New Roman" panose="02020603050405020304"/>
                        </a:rPr>
                        <a:t>需要制作的主要页面</a:t>
                      </a:r>
                      <a:endParaRPr lang="zh-CN" sz="1800" kern="100" dirty="0">
                        <a:latin typeface="Arial" panose="020B0604020202020204"/>
                        <a:ea typeface="黑体" panose="02010609060101010101" charset="-122"/>
                        <a:cs typeface="Times New Roman" panose="02020603050405020304"/>
                      </a:endParaRPr>
                    </a:p>
                  </a:txBody>
                  <a:tcPr marL="115148" marR="115148"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l">
                        <a:spcAft>
                          <a:spcPts val="0"/>
                        </a:spcAft>
                      </a:pPr>
                      <a:r>
                        <a:rPr lang="zh-CN" sz="1800" kern="100">
                          <a:latin typeface="Arial" panose="020B0604020202020204"/>
                          <a:ea typeface="黑体" panose="02010609060101010101" charset="-122"/>
                          <a:cs typeface="Times New Roman" panose="02020603050405020304"/>
                        </a:rPr>
                        <a:t>页面名称</a:t>
                      </a:r>
                      <a:endParaRPr lang="zh-CN" sz="1800" kern="100">
                        <a:latin typeface="Arial" panose="020B0604020202020204"/>
                        <a:ea typeface="黑体" panose="02010609060101010101" charset="-122"/>
                        <a:cs typeface="Times New Roman" panose="02020603050405020304"/>
                      </a:endParaRPr>
                    </a:p>
                  </a:txBody>
                  <a:tcPr marL="115148" marR="115148"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l">
                        <a:spcAft>
                          <a:spcPts val="0"/>
                        </a:spcAft>
                      </a:pPr>
                      <a:r>
                        <a:rPr lang="zh-CN" sz="1500" kern="100">
                          <a:latin typeface="Arial" panose="020B0604020202020204"/>
                          <a:ea typeface="黑体" panose="02010609060101010101" charset="-122"/>
                          <a:cs typeface="Times New Roman" panose="02020603050405020304"/>
                        </a:rPr>
                        <a:t>功能</a:t>
                      </a:r>
                      <a:endParaRPr lang="zh-CN" sz="1500" kern="100">
                        <a:latin typeface="Arial" panose="020B0604020202020204"/>
                        <a:ea typeface="黑体" panose="02010609060101010101" charset="-122"/>
                        <a:cs typeface="Times New Roman" panose="02020603050405020304"/>
                      </a:endParaRPr>
                    </a:p>
                  </a:txBody>
                  <a:tcPr marL="115148" marR="115148"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r>
              <a:tr h="709300">
                <a:tc>
                  <a:txBody>
                    <a:bodyPr/>
                    <a:lstStyle/>
                    <a:p>
                      <a:pPr>
                        <a:lnSpc>
                          <a:spcPts val="1400"/>
                        </a:lnSpc>
                        <a:spcAft>
                          <a:spcPts val="0"/>
                        </a:spcAft>
                        <a:tabLst>
                          <a:tab pos="2550795" algn="l"/>
                          <a:tab pos="5121275" algn="l"/>
                        </a:tabLst>
                      </a:pPr>
                      <a:endParaRPr lang="en-US" sz="1800" kern="100" dirty="0" smtClean="0">
                        <a:latin typeface="宋体" panose="02010600030101010101" pitchFamily="2" charset="-122"/>
                        <a:ea typeface="宋体" panose="02010600030101010101" pitchFamily="2" charset="-122"/>
                        <a:cs typeface="Times New Roman" panose="02020603050405020304"/>
                      </a:endParaRPr>
                    </a:p>
                    <a:p>
                      <a:pPr>
                        <a:lnSpc>
                          <a:spcPts val="1400"/>
                        </a:lnSpc>
                        <a:spcAft>
                          <a:spcPts val="0"/>
                        </a:spcAft>
                        <a:tabLst>
                          <a:tab pos="2550795" algn="l"/>
                          <a:tab pos="5121275" algn="l"/>
                        </a:tabLst>
                      </a:pPr>
                      <a:r>
                        <a:rPr lang="en-US" sz="1800" kern="100" dirty="0" smtClean="0">
                          <a:latin typeface="宋体" panose="02010600030101010101" pitchFamily="2" charset="-122"/>
                          <a:ea typeface="宋体" panose="02010600030101010101" pitchFamily="2" charset="-122"/>
                          <a:cs typeface="Times New Roman" panose="02020603050405020304"/>
                        </a:rPr>
                        <a:t>开始投票页面</a:t>
                      </a:r>
                      <a:endParaRPr lang="zh-CN" sz="1800" kern="100" dirty="0">
                        <a:latin typeface="Times New Roman" panose="02020603050405020304"/>
                        <a:ea typeface="宋体" panose="02010600030101010101" pitchFamily="2" charset="-122"/>
                        <a:cs typeface="Times New Roman" panose="02020603050405020304"/>
                      </a:endParaRPr>
                    </a:p>
                  </a:txBody>
                  <a:tcPr marL="115148" marR="115148" marT="0" marB="0">
                    <a:lnL>
                      <a:noFill/>
                    </a:lnL>
                    <a:lnR>
                      <a:noFill/>
                    </a:lnR>
                    <a:lnT w="12700" cap="flat" cmpd="sng" algn="ctr">
                      <a:solidFill>
                        <a:srgbClr val="008000"/>
                      </a:solidFill>
                      <a:prstDash val="solid"/>
                      <a:round/>
                      <a:headEnd type="none" w="med" len="med"/>
                      <a:tailEnd type="none" w="med" len="med"/>
                    </a:lnT>
                    <a:lnB>
                      <a:noFill/>
                    </a:lnB>
                  </a:tcPr>
                </a:tc>
                <a:tc gridSpan="2">
                  <a:txBody>
                    <a:bodyPr/>
                    <a:lstStyle/>
                    <a:p>
                      <a:pPr>
                        <a:lnSpc>
                          <a:spcPts val="1400"/>
                        </a:lnSpc>
                        <a:spcAft>
                          <a:spcPts val="0"/>
                        </a:spcAft>
                        <a:tabLst>
                          <a:tab pos="2550795" algn="l"/>
                          <a:tab pos="5121275" algn="l"/>
                        </a:tabLst>
                      </a:pPr>
                      <a:endParaRPr lang="en-US" sz="1800" kern="100" dirty="0" smtClean="0">
                        <a:latin typeface="Times New Roman" panose="02020603050405020304"/>
                        <a:ea typeface="宋体" panose="02010600030101010101" pitchFamily="2" charset="-122"/>
                        <a:cs typeface="Times New Roman" panose="02020603050405020304"/>
                      </a:endParaRPr>
                    </a:p>
                    <a:p>
                      <a:pPr>
                        <a:lnSpc>
                          <a:spcPts val="1400"/>
                        </a:lnSpc>
                        <a:spcAft>
                          <a:spcPts val="0"/>
                        </a:spcAft>
                        <a:tabLst>
                          <a:tab pos="2550795" algn="l"/>
                          <a:tab pos="5121275" algn="l"/>
                        </a:tabLst>
                      </a:pPr>
                      <a:r>
                        <a:rPr lang="en-US" sz="1800" kern="100" dirty="0" err="1" smtClean="0">
                          <a:latin typeface="Times New Roman" panose="02020603050405020304"/>
                          <a:ea typeface="宋体" panose="02010600030101010101" pitchFamily="2" charset="-122"/>
                          <a:cs typeface="Times New Roman" panose="02020603050405020304"/>
                        </a:rPr>
                        <a:t>index.php</a:t>
                      </a:r>
                      <a:r>
                        <a:rPr lang="en-US" sz="1800" kern="100" dirty="0" smtClean="0">
                          <a:latin typeface="Times New Roman" panose="02020603050405020304"/>
                          <a:ea typeface="宋体" panose="02010600030101010101" pitchFamily="2" charset="-122"/>
                          <a:cs typeface="Times New Roman" panose="02020603050405020304"/>
                        </a:rPr>
                        <a:t>                  </a:t>
                      </a:r>
                      <a:r>
                        <a:rPr lang="en-US" sz="1800" kern="100" dirty="0">
                          <a:latin typeface="宋体" panose="02010600030101010101" pitchFamily="2" charset="-122"/>
                          <a:ea typeface="宋体" panose="02010600030101010101" pitchFamily="2" charset="-122"/>
                          <a:cs typeface="Times New Roman" panose="02020603050405020304"/>
                        </a:rPr>
                        <a:t>访问者开始进行投票的页面</a:t>
                      </a:r>
                      <a:endParaRPr lang="zh-CN" sz="1800" kern="100" dirty="0">
                        <a:latin typeface="Times New Roman" panose="02020603050405020304"/>
                        <a:ea typeface="宋体" panose="02010600030101010101" pitchFamily="2" charset="-122"/>
                        <a:cs typeface="Times New Roman" panose="02020603050405020304"/>
                      </a:endParaRPr>
                    </a:p>
                  </a:txBody>
                  <a:tcPr marL="115148" marR="115148" marT="0" marB="0">
                    <a:lnL>
                      <a:noFill/>
                    </a:lnL>
                    <a:lnR>
                      <a:noFill/>
                    </a:lnR>
                    <a:lnT w="12700" cap="flat" cmpd="sng" algn="ctr">
                      <a:solidFill>
                        <a:srgbClr val="008000"/>
                      </a:solidFill>
                      <a:prstDash val="solid"/>
                      <a:round/>
                      <a:headEnd type="none" w="med" len="med"/>
                      <a:tailEnd type="none" w="med" len="med"/>
                    </a:lnT>
                    <a:lnB>
                      <a:noFill/>
                    </a:lnB>
                  </a:tcPr>
                </a:tc>
                <a:tc hMerge="1">
                  <a:tcPr/>
                </a:tc>
              </a:tr>
              <a:tr h="709300">
                <a:tc>
                  <a:txBody>
                    <a:bodyPr/>
                    <a:lstStyle/>
                    <a:p>
                      <a:pPr>
                        <a:lnSpc>
                          <a:spcPts val="1400"/>
                        </a:lnSpc>
                        <a:spcAft>
                          <a:spcPts val="0"/>
                        </a:spcAft>
                        <a:tabLst>
                          <a:tab pos="2550795" algn="l"/>
                          <a:tab pos="5121275" algn="l"/>
                        </a:tabLst>
                      </a:pPr>
                      <a:r>
                        <a:rPr lang="zh-CN" altLang="en-US" sz="1800" kern="100" dirty="0" smtClean="0">
                          <a:latin typeface="宋体" panose="02010600030101010101" pitchFamily="2" charset="-122"/>
                          <a:ea typeface="宋体" panose="02010600030101010101" pitchFamily="2" charset="-122"/>
                          <a:cs typeface="Times New Roman" panose="02020603050405020304"/>
                        </a:rPr>
                        <a:t>新增</a:t>
                      </a:r>
                      <a:r>
                        <a:rPr lang="en-US" sz="1800" kern="100" dirty="0" err="1" smtClean="0">
                          <a:latin typeface="宋体" panose="02010600030101010101" pitchFamily="2" charset="-122"/>
                          <a:ea typeface="宋体" panose="02010600030101010101" pitchFamily="2" charset="-122"/>
                          <a:cs typeface="Times New Roman" panose="02020603050405020304"/>
                        </a:rPr>
                        <a:t>投票页面</a:t>
                      </a:r>
                      <a:endParaRPr lang="zh-CN" sz="1800" kern="100" dirty="0">
                        <a:latin typeface="Times New Roman" panose="02020603050405020304"/>
                        <a:ea typeface="宋体" panose="02010600030101010101" pitchFamily="2" charset="-122"/>
                        <a:cs typeface="Times New Roman" panose="02020603050405020304"/>
                      </a:endParaRPr>
                    </a:p>
                  </a:txBody>
                  <a:tcPr marL="115148" marR="115148" marT="0" marB="0">
                    <a:lnL>
                      <a:noFill/>
                    </a:lnL>
                    <a:lnR>
                      <a:noFill/>
                    </a:lnR>
                    <a:lnT>
                      <a:noFill/>
                    </a:lnT>
                    <a:lnB>
                      <a:noFill/>
                    </a:lnB>
                  </a:tcPr>
                </a:tc>
                <a:tc gridSpan="2">
                  <a:txBody>
                    <a:bodyPr/>
                    <a:lstStyle/>
                    <a:p>
                      <a:pPr>
                        <a:lnSpc>
                          <a:spcPts val="1400"/>
                        </a:lnSpc>
                        <a:spcAft>
                          <a:spcPts val="0"/>
                        </a:spcAft>
                        <a:tabLst>
                          <a:tab pos="2550795" algn="l"/>
                          <a:tab pos="5121275" algn="l"/>
                        </a:tabLst>
                      </a:pPr>
                      <a:r>
                        <a:rPr lang="en-US" sz="1800" kern="100" dirty="0" err="1">
                          <a:latin typeface="Times New Roman" panose="02020603050405020304"/>
                          <a:ea typeface="宋体" panose="02010600030101010101" pitchFamily="2" charset="-122"/>
                          <a:cs typeface="Times New Roman" panose="02020603050405020304"/>
                        </a:rPr>
                        <a:t>voteadd.php</a:t>
                      </a:r>
                      <a:r>
                        <a:rPr lang="en-US" sz="1800" kern="100" dirty="0">
                          <a:latin typeface="Times New Roman" panose="02020603050405020304"/>
                          <a:ea typeface="宋体" panose="02010600030101010101" pitchFamily="2" charset="-122"/>
                          <a:cs typeface="Times New Roman" panose="02020603050405020304"/>
                        </a:rPr>
                        <a:t>               </a:t>
                      </a:r>
                      <a:r>
                        <a:rPr lang="zh-CN" altLang="en-US" sz="1800" kern="100" dirty="0" smtClean="0">
                          <a:latin typeface="Times New Roman" panose="02020603050405020304"/>
                          <a:ea typeface="宋体" panose="02010600030101010101" pitchFamily="2" charset="-122"/>
                          <a:cs typeface="Times New Roman" panose="02020603050405020304"/>
                        </a:rPr>
                        <a:t>新增一个投票主题</a:t>
                      </a:r>
                      <a:endParaRPr lang="zh-CN" sz="1800" kern="100" dirty="0">
                        <a:latin typeface="Times New Roman" panose="02020603050405020304"/>
                        <a:ea typeface="宋体" panose="02010600030101010101" pitchFamily="2" charset="-122"/>
                        <a:cs typeface="Times New Roman" panose="02020603050405020304"/>
                      </a:endParaRPr>
                    </a:p>
                  </a:txBody>
                  <a:tcPr marL="115148" marR="115148" marT="0" marB="0">
                    <a:lnL>
                      <a:noFill/>
                    </a:lnL>
                    <a:lnR>
                      <a:noFill/>
                    </a:lnR>
                    <a:lnT>
                      <a:noFill/>
                    </a:lnT>
                    <a:lnB>
                      <a:noFill/>
                    </a:lnB>
                  </a:tcPr>
                </a:tc>
                <a:tc hMerge="1">
                  <a:tcPr/>
                </a:tc>
              </a:tr>
              <a:tr h="709300">
                <a:tc>
                  <a:txBody>
                    <a:bodyPr/>
                    <a:lstStyle/>
                    <a:p>
                      <a:pPr>
                        <a:lnSpc>
                          <a:spcPts val="1400"/>
                        </a:lnSpc>
                        <a:spcAft>
                          <a:spcPts val="0"/>
                        </a:spcAft>
                        <a:tabLst>
                          <a:tab pos="2550795" algn="l"/>
                          <a:tab pos="5121275" algn="l"/>
                        </a:tabLst>
                      </a:pPr>
                      <a:r>
                        <a:rPr lang="en-US" sz="1800" kern="100">
                          <a:latin typeface="宋体" panose="02010600030101010101" pitchFamily="2" charset="-122"/>
                          <a:ea typeface="宋体" panose="02010600030101010101" pitchFamily="2" charset="-122"/>
                          <a:cs typeface="Times New Roman" panose="02020603050405020304"/>
                        </a:rPr>
                        <a:t>显示投票结果页面</a:t>
                      </a:r>
                      <a:endParaRPr lang="zh-CN" sz="1800" kern="100">
                        <a:latin typeface="Times New Roman" panose="02020603050405020304"/>
                        <a:ea typeface="宋体" panose="02010600030101010101" pitchFamily="2" charset="-122"/>
                        <a:cs typeface="Times New Roman" panose="02020603050405020304"/>
                      </a:endParaRPr>
                    </a:p>
                  </a:txBody>
                  <a:tcPr marL="115148" marR="115148" marT="0" marB="0">
                    <a:lnL>
                      <a:noFill/>
                    </a:lnL>
                    <a:lnR>
                      <a:noFill/>
                    </a:lnR>
                    <a:lnT>
                      <a:noFill/>
                    </a:lnT>
                    <a:lnB>
                      <a:noFill/>
                    </a:lnB>
                  </a:tcPr>
                </a:tc>
                <a:tc gridSpan="2">
                  <a:txBody>
                    <a:bodyPr/>
                    <a:lstStyle/>
                    <a:p>
                      <a:pPr>
                        <a:lnSpc>
                          <a:spcPts val="1400"/>
                        </a:lnSpc>
                        <a:spcAft>
                          <a:spcPts val="0"/>
                        </a:spcAft>
                        <a:tabLst>
                          <a:tab pos="2550795" algn="l"/>
                          <a:tab pos="5121275" algn="l"/>
                        </a:tabLst>
                      </a:pPr>
                      <a:r>
                        <a:rPr lang="en-US" sz="1800" kern="100" dirty="0">
                          <a:latin typeface="Times New Roman" panose="02020603050405020304"/>
                          <a:ea typeface="宋体" panose="02010600030101010101" pitchFamily="2" charset="-122"/>
                          <a:cs typeface="Times New Roman" panose="02020603050405020304"/>
                        </a:rPr>
                        <a:t>voteok.php                </a:t>
                      </a:r>
                      <a:r>
                        <a:rPr lang="en-US" sz="1800" kern="100" dirty="0">
                          <a:latin typeface="宋体" panose="02010600030101010101" pitchFamily="2" charset="-122"/>
                          <a:ea typeface="宋体" panose="02010600030101010101" pitchFamily="2" charset="-122"/>
                          <a:cs typeface="Times New Roman" panose="02020603050405020304"/>
                        </a:rPr>
                        <a:t>显示投票的最终效果页面</a:t>
                      </a:r>
                      <a:endParaRPr lang="zh-CN" sz="1800" kern="100" dirty="0">
                        <a:latin typeface="Times New Roman" panose="02020603050405020304"/>
                        <a:ea typeface="宋体" panose="02010600030101010101" pitchFamily="2" charset="-122"/>
                        <a:cs typeface="Times New Roman" panose="02020603050405020304"/>
                      </a:endParaRPr>
                    </a:p>
                  </a:txBody>
                  <a:tcPr marL="115148" marR="115148" marT="0" marB="0">
                    <a:lnL>
                      <a:noFill/>
                    </a:lnL>
                    <a:lnR>
                      <a:noFill/>
                    </a:lnR>
                    <a:lnT>
                      <a:noFill/>
                    </a:lnT>
                    <a:lnB>
                      <a:noFill/>
                    </a:lnB>
                  </a:tcPr>
                </a:tc>
                <a:tc hMerge="1">
                  <a:tcPr/>
                </a:tc>
              </a:tr>
              <a:tr h="709300">
                <a:tc>
                  <a:txBody>
                    <a:bodyPr/>
                    <a:lstStyle/>
                    <a:p>
                      <a:pPr>
                        <a:lnSpc>
                          <a:spcPts val="1400"/>
                        </a:lnSpc>
                        <a:spcAft>
                          <a:spcPts val="0"/>
                        </a:spcAft>
                        <a:tabLst>
                          <a:tab pos="2550795" algn="l"/>
                          <a:tab pos="5121275" algn="l"/>
                        </a:tabLst>
                      </a:pPr>
                      <a:r>
                        <a:rPr lang="en-US" sz="1800" kern="100">
                          <a:latin typeface="宋体" panose="02010600030101010101" pitchFamily="2" charset="-122"/>
                          <a:ea typeface="宋体" panose="02010600030101010101" pitchFamily="2" charset="-122"/>
                          <a:cs typeface="Times New Roman" panose="02020603050405020304"/>
                        </a:rPr>
                        <a:t>投票失败页面</a:t>
                      </a:r>
                      <a:endParaRPr lang="zh-CN" sz="1800" kern="100">
                        <a:latin typeface="Times New Roman" panose="02020603050405020304"/>
                        <a:ea typeface="宋体" panose="02010600030101010101" pitchFamily="2" charset="-122"/>
                        <a:cs typeface="Times New Roman" panose="02020603050405020304"/>
                      </a:endParaRPr>
                    </a:p>
                  </a:txBody>
                  <a:tcPr marL="115148" marR="115148" marT="0" marB="0">
                    <a:lnL>
                      <a:noFill/>
                    </a:lnL>
                    <a:lnR>
                      <a:noFill/>
                    </a:lnR>
                    <a:lnT>
                      <a:noFill/>
                    </a:lnT>
                    <a:lnB w="19050" cap="flat" cmpd="sng" algn="ctr">
                      <a:solidFill>
                        <a:srgbClr val="008000"/>
                      </a:solidFill>
                      <a:prstDash val="solid"/>
                      <a:round/>
                      <a:headEnd type="none" w="med" len="med"/>
                      <a:tailEnd type="none" w="med" len="med"/>
                    </a:lnB>
                  </a:tcPr>
                </a:tc>
                <a:tc gridSpan="2">
                  <a:txBody>
                    <a:bodyPr/>
                    <a:lstStyle/>
                    <a:p>
                      <a:pPr>
                        <a:lnSpc>
                          <a:spcPts val="1400"/>
                        </a:lnSpc>
                        <a:spcAft>
                          <a:spcPts val="0"/>
                        </a:spcAft>
                        <a:tabLst>
                          <a:tab pos="2550795" algn="l"/>
                          <a:tab pos="5121275" algn="l"/>
                        </a:tabLst>
                      </a:pPr>
                      <a:r>
                        <a:rPr lang="en-US" sz="1800" kern="100" dirty="0">
                          <a:latin typeface="Times New Roman" panose="02020603050405020304"/>
                          <a:ea typeface="宋体" panose="02010600030101010101" pitchFamily="2" charset="-122"/>
                          <a:cs typeface="Times New Roman" panose="02020603050405020304"/>
                        </a:rPr>
                        <a:t>sorry.php                 </a:t>
                      </a:r>
                      <a:r>
                        <a:rPr lang="en-US" sz="1800" kern="100" dirty="0">
                          <a:latin typeface="宋体" panose="02010600030101010101" pitchFamily="2" charset="-122"/>
                          <a:ea typeface="宋体" panose="02010600030101010101" pitchFamily="2" charset="-122"/>
                          <a:cs typeface="Times New Roman" panose="02020603050405020304"/>
                        </a:rPr>
                        <a:t>投票失败转向的页面</a:t>
                      </a:r>
                      <a:endParaRPr lang="zh-CN" sz="1800" kern="100" dirty="0">
                        <a:latin typeface="Times New Roman" panose="02020603050405020304"/>
                        <a:ea typeface="宋体" panose="02010600030101010101" pitchFamily="2" charset="-122"/>
                        <a:cs typeface="Times New Roman" panose="02020603050405020304"/>
                      </a:endParaRPr>
                    </a:p>
                  </a:txBody>
                  <a:tcPr marL="115148" marR="115148" marT="0" marB="0">
                    <a:lnL>
                      <a:noFill/>
                    </a:lnL>
                    <a:lnR>
                      <a:noFill/>
                    </a:lnR>
                    <a:lnT>
                      <a:noFill/>
                    </a:lnT>
                    <a:lnB w="19050" cap="flat" cmpd="sng" algn="ctr">
                      <a:solidFill>
                        <a:srgbClr val="008000"/>
                      </a:solidFill>
                      <a:prstDash val="solid"/>
                      <a:round/>
                      <a:headEnd type="none" w="med" len="med"/>
                      <a:tailEnd type="none" w="med" len="med"/>
                    </a:lnB>
                  </a:tcPr>
                </a:tc>
                <a:tc hMerge="1">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界面参考如下：</a:t>
            </a:r>
            <a:endParaRPr lang="zh-CN" altLang="en-US" dirty="0"/>
          </a:p>
        </p:txBody>
      </p:sp>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9865" y="1844824"/>
            <a:ext cx="7734583" cy="3009900"/>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1"/>
          <p:cNvSpPr>
            <a:spLocks noGrp="1"/>
          </p:cNvSpPr>
          <p:nvPr>
            <p:ph idx="1"/>
          </p:nvPr>
        </p:nvSpPr>
        <p:spPr/>
        <p:txBody>
          <a:bodyPr/>
          <a:lstStyle/>
          <a:p>
            <a:pPr>
              <a:lnSpc>
                <a:spcPct val="120000"/>
              </a:lnSpc>
            </a:pPr>
            <a:r>
              <a:rPr lang="zh-CN" altLang="zh-CN" sz="2400" smtClean="0"/>
              <a:t>在一个软件组织或项目团队中，存在</a:t>
            </a:r>
            <a:r>
              <a:rPr lang="en-US" altLang="zh-CN" sz="2400" smtClean="0"/>
              <a:t>QA</a:t>
            </a:r>
            <a:r>
              <a:rPr lang="zh-CN" altLang="zh-CN" sz="2400" smtClean="0"/>
              <a:t>和</a:t>
            </a:r>
            <a:r>
              <a:rPr lang="en-US" altLang="zh-CN" sz="2400" smtClean="0"/>
              <a:t>QC</a:t>
            </a:r>
            <a:r>
              <a:rPr lang="zh-CN" altLang="zh-CN" sz="2400" smtClean="0"/>
              <a:t>两类角色，这两类角色工作的主要侧重点比较如下：</a:t>
            </a:r>
            <a:endParaRPr lang="en-US" altLang="zh-CN" sz="2400" smtClean="0"/>
          </a:p>
          <a:p>
            <a:pPr lvl="1">
              <a:lnSpc>
                <a:spcPct val="120000"/>
              </a:lnSpc>
            </a:pPr>
            <a:r>
              <a:rPr lang="zh-CN" altLang="zh-CN" sz="2000" smtClean="0"/>
              <a:t>① 具备必要资质的</a:t>
            </a:r>
            <a:r>
              <a:rPr lang="en-US" altLang="zh-CN" sz="2000" smtClean="0"/>
              <a:t>QA</a:t>
            </a:r>
            <a:r>
              <a:rPr lang="zh-CN" altLang="zh-CN" sz="2000" smtClean="0"/>
              <a:t>是组织中的高级人才；</a:t>
            </a:r>
            <a:r>
              <a:rPr lang="en-US" altLang="zh-CN" sz="2000" smtClean="0"/>
              <a:t>QC</a:t>
            </a:r>
            <a:r>
              <a:rPr lang="zh-CN" altLang="zh-CN" sz="2000" smtClean="0"/>
              <a:t>则既包括软件测试设计员等高级人才，也包括一般的测试员等中、初级人才。</a:t>
            </a:r>
            <a:endParaRPr lang="en-US" altLang="zh-CN" sz="2000" smtClean="0"/>
          </a:p>
          <a:p>
            <a:pPr lvl="1">
              <a:lnSpc>
                <a:spcPct val="120000"/>
              </a:lnSpc>
            </a:pPr>
            <a:r>
              <a:rPr lang="zh-CN" altLang="zh-CN" sz="2000" smtClean="0"/>
              <a:t>② 在项目组中，</a:t>
            </a:r>
            <a:r>
              <a:rPr lang="en-US" altLang="zh-CN" sz="2000" smtClean="0"/>
              <a:t>QA</a:t>
            </a:r>
            <a:r>
              <a:rPr lang="zh-CN" altLang="zh-CN" sz="2000" smtClean="0"/>
              <a:t>独立于项目经理，不由项目经理进行绩效考核；</a:t>
            </a:r>
            <a:r>
              <a:rPr lang="en-US" altLang="zh-CN" sz="2000" smtClean="0"/>
              <a:t>QC</a:t>
            </a:r>
            <a:r>
              <a:rPr lang="zh-CN" altLang="zh-CN" sz="2000" smtClean="0"/>
              <a:t>受项目经理领导</a:t>
            </a:r>
            <a:r>
              <a:rPr lang="zh-CN" altLang="en-US" sz="2000" smtClean="0"/>
              <a:t>。</a:t>
            </a:r>
            <a:endParaRPr lang="en-US" altLang="zh-CN" sz="2000" smtClean="0"/>
          </a:p>
          <a:p>
            <a:pPr lvl="1">
              <a:lnSpc>
                <a:spcPct val="120000"/>
              </a:lnSpc>
            </a:pPr>
            <a:r>
              <a:rPr lang="zh-CN" altLang="zh-CN" sz="2000" smtClean="0"/>
              <a:t>③ </a:t>
            </a:r>
            <a:r>
              <a:rPr lang="en-US" altLang="zh-CN" sz="2000" smtClean="0"/>
              <a:t>QA</a:t>
            </a:r>
            <a:r>
              <a:rPr lang="zh-CN" altLang="zh-CN" sz="2000" smtClean="0"/>
              <a:t>活动贯穿项目运行的全过程；</a:t>
            </a:r>
            <a:r>
              <a:rPr lang="en-US" altLang="zh-CN" sz="2000" smtClean="0"/>
              <a:t>QC</a:t>
            </a:r>
            <a:r>
              <a:rPr lang="zh-CN" altLang="zh-CN" sz="2000" smtClean="0"/>
              <a:t>活动一般设置在项目运行的特定阶段</a:t>
            </a:r>
            <a:r>
              <a:rPr lang="zh-CN" altLang="en-US" sz="2000" smtClean="0"/>
              <a:t>。</a:t>
            </a:r>
            <a:endParaRPr lang="en-US" altLang="zh-CN" sz="2000" smtClean="0"/>
          </a:p>
          <a:p>
            <a:pPr lvl="1">
              <a:lnSpc>
                <a:spcPct val="120000"/>
              </a:lnSpc>
            </a:pPr>
            <a:r>
              <a:rPr lang="zh-CN" altLang="zh-CN" sz="2000" smtClean="0"/>
              <a:t>④ 对称职的</a:t>
            </a:r>
            <a:r>
              <a:rPr lang="en-US" altLang="zh-CN" sz="2000" smtClean="0"/>
              <a:t>QA</a:t>
            </a:r>
            <a:r>
              <a:rPr lang="zh-CN" altLang="zh-CN" sz="2000" smtClean="0"/>
              <a:t>，更富有价值的工作包括为项目组提供过程支持；</a:t>
            </a:r>
            <a:r>
              <a:rPr lang="en-US" altLang="zh-CN" sz="2000" smtClean="0"/>
              <a:t>QC</a:t>
            </a:r>
            <a:r>
              <a:rPr lang="zh-CN" altLang="zh-CN" sz="2000" smtClean="0"/>
              <a:t>的活动则主要是发现和报告产品的缺陷。</a:t>
            </a:r>
            <a:endParaRPr lang="zh-CN" altLang="zh-CN" sz="2000" smtClean="0"/>
          </a:p>
          <a:p>
            <a:pPr lvl="1"/>
            <a:endParaRPr lang="zh-CN" altLang="zh-CN" sz="200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9552" y="1268760"/>
            <a:ext cx="7325814" cy="1800200"/>
          </a:xfrm>
          <a:prstGeom prst="rect">
            <a:avLst/>
          </a:prstGeom>
        </p:spPr>
        <p:style>
          <a:lnRef idx="2">
            <a:schemeClr val="dk1"/>
          </a:lnRef>
          <a:fillRef idx="1">
            <a:schemeClr val="lt1"/>
          </a:fillRef>
          <a:effectRef idx="0">
            <a:schemeClr val="dk1"/>
          </a:effectRef>
          <a:fontRef idx="minor">
            <a:schemeClr val="dk1"/>
          </a:fontRef>
        </p:style>
      </p:pic>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487736"/>
            <a:ext cx="2800350" cy="1590675"/>
          </a:xfrm>
          <a:prstGeom prst="rect">
            <a:avLst/>
          </a:prstGeom>
        </p:spPr>
        <p:style>
          <a:lnRef idx="2">
            <a:schemeClr val="dk1"/>
          </a:lnRef>
          <a:fillRef idx="1">
            <a:schemeClr val="lt1"/>
          </a:fillRef>
          <a:effectRef idx="0">
            <a:schemeClr val="dk1"/>
          </a:effectRef>
          <a:fontRef idx="minor">
            <a:schemeClr val="dk1"/>
          </a:fontRef>
        </p:style>
      </p:pic>
      <p:pic>
        <p:nvPicPr>
          <p:cNvPr id="174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2162174"/>
            <a:ext cx="3295650" cy="4124325"/>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6"/>
          <p:cNvSpPr>
            <a:spLocks noGrp="1"/>
          </p:cNvSpPr>
          <p:nvPr>
            <p:ph type="ctrTitle"/>
          </p:nvPr>
        </p:nvSpPr>
        <p:spPr>
          <a:xfrm>
            <a:off x="395288" y="1484313"/>
            <a:ext cx="8353425" cy="792162"/>
          </a:xfrm>
        </p:spPr>
        <p:txBody>
          <a:bodyPr/>
          <a:lstStyle/>
          <a:p>
            <a:pPr eaLnBrk="1" hangingPunct="1"/>
            <a:r>
              <a:rPr lang="zh-CN" altLang="en-US" smtClean="0"/>
              <a:t>软件测试方法与技术</a:t>
            </a:r>
            <a:r>
              <a:rPr lang="en-US" altLang="zh-CN" smtClean="0"/>
              <a:t>Ⅰ</a:t>
            </a:r>
            <a:endParaRPr lang="zh-CN" altLang="en-US" smtClean="0"/>
          </a:p>
        </p:txBody>
      </p:sp>
      <p:sp>
        <p:nvSpPr>
          <p:cNvPr id="24579" name="副标题 7"/>
          <p:cNvSpPr txBox="1"/>
          <p:nvPr/>
        </p:nvSpPr>
        <p:spPr bwMode="auto">
          <a:xfrm>
            <a:off x="3635375" y="21161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en-US" altLang="zh-CN" sz="2400"/>
          </a:p>
          <a:p>
            <a:pPr eaLnBrk="1" hangingPunct="1">
              <a:buFont typeface="Wingdings" panose="05000000000000000000" pitchFamily="2" charset="2"/>
              <a:buNone/>
            </a:pPr>
            <a:r>
              <a:rPr lang="en-US" altLang="zh-CN" sz="2400"/>
              <a:t>        vic_c@126.com</a:t>
            </a:r>
            <a:endParaRPr lang="zh-CN" altLang="en-US" sz="2400"/>
          </a:p>
        </p:txBody>
      </p:sp>
      <p:sp>
        <p:nvSpPr>
          <p:cNvPr id="24580" name="标题 6"/>
          <p:cNvSpPr txBox="1"/>
          <p:nvPr/>
        </p:nvSpPr>
        <p:spPr bwMode="auto">
          <a:xfrm>
            <a:off x="-252413" y="3468688"/>
            <a:ext cx="633571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algn="r" eaLnBrk="1" fontAlgn="base" hangingPunct="1">
              <a:spcAft>
                <a:spcPct val="0"/>
              </a:spcAft>
              <a:buSzTx/>
              <a:buFontTx/>
              <a:buNone/>
            </a:pPr>
            <a:r>
              <a:rPr lang="zh-CN" altLang="en-US" sz="3200" b="1">
                <a:latin typeface="Arial Black" panose="020B0A04020102020204" pitchFamily="34" charset="0"/>
              </a:rPr>
              <a:t>谢谢大家！</a:t>
            </a:r>
            <a:endParaRPr lang="zh-CN" altLang="en-US" sz="3200" b="1">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1"/>
          <p:cNvSpPr>
            <a:spLocks noGrp="1"/>
          </p:cNvSpPr>
          <p:nvPr>
            <p:ph idx="1"/>
          </p:nvPr>
        </p:nvSpPr>
        <p:spPr/>
        <p:txBody>
          <a:bodyPr/>
          <a:lstStyle/>
          <a:p>
            <a:r>
              <a:rPr lang="zh-CN" altLang="zh-CN" dirty="0" smtClean="0"/>
              <a:t>按</a:t>
            </a:r>
            <a:r>
              <a:rPr lang="en-US" altLang="zh-CN" dirty="0" smtClean="0"/>
              <a:t>5</a:t>
            </a:r>
            <a:r>
              <a:rPr lang="zh-CN" altLang="zh-CN" dirty="0" smtClean="0"/>
              <a:t>个阶段进行，即单元测试、集成测试、确认测试、系统测试和验收测试。</a:t>
            </a:r>
            <a:endParaRPr lang="zh-CN" altLang="en-US" dirty="0" smtClean="0"/>
          </a:p>
        </p:txBody>
      </p:sp>
      <p:sp>
        <p:nvSpPr>
          <p:cNvPr id="10243" name="标题 2"/>
          <p:cNvSpPr>
            <a:spLocks noGrp="1"/>
          </p:cNvSpPr>
          <p:nvPr>
            <p:ph type="title"/>
          </p:nvPr>
        </p:nvSpPr>
        <p:spPr/>
        <p:txBody>
          <a:bodyPr/>
          <a:lstStyle/>
          <a:p>
            <a:r>
              <a:rPr lang="en-US" altLang="zh-CN" dirty="0" smtClean="0"/>
              <a:t>3.2 </a:t>
            </a:r>
            <a:r>
              <a:rPr lang="zh-CN" altLang="zh-CN" dirty="0" smtClean="0"/>
              <a:t>狭义上的软件测试过程</a:t>
            </a:r>
            <a:endParaRPr lang="zh-CN" altLang="en-US" dirty="0" smtClean="0"/>
          </a:p>
        </p:txBody>
      </p:sp>
      <p:sp>
        <p:nvSpPr>
          <p:cNvPr id="10244" name="Rectangle 5"/>
          <p:cNvSpPr>
            <a:spLocks noChangeArrowheads="1"/>
          </p:cNvSpPr>
          <p:nvPr/>
        </p:nvSpPr>
        <p:spPr bwMode="auto">
          <a:xfrm>
            <a:off x="400050" y="2492375"/>
            <a:ext cx="10942638" cy="5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fontAlgn="base">
              <a:spcAft>
                <a:spcPct val="0"/>
              </a:spcAft>
              <a:buSzTx/>
              <a:buFontTx/>
              <a:buNone/>
            </a:pPr>
            <a:endParaRPr lang="zh-CN" altLang="en-US" sz="1800">
              <a:ea typeface="宋体" panose="02010600030101010101" pitchFamily="2" charset="-122"/>
            </a:endParaRPr>
          </a:p>
        </p:txBody>
      </p:sp>
      <p:graphicFrame>
        <p:nvGraphicFramePr>
          <p:cNvPr id="10245" name="对象 2"/>
          <p:cNvGraphicFramePr>
            <a:graphicFrameLocks noChangeAspect="1"/>
          </p:cNvGraphicFramePr>
          <p:nvPr/>
        </p:nvGraphicFramePr>
        <p:xfrm>
          <a:off x="400050" y="2492375"/>
          <a:ext cx="8586788" cy="3529013"/>
        </p:xfrm>
        <a:graphic>
          <a:graphicData uri="http://schemas.openxmlformats.org/presentationml/2006/ole">
            <mc:AlternateContent xmlns:mc="http://schemas.openxmlformats.org/markup-compatibility/2006">
              <mc:Choice xmlns:v="urn:schemas-microsoft-com:vml" Requires="v">
                <p:oleObj spid="_x0000_s10257" name="Visio" r:id="rId1" imgW="5986145" imgH="2460625" progId="Visio.Drawing.11">
                  <p:embed/>
                </p:oleObj>
              </mc:Choice>
              <mc:Fallback>
                <p:oleObj name="Visio" r:id="rId1" imgW="5986145" imgH="2460625" progId="Visio.Drawing.11">
                  <p:embed/>
                  <p:pic>
                    <p:nvPicPr>
                      <p:cNvPr id="0" name="对象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050" y="2492375"/>
                        <a:ext cx="8586788"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内容占位符 1"/>
          <p:cNvSpPr>
            <a:spLocks noGrp="1"/>
          </p:cNvSpPr>
          <p:nvPr>
            <p:ph idx="1"/>
          </p:nvPr>
        </p:nvSpPr>
        <p:spPr/>
        <p:txBody>
          <a:bodyPr/>
          <a:lstStyle/>
          <a:p>
            <a:r>
              <a:rPr lang="zh-CN" altLang="zh-CN" smtClean="0"/>
              <a:t>（</a:t>
            </a:r>
            <a:r>
              <a:rPr lang="zh-CN" altLang="en-US" smtClean="0"/>
              <a:t>一</a:t>
            </a:r>
            <a:r>
              <a:rPr lang="zh-CN" altLang="zh-CN" smtClean="0"/>
              <a:t>） </a:t>
            </a:r>
            <a:r>
              <a:rPr lang="en-US" altLang="zh-CN" smtClean="0"/>
              <a:t>V</a:t>
            </a:r>
            <a:r>
              <a:rPr lang="zh-CN" altLang="en-US" smtClean="0"/>
              <a:t>模型</a:t>
            </a:r>
            <a:endParaRPr lang="en-US" altLang="zh-CN" smtClean="0"/>
          </a:p>
          <a:p>
            <a:endParaRPr lang="zh-CN" altLang="en-US" smtClean="0"/>
          </a:p>
        </p:txBody>
      </p:sp>
      <p:sp>
        <p:nvSpPr>
          <p:cNvPr id="11267" name="标题 2"/>
          <p:cNvSpPr>
            <a:spLocks noGrp="1"/>
          </p:cNvSpPr>
          <p:nvPr>
            <p:ph type="title"/>
          </p:nvPr>
        </p:nvSpPr>
        <p:spPr/>
        <p:txBody>
          <a:bodyPr/>
          <a:lstStyle/>
          <a:p>
            <a:r>
              <a:rPr lang="en-US" altLang="zh-CN" smtClean="0"/>
              <a:t>3.3 </a:t>
            </a:r>
            <a:r>
              <a:rPr lang="zh-CN" altLang="zh-CN" smtClean="0"/>
              <a:t>软件测试过程模型介绍</a:t>
            </a:r>
            <a:endParaRPr lang="zh-CN" altLang="en-US" smtClean="0"/>
          </a:p>
        </p:txBody>
      </p:sp>
      <p:sp>
        <p:nvSpPr>
          <p:cNvPr id="1126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aphicFrame>
        <p:nvGraphicFramePr>
          <p:cNvPr id="11269" name="对象 6"/>
          <p:cNvGraphicFramePr>
            <a:graphicFrameLocks noChangeAspect="1"/>
          </p:cNvGraphicFramePr>
          <p:nvPr/>
        </p:nvGraphicFramePr>
        <p:xfrm>
          <a:off x="250825" y="1573213"/>
          <a:ext cx="8294688" cy="4221162"/>
        </p:xfrm>
        <a:graphic>
          <a:graphicData uri="http://schemas.openxmlformats.org/presentationml/2006/ole">
            <mc:AlternateContent xmlns:mc="http://schemas.openxmlformats.org/markup-compatibility/2006">
              <mc:Choice xmlns:v="urn:schemas-microsoft-com:vml" Requires="v">
                <p:oleObj spid="_x0000_s11281" name="Picture" r:id="rId1" imgW="4718050" imgH="2409190" progId="Word.Picture.8">
                  <p:embed/>
                </p:oleObj>
              </mc:Choice>
              <mc:Fallback>
                <p:oleObj name="Picture" r:id="rId1" imgW="4718050" imgH="2409190" progId="Word.Picture.8">
                  <p:embed/>
                  <p:pic>
                    <p:nvPicPr>
                      <p:cNvPr id="0" name="对象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573213"/>
                        <a:ext cx="8294688" cy="422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1"/>
          <p:cNvSpPr>
            <a:spLocks noGrp="1"/>
          </p:cNvSpPr>
          <p:nvPr>
            <p:ph idx="1"/>
          </p:nvPr>
        </p:nvSpPr>
        <p:spPr/>
        <p:txBody>
          <a:bodyPr/>
          <a:lstStyle/>
          <a:p>
            <a:r>
              <a:rPr lang="zh-CN" altLang="zh-CN" smtClean="0"/>
              <a:t>（二） Ｗ模型</a:t>
            </a:r>
            <a:endParaRPr lang="zh-CN" altLang="zh-CN" smtClean="0"/>
          </a:p>
          <a:p>
            <a:endParaRPr lang="zh-CN" altLang="en-US" smtClean="0"/>
          </a:p>
        </p:txBody>
      </p:sp>
      <p:sp>
        <p:nvSpPr>
          <p:cNvPr id="12291" name="Rectangle 2"/>
          <p:cNvSpPr>
            <a:spLocks noChangeArrowheads="1"/>
          </p:cNvSpPr>
          <p:nvPr/>
        </p:nvSpPr>
        <p:spPr bwMode="auto">
          <a:xfrm>
            <a:off x="371475" y="1628775"/>
            <a:ext cx="13593763" cy="46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aphicFrame>
        <p:nvGraphicFramePr>
          <p:cNvPr id="12292" name="对象 4"/>
          <p:cNvGraphicFramePr>
            <a:graphicFrameLocks noChangeAspect="1"/>
          </p:cNvGraphicFramePr>
          <p:nvPr/>
        </p:nvGraphicFramePr>
        <p:xfrm>
          <a:off x="371475" y="1628775"/>
          <a:ext cx="8531225" cy="5008563"/>
        </p:xfrm>
        <a:graphic>
          <a:graphicData uri="http://schemas.openxmlformats.org/presentationml/2006/ole">
            <mc:AlternateContent xmlns:mc="http://schemas.openxmlformats.org/markup-compatibility/2006">
              <mc:Choice xmlns:v="urn:schemas-microsoft-com:vml" Requires="v">
                <p:oleObj spid="_x0000_s12304" name="Picture" r:id="rId1" imgW="5702300" imgH="3365500" progId="Word.Picture.8">
                  <p:embed/>
                </p:oleObj>
              </mc:Choice>
              <mc:Fallback>
                <p:oleObj name="Picture" r:id="rId1" imgW="5702300" imgH="3365500" progId="Word.Picture.8">
                  <p:embed/>
                  <p:pic>
                    <p:nvPicPr>
                      <p:cNvPr id="0" name="对象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1628775"/>
                        <a:ext cx="8531225" cy="500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1"/>
          <p:cNvSpPr>
            <a:spLocks noGrp="1"/>
          </p:cNvSpPr>
          <p:nvPr>
            <p:ph idx="1"/>
          </p:nvPr>
        </p:nvSpPr>
        <p:spPr/>
        <p:txBody>
          <a:bodyPr/>
          <a:lstStyle/>
          <a:p>
            <a:r>
              <a:rPr lang="zh-CN" altLang="zh-CN" smtClean="0"/>
              <a:t>（三）Ｈ模型</a:t>
            </a:r>
            <a:endParaRPr lang="zh-CN" altLang="zh-CN" smtClean="0"/>
          </a:p>
          <a:p>
            <a:endParaRPr lang="zh-CN" altLang="en-US" smtClean="0"/>
          </a:p>
        </p:txBody>
      </p:sp>
      <p:sp>
        <p:nvSpPr>
          <p:cNvPr id="13315" name="Rectangle 2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3316" name="画布 12"/>
          <p:cNvGrpSpPr/>
          <p:nvPr/>
        </p:nvGrpSpPr>
        <p:grpSpPr bwMode="auto">
          <a:xfrm>
            <a:off x="628650" y="1925638"/>
            <a:ext cx="9144000" cy="4932362"/>
            <a:chOff x="0" y="0"/>
            <a:chExt cx="70866" cy="26384"/>
          </a:xfrm>
        </p:grpSpPr>
        <p:sp>
          <p:nvSpPr>
            <p:cNvPr id="13317" name="AutoShape 24"/>
            <p:cNvSpPr>
              <a:spLocks noChangeAspect="1" noChangeArrowheads="1"/>
            </p:cNvSpPr>
            <p:nvPr/>
          </p:nvSpPr>
          <p:spPr bwMode="auto">
            <a:xfrm>
              <a:off x="0" y="0"/>
              <a:ext cx="70866" cy="2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z="3600"/>
            </a:p>
          </p:txBody>
        </p:sp>
        <p:sp>
          <p:nvSpPr>
            <p:cNvPr id="13318" name="Oval 4"/>
            <p:cNvSpPr>
              <a:spLocks noChangeArrowheads="1"/>
            </p:cNvSpPr>
            <p:nvPr/>
          </p:nvSpPr>
          <p:spPr bwMode="auto">
            <a:xfrm>
              <a:off x="16859" y="2965"/>
              <a:ext cx="2286" cy="1988"/>
            </a:xfrm>
            <a:prstGeom prst="ellipse">
              <a:avLst/>
            </a:prstGeom>
            <a:solidFill>
              <a:srgbClr val="FFFFFF"/>
            </a:solidFill>
            <a:ln w="9525">
              <a:solidFill>
                <a:srgbClr val="000000"/>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z="3600"/>
            </a:p>
          </p:txBody>
        </p:sp>
        <p:sp>
          <p:nvSpPr>
            <p:cNvPr id="13319" name="Text Box 5"/>
            <p:cNvSpPr txBox="1">
              <a:spLocks noChangeArrowheads="1"/>
            </p:cNvSpPr>
            <p:nvPr/>
          </p:nvSpPr>
          <p:spPr bwMode="auto">
            <a:xfrm>
              <a:off x="14573" y="476"/>
              <a:ext cx="7994" cy="2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1400">
                  <a:latin typeface="Calibri" panose="020F0502020204030204" pitchFamily="34" charset="0"/>
                </a:rPr>
                <a:t>测试就绪点</a:t>
              </a:r>
              <a:endParaRPr lang="zh-CN" sz="3600"/>
            </a:p>
          </p:txBody>
        </p:sp>
        <p:cxnSp>
          <p:nvCxnSpPr>
            <p:cNvPr id="13320" name="AutoShape 6"/>
            <p:cNvCxnSpPr>
              <a:cxnSpLocks noChangeShapeType="1"/>
            </p:cNvCxnSpPr>
            <p:nvPr/>
          </p:nvCxnSpPr>
          <p:spPr bwMode="auto">
            <a:xfrm>
              <a:off x="19145" y="3962"/>
              <a:ext cx="13716" cy="6"/>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cxnSp>
        <p:sp>
          <p:nvSpPr>
            <p:cNvPr id="13321" name="Text Box 7"/>
            <p:cNvSpPr txBox="1">
              <a:spLocks noChangeArrowheads="1"/>
            </p:cNvSpPr>
            <p:nvPr/>
          </p:nvSpPr>
          <p:spPr bwMode="auto">
            <a:xfrm>
              <a:off x="6381" y="1600"/>
              <a:ext cx="7989" cy="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1400">
                  <a:latin typeface="Calibri" panose="020F0502020204030204" pitchFamily="34" charset="0"/>
                </a:rPr>
                <a:t>测试准备</a:t>
              </a:r>
              <a:endParaRPr lang="zh-CN" sz="3600"/>
            </a:p>
          </p:txBody>
        </p:sp>
        <p:sp>
          <p:nvSpPr>
            <p:cNvPr id="13322" name="Text Box 8"/>
            <p:cNvSpPr txBox="1">
              <a:spLocks noChangeArrowheads="1"/>
            </p:cNvSpPr>
            <p:nvPr/>
          </p:nvSpPr>
          <p:spPr bwMode="auto">
            <a:xfrm>
              <a:off x="22479" y="1695"/>
              <a:ext cx="7988" cy="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1400">
                  <a:latin typeface="Calibri" panose="020F0502020204030204" pitchFamily="34" charset="0"/>
                </a:rPr>
                <a:t>测试执行</a:t>
              </a:r>
              <a:endParaRPr lang="zh-CN" sz="3600"/>
            </a:p>
          </p:txBody>
        </p:sp>
        <p:cxnSp>
          <p:nvCxnSpPr>
            <p:cNvPr id="13323" name="AutoShape 9"/>
            <p:cNvCxnSpPr>
              <a:cxnSpLocks noChangeShapeType="1"/>
            </p:cNvCxnSpPr>
            <p:nvPr/>
          </p:nvCxnSpPr>
          <p:spPr bwMode="auto">
            <a:xfrm>
              <a:off x="3143" y="3962"/>
              <a:ext cx="13716" cy="6"/>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cxnSp>
        <p:sp>
          <p:nvSpPr>
            <p:cNvPr id="13324" name="Text Box 10"/>
            <p:cNvSpPr txBox="1">
              <a:spLocks noChangeArrowheads="1"/>
            </p:cNvSpPr>
            <p:nvPr/>
          </p:nvSpPr>
          <p:spPr bwMode="auto">
            <a:xfrm>
              <a:off x="23526" y="7315"/>
              <a:ext cx="11430" cy="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1400">
                  <a:latin typeface="Calibri" panose="020F0502020204030204" pitchFamily="34" charset="0"/>
                </a:rPr>
                <a:t>其他流程</a:t>
              </a:r>
              <a:r>
                <a:rPr lang="zh-CN" altLang="en-US" sz="1400">
                  <a:latin typeface="Calibri" panose="020F0502020204030204" pitchFamily="34" charset="0"/>
                </a:rPr>
                <a:t> </a:t>
              </a:r>
              <a:r>
                <a:rPr lang="en-US" altLang="zh-CN" sz="1400">
                  <a:latin typeface="Calibri" panose="020F0502020204030204" pitchFamily="34" charset="0"/>
                </a:rPr>
                <a:t>1</a:t>
              </a:r>
              <a:endParaRPr lang="en-US" altLang="zh-CN" sz="3600"/>
            </a:p>
          </p:txBody>
        </p:sp>
        <p:cxnSp>
          <p:nvCxnSpPr>
            <p:cNvPr id="13325" name="AutoShape 11"/>
            <p:cNvCxnSpPr>
              <a:cxnSpLocks noChangeShapeType="1"/>
            </p:cNvCxnSpPr>
            <p:nvPr/>
          </p:nvCxnSpPr>
          <p:spPr bwMode="auto">
            <a:xfrm>
              <a:off x="3333" y="9906"/>
              <a:ext cx="13716" cy="6"/>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cxnSp>
        <p:sp>
          <p:nvSpPr>
            <p:cNvPr id="13326" name="AutoShape 12"/>
            <p:cNvSpPr>
              <a:spLocks noChangeArrowheads="1"/>
            </p:cNvSpPr>
            <p:nvPr/>
          </p:nvSpPr>
          <p:spPr bwMode="auto">
            <a:xfrm>
              <a:off x="16383" y="5143"/>
              <a:ext cx="3429" cy="4763"/>
            </a:xfrm>
            <a:prstGeom prst="upArrow">
              <a:avLst>
                <a:gd name="adj1" fmla="val 50000"/>
                <a:gd name="adj2" fmla="val 34726"/>
              </a:avLst>
            </a:prstGeom>
            <a:solidFill>
              <a:srgbClr val="FFFFFF"/>
            </a:solidFill>
            <a:ln w="9525">
              <a:solidFill>
                <a:srgbClr val="000000"/>
              </a:solidFill>
              <a:prstDash val="dash"/>
              <a:miter lim="800000"/>
            </a:ln>
          </p:spPr>
          <p:txBody>
            <a:bodyPr vert="eaVert"/>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z="3600"/>
            </a:p>
          </p:txBody>
        </p:sp>
        <p:cxnSp>
          <p:nvCxnSpPr>
            <p:cNvPr id="13327" name="AutoShape 13"/>
            <p:cNvCxnSpPr>
              <a:cxnSpLocks noChangeShapeType="1"/>
            </p:cNvCxnSpPr>
            <p:nvPr/>
          </p:nvCxnSpPr>
          <p:spPr bwMode="auto">
            <a:xfrm>
              <a:off x="19141" y="9903"/>
              <a:ext cx="19530" cy="0"/>
            </a:xfrm>
            <a:prstGeom prst="straightConnector1">
              <a:avLst/>
            </a:prstGeom>
            <a:noFill/>
            <a:ln w="9525">
              <a:solidFill>
                <a:srgbClr val="000000"/>
              </a:solidFill>
              <a:prstDash val="dash"/>
              <a:round/>
            </a:ln>
            <a:extLst>
              <a:ext uri="{909E8E84-426E-40DD-AFC4-6F175D3DCCD1}">
                <a14:hiddenFill xmlns:a14="http://schemas.microsoft.com/office/drawing/2010/main">
                  <a:noFill/>
                </a14:hiddenFill>
              </a:ext>
            </a:extLst>
          </p:spPr>
        </p:cxnSp>
        <p:sp>
          <p:nvSpPr>
            <p:cNvPr id="13328" name="Text Box 14"/>
            <p:cNvSpPr txBox="1">
              <a:spLocks noChangeArrowheads="1"/>
            </p:cNvSpPr>
            <p:nvPr/>
          </p:nvSpPr>
          <p:spPr bwMode="auto">
            <a:xfrm>
              <a:off x="31432" y="2266"/>
              <a:ext cx="9144" cy="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1400">
                  <a:latin typeface="Calibri" panose="020F0502020204030204" pitchFamily="34" charset="0"/>
                </a:rPr>
                <a:t>测试流程</a:t>
              </a:r>
              <a:r>
                <a:rPr lang="zh-CN" altLang="en-US" sz="1400">
                  <a:latin typeface="Calibri" panose="020F0502020204030204" pitchFamily="34" charset="0"/>
                </a:rPr>
                <a:t> </a:t>
              </a:r>
              <a:r>
                <a:rPr lang="en-US" altLang="zh-CN" sz="1400">
                  <a:latin typeface="Calibri" panose="020F0502020204030204" pitchFamily="34" charset="0"/>
                </a:rPr>
                <a:t>1</a:t>
              </a:r>
              <a:endParaRPr lang="en-US" altLang="zh-CN" sz="3600"/>
            </a:p>
          </p:txBody>
        </p:sp>
        <p:sp>
          <p:nvSpPr>
            <p:cNvPr id="13329" name="Oval 4"/>
            <p:cNvSpPr>
              <a:spLocks noChangeArrowheads="1"/>
            </p:cNvSpPr>
            <p:nvPr/>
          </p:nvSpPr>
          <p:spPr bwMode="auto">
            <a:xfrm>
              <a:off x="33528" y="16614"/>
              <a:ext cx="2279" cy="1988"/>
            </a:xfrm>
            <a:prstGeom prst="ellipse">
              <a:avLst/>
            </a:prstGeom>
            <a:solidFill>
              <a:srgbClr val="FFFFFF"/>
            </a:solidFill>
            <a:ln w="9525">
              <a:solidFill>
                <a:srgbClr val="000000"/>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z="3600"/>
            </a:p>
          </p:txBody>
        </p:sp>
        <p:cxnSp>
          <p:nvCxnSpPr>
            <p:cNvPr id="13330" name="AutoShape 6"/>
            <p:cNvCxnSpPr>
              <a:cxnSpLocks noChangeShapeType="1"/>
            </p:cNvCxnSpPr>
            <p:nvPr/>
          </p:nvCxnSpPr>
          <p:spPr bwMode="auto">
            <a:xfrm>
              <a:off x="35814" y="17611"/>
              <a:ext cx="13709" cy="6"/>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cxnSp>
        <p:sp>
          <p:nvSpPr>
            <p:cNvPr id="13331" name="Text Box 7"/>
            <p:cNvSpPr txBox="1">
              <a:spLocks noChangeArrowheads="1"/>
            </p:cNvSpPr>
            <p:nvPr/>
          </p:nvSpPr>
          <p:spPr bwMode="auto">
            <a:xfrm>
              <a:off x="23050" y="15249"/>
              <a:ext cx="7982" cy="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1400">
                  <a:latin typeface="Calibri" panose="020F0502020204030204" pitchFamily="34" charset="0"/>
                  <a:cs typeface="Times New Roman" panose="02020603050405020304" pitchFamily="18" charset="0"/>
                </a:rPr>
                <a:t>测试准备</a:t>
              </a:r>
              <a:endParaRPr lang="zh-CN" sz="3600"/>
            </a:p>
          </p:txBody>
        </p:sp>
        <p:sp>
          <p:nvSpPr>
            <p:cNvPr id="13332" name="Text Box 8"/>
            <p:cNvSpPr txBox="1">
              <a:spLocks noChangeArrowheads="1"/>
            </p:cNvSpPr>
            <p:nvPr/>
          </p:nvSpPr>
          <p:spPr bwMode="auto">
            <a:xfrm>
              <a:off x="39147" y="15344"/>
              <a:ext cx="7982" cy="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1400">
                  <a:latin typeface="Calibri" panose="020F0502020204030204" pitchFamily="34" charset="0"/>
                  <a:cs typeface="Times New Roman" panose="02020603050405020304" pitchFamily="18" charset="0"/>
                </a:rPr>
                <a:t>测试执行</a:t>
              </a:r>
              <a:endParaRPr lang="zh-CN" sz="3600"/>
            </a:p>
          </p:txBody>
        </p:sp>
        <p:cxnSp>
          <p:nvCxnSpPr>
            <p:cNvPr id="13333" name="AutoShape 9"/>
            <p:cNvCxnSpPr>
              <a:cxnSpLocks noChangeShapeType="1"/>
            </p:cNvCxnSpPr>
            <p:nvPr/>
          </p:nvCxnSpPr>
          <p:spPr bwMode="auto">
            <a:xfrm>
              <a:off x="19812" y="17611"/>
              <a:ext cx="13709" cy="6"/>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cxnSp>
        <p:sp>
          <p:nvSpPr>
            <p:cNvPr id="13334" name="Text Box 10"/>
            <p:cNvSpPr txBox="1">
              <a:spLocks noChangeArrowheads="1"/>
            </p:cNvSpPr>
            <p:nvPr/>
          </p:nvSpPr>
          <p:spPr bwMode="auto">
            <a:xfrm>
              <a:off x="41529" y="20964"/>
              <a:ext cx="11423" cy="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1400">
                  <a:latin typeface="Calibri" panose="020F0502020204030204" pitchFamily="34" charset="0"/>
                  <a:cs typeface="Times New Roman" panose="02020603050405020304" pitchFamily="18" charset="0"/>
                </a:rPr>
                <a:t>其他流程</a:t>
              </a:r>
              <a:r>
                <a:rPr lang="zh-CN" altLang="en-US" sz="1400">
                  <a:latin typeface="Calibri" panose="020F0502020204030204" pitchFamily="34" charset="0"/>
                  <a:cs typeface="Calibri" panose="020F0502020204030204" pitchFamily="34" charset="0"/>
                </a:rPr>
                <a:t> </a:t>
              </a:r>
              <a:r>
                <a:rPr lang="en-US" altLang="zh-CN" sz="1400">
                  <a:latin typeface="Calibri" panose="020F0502020204030204" pitchFamily="34" charset="0"/>
                  <a:cs typeface="Calibri" panose="020F0502020204030204" pitchFamily="34" charset="0"/>
                </a:rPr>
                <a:t>n</a:t>
              </a:r>
              <a:endParaRPr lang="en-US" altLang="zh-CN" sz="3600"/>
            </a:p>
          </p:txBody>
        </p:sp>
        <p:cxnSp>
          <p:nvCxnSpPr>
            <p:cNvPr id="13335" name="AutoShape 11"/>
            <p:cNvCxnSpPr>
              <a:cxnSpLocks noChangeShapeType="1"/>
            </p:cNvCxnSpPr>
            <p:nvPr/>
          </p:nvCxnSpPr>
          <p:spPr bwMode="auto">
            <a:xfrm>
              <a:off x="20002" y="23555"/>
              <a:ext cx="13710" cy="6"/>
            </a:xfrm>
            <a:prstGeom prst="straightConnector1">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cxnSp>
        <p:sp>
          <p:nvSpPr>
            <p:cNvPr id="13336" name="AutoShape 12"/>
            <p:cNvSpPr>
              <a:spLocks noChangeArrowheads="1"/>
            </p:cNvSpPr>
            <p:nvPr/>
          </p:nvSpPr>
          <p:spPr bwMode="auto">
            <a:xfrm>
              <a:off x="33051" y="18792"/>
              <a:ext cx="3423" cy="4763"/>
            </a:xfrm>
            <a:prstGeom prst="upArrow">
              <a:avLst>
                <a:gd name="adj1" fmla="val 50000"/>
                <a:gd name="adj2" fmla="val 34722"/>
              </a:avLst>
            </a:prstGeom>
            <a:solidFill>
              <a:srgbClr val="FFFFFF"/>
            </a:solidFill>
            <a:ln w="9525">
              <a:solidFill>
                <a:srgbClr val="000000"/>
              </a:solidFill>
              <a:prstDash val="dash"/>
              <a:miter lim="800000"/>
            </a:ln>
          </p:spPr>
          <p:txBody>
            <a:bodyPr vert="eaVert"/>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z="3600"/>
            </a:p>
          </p:txBody>
        </p:sp>
        <p:sp>
          <p:nvSpPr>
            <p:cNvPr id="13337" name="Text Box 14"/>
            <p:cNvSpPr txBox="1">
              <a:spLocks noChangeArrowheads="1"/>
            </p:cNvSpPr>
            <p:nvPr/>
          </p:nvSpPr>
          <p:spPr bwMode="auto">
            <a:xfrm>
              <a:off x="47907" y="16011"/>
              <a:ext cx="9138" cy="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1400">
                  <a:latin typeface="Calibri" panose="020F0502020204030204" pitchFamily="34" charset="0"/>
                  <a:cs typeface="Times New Roman" panose="02020603050405020304" pitchFamily="18" charset="0"/>
                </a:rPr>
                <a:t>测试流程</a:t>
              </a:r>
              <a:r>
                <a:rPr lang="zh-CN" altLang="en-US" sz="1400">
                  <a:latin typeface="Calibri" panose="020F0502020204030204" pitchFamily="34" charset="0"/>
                  <a:cs typeface="Calibri" panose="020F0502020204030204" pitchFamily="34" charset="0"/>
                </a:rPr>
                <a:t> </a:t>
              </a:r>
              <a:r>
                <a:rPr lang="en-US" altLang="zh-CN" sz="1400">
                  <a:latin typeface="Calibri" panose="020F0502020204030204" pitchFamily="34" charset="0"/>
                  <a:cs typeface="Calibri" panose="020F0502020204030204" pitchFamily="34" charset="0"/>
                </a:rPr>
                <a:t>n</a:t>
              </a:r>
              <a:endParaRPr lang="en-US" altLang="zh-CN" sz="3600"/>
            </a:p>
          </p:txBody>
        </p:sp>
        <p:sp>
          <p:nvSpPr>
            <p:cNvPr id="13338" name="Text Box 10"/>
            <p:cNvSpPr txBox="1">
              <a:spLocks noChangeArrowheads="1"/>
            </p:cNvSpPr>
            <p:nvPr/>
          </p:nvSpPr>
          <p:spPr bwMode="auto">
            <a:xfrm>
              <a:off x="2946" y="20287"/>
              <a:ext cx="11424" cy="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400">
                  <a:cs typeface="Times New Roman" panose="02020603050405020304" pitchFamily="18" charset="0"/>
                </a:rPr>
                <a:t>…</a:t>
              </a:r>
              <a:r>
                <a:rPr lang="en-US" altLang="zh-CN" sz="1400">
                  <a:latin typeface="Calibri" panose="020F0502020204030204" pitchFamily="34" charset="0"/>
                  <a:cs typeface="Calibri" panose="020F0502020204030204" pitchFamily="34" charset="0"/>
                </a:rPr>
                <a:t> </a:t>
              </a:r>
              <a:r>
                <a:rPr lang="en-US" altLang="zh-CN" sz="1400">
                  <a:cs typeface="Times New Roman" panose="02020603050405020304" pitchFamily="18" charset="0"/>
                </a:rPr>
                <a:t>…</a:t>
              </a:r>
              <a:endParaRPr lang="en-US" altLang="zh-CN" sz="3600"/>
            </a:p>
          </p:txBody>
        </p:sp>
        <p:cxnSp>
          <p:nvCxnSpPr>
            <p:cNvPr id="13339" name="AutoShape 13"/>
            <p:cNvCxnSpPr>
              <a:cxnSpLocks noChangeShapeType="1"/>
            </p:cNvCxnSpPr>
            <p:nvPr/>
          </p:nvCxnSpPr>
          <p:spPr bwMode="auto">
            <a:xfrm>
              <a:off x="35699" y="23529"/>
              <a:ext cx="19527" cy="0"/>
            </a:xfrm>
            <a:prstGeom prst="straightConnector1">
              <a:avLst/>
            </a:prstGeom>
            <a:noFill/>
            <a:ln w="9525">
              <a:solidFill>
                <a:srgbClr val="000000"/>
              </a:solidFill>
              <a:prstDash val="dash"/>
              <a:round/>
            </a:ln>
            <a:extLst>
              <a:ext uri="{909E8E84-426E-40DD-AFC4-6F175D3DCCD1}">
                <a14:hiddenFill xmlns:a14="http://schemas.microsoft.com/office/drawing/2010/main">
                  <a:noFill/>
                </a14:hiddenFill>
              </a:ext>
            </a:extLst>
          </p:spPr>
        </p:cxn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1"/>
          <p:cNvSpPr>
            <a:spLocks noGrp="1"/>
          </p:cNvSpPr>
          <p:nvPr>
            <p:ph idx="1"/>
          </p:nvPr>
        </p:nvSpPr>
        <p:spPr/>
        <p:txBody>
          <a:bodyPr/>
          <a:lstStyle/>
          <a:p>
            <a:r>
              <a:rPr lang="en-US" altLang="zh-CN" dirty="0" smtClean="0"/>
              <a:t>V</a:t>
            </a:r>
            <a:r>
              <a:rPr lang="zh-CN" altLang="zh-CN" sz="2400" dirty="0" smtClean="0"/>
              <a:t>模型强调了在整个项目开发过程中需要经历的不同测试级别，但忽视了测试的对象不应该仅仅是程序。而</a:t>
            </a:r>
            <a:r>
              <a:rPr lang="en-US" altLang="zh-CN" sz="2400" dirty="0" smtClean="0"/>
              <a:t>W</a:t>
            </a:r>
            <a:r>
              <a:rPr lang="zh-CN" altLang="zh-CN" sz="2400" dirty="0" smtClean="0"/>
              <a:t>模型在这一点上进行了补充，明确指出应该对需求、设计进行测试。但是</a:t>
            </a:r>
            <a:r>
              <a:rPr lang="en-US" altLang="zh-CN" sz="2400" dirty="0" smtClean="0"/>
              <a:t>V</a:t>
            </a:r>
            <a:r>
              <a:rPr lang="zh-CN" altLang="zh-CN" sz="2400" dirty="0" smtClean="0"/>
              <a:t>模型和</a:t>
            </a:r>
            <a:r>
              <a:rPr lang="en-US" altLang="zh-CN" sz="2400" dirty="0" smtClean="0"/>
              <a:t>W</a:t>
            </a:r>
            <a:r>
              <a:rPr lang="zh-CN" altLang="zh-CN" sz="2400" dirty="0" smtClean="0"/>
              <a:t>模型都没有将一个完整的测试过程抽象出来，成为一个独立的流程，这并不适合当前软件开发中广泛应用的迭代模型。</a:t>
            </a:r>
            <a:r>
              <a:rPr lang="en-US" altLang="zh-CN" sz="2400" dirty="0" smtClean="0"/>
              <a:t>H</a:t>
            </a:r>
            <a:r>
              <a:rPr lang="zh-CN" altLang="zh-CN" sz="2400" dirty="0" smtClean="0"/>
              <a:t>模型则明确指出测试的独立性，也就是说只要测试条件成熟了，就可以开展测试工作。</a:t>
            </a:r>
            <a:endParaRPr lang="en-US" altLang="zh-CN" sz="2400" dirty="0" smtClean="0"/>
          </a:p>
          <a:p>
            <a:endParaRPr lang="zh-CN" altLang="zh-CN" sz="2400" dirty="0" smtClean="0"/>
          </a:p>
          <a:p>
            <a:r>
              <a:rPr lang="zh-CN" altLang="zh-CN" sz="2400" dirty="0" smtClean="0"/>
              <a:t>“尽早测试”、“全面测试”、“全过程测试”和“独立、迭代的测试”是从各模型中提炼出来的四个理念。</a:t>
            </a:r>
            <a:endParaRPr lang="zh-CN" altLang="en-US" sz="24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2"/>
          <p:cNvSpPr>
            <a:spLocks noGrp="1"/>
          </p:cNvSpPr>
          <p:nvPr>
            <p:ph type="title"/>
          </p:nvPr>
        </p:nvSpPr>
        <p:spPr/>
        <p:txBody>
          <a:bodyPr/>
          <a:lstStyle/>
          <a:p>
            <a:r>
              <a:rPr lang="en-US" altLang="zh-CN" dirty="0" smtClean="0"/>
              <a:t>3.4 </a:t>
            </a:r>
            <a:r>
              <a:rPr lang="zh-CN" altLang="en-US" dirty="0" smtClean="0"/>
              <a:t>软件</a:t>
            </a:r>
            <a:r>
              <a:rPr lang="zh-CN" altLang="zh-CN" dirty="0" smtClean="0"/>
              <a:t>测试总体工作流程</a:t>
            </a:r>
            <a:endParaRPr lang="zh-CN" altLang="en-US" dirty="0" smtClean="0"/>
          </a:p>
        </p:txBody>
      </p:sp>
      <p:sp>
        <p:nvSpPr>
          <p:cNvPr id="15363" name="Rectangle 38"/>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5364" name="画布 24"/>
          <p:cNvGrpSpPr/>
          <p:nvPr/>
        </p:nvGrpSpPr>
        <p:grpSpPr bwMode="auto">
          <a:xfrm>
            <a:off x="2910205" y="304800"/>
            <a:ext cx="7350125" cy="6435090"/>
            <a:chOff x="0" y="0"/>
            <a:chExt cx="54864" cy="69999"/>
          </a:xfrm>
        </p:grpSpPr>
        <p:sp>
          <p:nvSpPr>
            <p:cNvPr id="15365" name="AutoShape 37"/>
            <p:cNvSpPr>
              <a:spLocks noChangeAspect="1" noChangeArrowheads="1"/>
            </p:cNvSpPr>
            <p:nvPr/>
          </p:nvSpPr>
          <p:spPr bwMode="auto">
            <a:xfrm>
              <a:off x="0" y="0"/>
              <a:ext cx="54864" cy="44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5366" name="流程图: 终止 27"/>
            <p:cNvSpPr>
              <a:spLocks noChangeArrowheads="1"/>
            </p:cNvSpPr>
            <p:nvPr/>
          </p:nvSpPr>
          <p:spPr bwMode="auto">
            <a:xfrm>
              <a:off x="18954" y="476"/>
              <a:ext cx="12478" cy="4000"/>
            </a:xfrm>
            <a:prstGeom prst="flowChartTerminator">
              <a:avLst/>
            </a:prstGeom>
            <a:solidFill>
              <a:srgbClr val="FFFFFF"/>
            </a:solidFill>
            <a:ln w="12700">
              <a:solidFill>
                <a:srgbClr val="000000"/>
              </a:solidFill>
              <a:prstDash val="lgDash"/>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latin typeface="Calibri" panose="020F0502020204030204" pitchFamily="34" charset="0"/>
                </a:rPr>
                <a:t>项目立项</a:t>
              </a:r>
              <a:endParaRPr lang="zh-CN"/>
            </a:p>
          </p:txBody>
        </p:sp>
        <p:sp>
          <p:nvSpPr>
            <p:cNvPr id="15367" name="矩形 28"/>
            <p:cNvSpPr>
              <a:spLocks noChangeArrowheads="1"/>
            </p:cNvSpPr>
            <p:nvPr/>
          </p:nvSpPr>
          <p:spPr bwMode="auto">
            <a:xfrm>
              <a:off x="19907" y="6858"/>
              <a:ext cx="10763" cy="3143"/>
            </a:xfrm>
            <a:prstGeom prst="rect">
              <a:avLst/>
            </a:prstGeom>
            <a:solidFill>
              <a:srgbClr val="FFFFFF"/>
            </a:solidFill>
            <a:ln w="12700">
              <a:solidFill>
                <a:srgbClr val="00000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latin typeface="Calibri" panose="020F0502020204030204" pitchFamily="34" charset="0"/>
                </a:rPr>
                <a:t>需求测试</a:t>
              </a:r>
              <a:endParaRPr lang="zh-CN"/>
            </a:p>
          </p:txBody>
        </p:sp>
        <p:sp>
          <p:nvSpPr>
            <p:cNvPr id="15368" name="矩形 29"/>
            <p:cNvSpPr>
              <a:spLocks noChangeArrowheads="1"/>
            </p:cNvSpPr>
            <p:nvPr/>
          </p:nvSpPr>
          <p:spPr bwMode="auto">
            <a:xfrm>
              <a:off x="19907" y="12192"/>
              <a:ext cx="10763" cy="3143"/>
            </a:xfrm>
            <a:prstGeom prst="rect">
              <a:avLst/>
            </a:prstGeom>
            <a:solidFill>
              <a:srgbClr val="FFFFFF"/>
            </a:solidFill>
            <a:ln w="12700">
              <a:solidFill>
                <a:srgbClr val="00000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latin typeface="Calibri" panose="020F0502020204030204" pitchFamily="34" charset="0"/>
                </a:rPr>
                <a:t>测试计划</a:t>
              </a:r>
              <a:endParaRPr lang="zh-CN"/>
            </a:p>
          </p:txBody>
        </p:sp>
        <p:grpSp>
          <p:nvGrpSpPr>
            <p:cNvPr id="15369" name="组合 37"/>
            <p:cNvGrpSpPr/>
            <p:nvPr/>
          </p:nvGrpSpPr>
          <p:grpSpPr bwMode="auto">
            <a:xfrm>
              <a:off x="28098" y="17716"/>
              <a:ext cx="11811" cy="11906"/>
              <a:chOff x="19716" y="16954"/>
              <a:chExt cx="11811" cy="11906"/>
            </a:xfrm>
          </p:grpSpPr>
          <p:sp>
            <p:nvSpPr>
              <p:cNvPr id="15397" name="矩形 30"/>
              <p:cNvSpPr>
                <a:spLocks noChangeArrowheads="1"/>
              </p:cNvSpPr>
              <p:nvPr/>
            </p:nvSpPr>
            <p:spPr bwMode="auto">
              <a:xfrm>
                <a:off x="20002" y="16954"/>
                <a:ext cx="10763" cy="11906"/>
              </a:xfrm>
              <a:prstGeom prst="rect">
                <a:avLst/>
              </a:prstGeom>
              <a:solidFill>
                <a:srgbClr val="FFFFFF"/>
              </a:solidFill>
              <a:ln w="12700">
                <a:solidFill>
                  <a:srgbClr val="000000"/>
                </a:solidFill>
                <a:prstDash val="dash"/>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5398" name="文本框 31"/>
              <p:cNvSpPr txBox="1">
                <a:spLocks noChangeArrowheads="1"/>
              </p:cNvSpPr>
              <p:nvPr/>
            </p:nvSpPr>
            <p:spPr bwMode="auto">
              <a:xfrm>
                <a:off x="19716" y="25908"/>
                <a:ext cx="11811" cy="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latin typeface="Calibri" panose="020F0502020204030204" pitchFamily="34" charset="0"/>
                  </a:rPr>
                  <a:t>单元测试</a:t>
                </a:r>
                <a:endParaRPr lang="zh-CN"/>
              </a:p>
            </p:txBody>
          </p:sp>
          <p:sp>
            <p:nvSpPr>
              <p:cNvPr id="15399" name="矩形 33"/>
              <p:cNvSpPr>
                <a:spLocks noChangeArrowheads="1"/>
              </p:cNvSpPr>
              <p:nvPr/>
            </p:nvSpPr>
            <p:spPr bwMode="auto">
              <a:xfrm>
                <a:off x="21240" y="17992"/>
                <a:ext cx="8859" cy="3143"/>
              </a:xfrm>
              <a:prstGeom prst="rect">
                <a:avLst/>
              </a:prstGeom>
              <a:solidFill>
                <a:srgbClr val="FFFFFF"/>
              </a:solidFill>
              <a:ln w="12700">
                <a:solidFill>
                  <a:srgbClr val="000000"/>
                </a:solidFill>
                <a:prstDash val="dash"/>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cs typeface="Times New Roman" panose="02020603050405020304" pitchFamily="18" charset="0"/>
                  </a:rPr>
                  <a:t>白盒单元测试</a:t>
                </a:r>
                <a:endParaRPr lang="zh-CN"/>
              </a:p>
            </p:txBody>
          </p:sp>
          <p:sp>
            <p:nvSpPr>
              <p:cNvPr id="15400" name="矩形 34"/>
              <p:cNvSpPr>
                <a:spLocks noChangeArrowheads="1"/>
              </p:cNvSpPr>
              <p:nvPr/>
            </p:nvSpPr>
            <p:spPr bwMode="auto">
              <a:xfrm>
                <a:off x="21231" y="22088"/>
                <a:ext cx="8858" cy="3143"/>
              </a:xfrm>
              <a:prstGeom prst="rect">
                <a:avLst/>
              </a:prstGeom>
              <a:solidFill>
                <a:srgbClr val="FFFFFF"/>
              </a:solidFill>
              <a:ln w="12700">
                <a:solidFill>
                  <a:srgbClr val="000000"/>
                </a:solidFill>
                <a:prstDash val="dash"/>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cs typeface="Times New Roman" panose="02020603050405020304" pitchFamily="18" charset="0"/>
                  </a:rPr>
                  <a:t>黑盒单元测试</a:t>
                </a:r>
                <a:endParaRPr lang="zh-CN"/>
              </a:p>
            </p:txBody>
          </p:sp>
        </p:grpSp>
        <p:sp>
          <p:nvSpPr>
            <p:cNvPr id="15370" name="矩形 36"/>
            <p:cNvSpPr>
              <a:spLocks noChangeArrowheads="1"/>
            </p:cNvSpPr>
            <p:nvPr/>
          </p:nvSpPr>
          <p:spPr bwMode="auto">
            <a:xfrm>
              <a:off x="19897" y="32184"/>
              <a:ext cx="10757" cy="3137"/>
            </a:xfrm>
            <a:prstGeom prst="rect">
              <a:avLst/>
            </a:prstGeom>
            <a:solidFill>
              <a:srgbClr val="FFFFFF"/>
            </a:solidFill>
            <a:ln w="12700">
              <a:solidFill>
                <a:srgbClr val="00000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cs typeface="Times New Roman" panose="02020603050405020304" pitchFamily="18" charset="0"/>
                </a:rPr>
                <a:t>集成测试</a:t>
              </a:r>
              <a:endParaRPr lang="zh-CN"/>
            </a:p>
          </p:txBody>
        </p:sp>
        <p:sp>
          <p:nvSpPr>
            <p:cNvPr id="15371" name="矩形 38"/>
            <p:cNvSpPr>
              <a:spLocks noChangeArrowheads="1"/>
            </p:cNvSpPr>
            <p:nvPr/>
          </p:nvSpPr>
          <p:spPr bwMode="auto">
            <a:xfrm>
              <a:off x="19897" y="37804"/>
              <a:ext cx="10757" cy="3137"/>
            </a:xfrm>
            <a:prstGeom prst="rect">
              <a:avLst/>
            </a:prstGeom>
            <a:solidFill>
              <a:srgbClr val="FFFFFF"/>
            </a:solidFill>
            <a:ln w="12700">
              <a:solidFill>
                <a:srgbClr val="00000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cs typeface="Times New Roman" panose="02020603050405020304" pitchFamily="18" charset="0"/>
                </a:rPr>
                <a:t>确认测试</a:t>
              </a:r>
              <a:endParaRPr lang="zh-CN"/>
            </a:p>
          </p:txBody>
        </p:sp>
        <p:sp>
          <p:nvSpPr>
            <p:cNvPr id="15372" name="矩形 39"/>
            <p:cNvSpPr>
              <a:spLocks noChangeArrowheads="1"/>
            </p:cNvSpPr>
            <p:nvPr/>
          </p:nvSpPr>
          <p:spPr bwMode="auto">
            <a:xfrm>
              <a:off x="19897" y="43614"/>
              <a:ext cx="10757" cy="3137"/>
            </a:xfrm>
            <a:prstGeom prst="rect">
              <a:avLst/>
            </a:prstGeom>
            <a:solidFill>
              <a:srgbClr val="FFFFFF"/>
            </a:solidFill>
            <a:ln w="12700">
              <a:solidFill>
                <a:srgbClr val="00000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cs typeface="Times New Roman" panose="02020603050405020304" pitchFamily="18" charset="0"/>
                </a:rPr>
                <a:t>系统测试</a:t>
              </a:r>
              <a:endParaRPr lang="zh-CN"/>
            </a:p>
          </p:txBody>
        </p:sp>
        <p:sp>
          <p:nvSpPr>
            <p:cNvPr id="15373" name="矩形 40"/>
            <p:cNvSpPr>
              <a:spLocks noChangeArrowheads="1"/>
            </p:cNvSpPr>
            <p:nvPr/>
          </p:nvSpPr>
          <p:spPr bwMode="auto">
            <a:xfrm>
              <a:off x="19897" y="49329"/>
              <a:ext cx="10757" cy="3137"/>
            </a:xfrm>
            <a:prstGeom prst="rect">
              <a:avLst/>
            </a:prstGeom>
            <a:solidFill>
              <a:srgbClr val="FFFFFF"/>
            </a:solidFill>
            <a:ln w="12700">
              <a:solidFill>
                <a:srgbClr val="00000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cs typeface="Times New Roman" panose="02020603050405020304" pitchFamily="18" charset="0"/>
                </a:rPr>
                <a:t>测试总结</a:t>
              </a:r>
              <a:r>
                <a:rPr lang="en-US" altLang="zh-CN" sz="900">
                  <a:cs typeface="Times New Roman" panose="02020603050405020304" pitchFamily="18" charset="0"/>
                </a:rPr>
                <a:t>/</a:t>
              </a:r>
              <a:r>
                <a:rPr lang="zh-CN" altLang="en-US" sz="900">
                  <a:cs typeface="Times New Roman" panose="02020603050405020304" pitchFamily="18" charset="0"/>
                </a:rPr>
                <a:t>报告</a:t>
              </a:r>
              <a:endParaRPr lang="zh-CN" altLang="en-US"/>
            </a:p>
          </p:txBody>
        </p:sp>
        <p:sp>
          <p:nvSpPr>
            <p:cNvPr id="15374" name="矩形 41"/>
            <p:cNvSpPr>
              <a:spLocks noChangeArrowheads="1"/>
            </p:cNvSpPr>
            <p:nvPr/>
          </p:nvSpPr>
          <p:spPr bwMode="auto">
            <a:xfrm>
              <a:off x="19897" y="54759"/>
              <a:ext cx="10757" cy="3136"/>
            </a:xfrm>
            <a:prstGeom prst="rect">
              <a:avLst/>
            </a:prstGeom>
            <a:solidFill>
              <a:srgbClr val="FFFFFF"/>
            </a:solidFill>
            <a:ln w="12700">
              <a:solidFill>
                <a:srgbClr val="00000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cs typeface="Times New Roman" panose="02020603050405020304" pitchFamily="18" charset="0"/>
                </a:rPr>
                <a:t>验收测试</a:t>
              </a:r>
              <a:endParaRPr lang="zh-CN"/>
            </a:p>
          </p:txBody>
        </p:sp>
        <p:sp>
          <p:nvSpPr>
            <p:cNvPr id="15375" name="矩形 42"/>
            <p:cNvSpPr>
              <a:spLocks noChangeArrowheads="1"/>
            </p:cNvSpPr>
            <p:nvPr/>
          </p:nvSpPr>
          <p:spPr bwMode="auto">
            <a:xfrm>
              <a:off x="15525" y="17907"/>
              <a:ext cx="10764" cy="11906"/>
            </a:xfrm>
            <a:prstGeom prst="rect">
              <a:avLst/>
            </a:prstGeom>
            <a:solidFill>
              <a:srgbClr val="FFFFFF"/>
            </a:solidFill>
            <a:ln w="12700">
              <a:solidFill>
                <a:srgbClr val="00000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latin typeface="Calibri" panose="020F0502020204030204" pitchFamily="34" charset="0"/>
                </a:rPr>
                <a:t>设计测试用例</a:t>
              </a:r>
              <a:endParaRPr lang="zh-CN"/>
            </a:p>
          </p:txBody>
        </p:sp>
        <p:sp>
          <p:nvSpPr>
            <p:cNvPr id="15376" name="文本框 43"/>
            <p:cNvSpPr txBox="1">
              <a:spLocks noChangeArrowheads="1"/>
            </p:cNvSpPr>
            <p:nvPr/>
          </p:nvSpPr>
          <p:spPr bwMode="auto">
            <a:xfrm>
              <a:off x="14859" y="35528"/>
              <a:ext cx="3905" cy="8096"/>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eaVert"/>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sz="900">
                  <a:latin typeface="Calibri" panose="020F0502020204030204" pitchFamily="34" charset="0"/>
                </a:rPr>
                <a:t>实 施 测 试</a:t>
              </a:r>
              <a:endParaRPr lang="zh-CN"/>
            </a:p>
          </p:txBody>
        </p:sp>
        <p:sp>
          <p:nvSpPr>
            <p:cNvPr id="15377" name="矩形 44"/>
            <p:cNvSpPr>
              <a:spLocks noChangeArrowheads="1"/>
            </p:cNvSpPr>
            <p:nvPr/>
          </p:nvSpPr>
          <p:spPr bwMode="auto">
            <a:xfrm>
              <a:off x="19897" y="60188"/>
              <a:ext cx="10757" cy="3137"/>
            </a:xfrm>
            <a:prstGeom prst="rect">
              <a:avLst/>
            </a:prstGeom>
            <a:solidFill>
              <a:srgbClr val="FFFFFF"/>
            </a:solidFill>
            <a:ln w="12700">
              <a:solidFill>
                <a:srgbClr val="00000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cs typeface="Times New Roman" panose="02020603050405020304" pitchFamily="18" charset="0"/>
                </a:rPr>
                <a:t>测试归档</a:t>
              </a:r>
              <a:endParaRPr lang="zh-CN"/>
            </a:p>
          </p:txBody>
        </p:sp>
        <p:sp>
          <p:nvSpPr>
            <p:cNvPr id="15378" name="流程图: 终止 45"/>
            <p:cNvSpPr>
              <a:spLocks noChangeArrowheads="1"/>
            </p:cNvSpPr>
            <p:nvPr/>
          </p:nvSpPr>
          <p:spPr bwMode="auto">
            <a:xfrm>
              <a:off x="19040" y="65998"/>
              <a:ext cx="12478" cy="4001"/>
            </a:xfrm>
            <a:prstGeom prst="flowChartTerminator">
              <a:avLst/>
            </a:prstGeom>
            <a:solidFill>
              <a:srgbClr val="FFFFFF"/>
            </a:solidFill>
            <a:ln w="12700">
              <a:solidFill>
                <a:srgbClr val="000000"/>
              </a:solidFill>
              <a:prstDash val="lgDash"/>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sz="900">
                  <a:cs typeface="Times New Roman" panose="02020603050405020304" pitchFamily="18" charset="0"/>
                </a:rPr>
                <a:t>结项</a:t>
              </a:r>
              <a:endParaRPr lang="zh-CN"/>
            </a:p>
          </p:txBody>
        </p:sp>
        <p:cxnSp>
          <p:nvCxnSpPr>
            <p:cNvPr id="15379" name="直接箭头连接符 46"/>
            <p:cNvCxnSpPr>
              <a:cxnSpLocks noChangeShapeType="1"/>
            </p:cNvCxnSpPr>
            <p:nvPr/>
          </p:nvCxnSpPr>
          <p:spPr bwMode="auto">
            <a:xfrm>
              <a:off x="25241" y="4762"/>
              <a:ext cx="47" cy="2096"/>
            </a:xfrm>
            <a:prstGeom prst="straightConnector1">
              <a:avLst/>
            </a:prstGeom>
            <a:noFill/>
            <a:ln w="635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15380" name="直接箭头连接符 47"/>
            <p:cNvCxnSpPr>
              <a:cxnSpLocks noChangeShapeType="1"/>
            </p:cNvCxnSpPr>
            <p:nvPr/>
          </p:nvCxnSpPr>
          <p:spPr bwMode="auto">
            <a:xfrm>
              <a:off x="25288" y="10001"/>
              <a:ext cx="0" cy="2191"/>
            </a:xfrm>
            <a:prstGeom prst="straightConnector1">
              <a:avLst/>
            </a:prstGeom>
            <a:noFill/>
            <a:ln w="635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15381" name="直接箭头连接符 48"/>
            <p:cNvCxnSpPr>
              <a:cxnSpLocks noChangeShapeType="1"/>
            </p:cNvCxnSpPr>
            <p:nvPr/>
          </p:nvCxnSpPr>
          <p:spPr bwMode="auto">
            <a:xfrm>
              <a:off x="25275" y="35321"/>
              <a:ext cx="0" cy="2483"/>
            </a:xfrm>
            <a:prstGeom prst="straightConnector1">
              <a:avLst/>
            </a:prstGeom>
            <a:noFill/>
            <a:ln w="635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15382" name="直接箭头连接符 49"/>
            <p:cNvCxnSpPr>
              <a:cxnSpLocks noChangeShapeType="1"/>
            </p:cNvCxnSpPr>
            <p:nvPr/>
          </p:nvCxnSpPr>
          <p:spPr bwMode="auto">
            <a:xfrm>
              <a:off x="25275" y="40941"/>
              <a:ext cx="0" cy="2673"/>
            </a:xfrm>
            <a:prstGeom prst="straightConnector1">
              <a:avLst/>
            </a:prstGeom>
            <a:noFill/>
            <a:ln w="635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15383" name="直接箭头连接符 50"/>
            <p:cNvCxnSpPr>
              <a:cxnSpLocks noChangeShapeType="1"/>
            </p:cNvCxnSpPr>
            <p:nvPr/>
          </p:nvCxnSpPr>
          <p:spPr bwMode="auto">
            <a:xfrm>
              <a:off x="25275" y="46751"/>
              <a:ext cx="0" cy="2578"/>
            </a:xfrm>
            <a:prstGeom prst="straightConnector1">
              <a:avLst/>
            </a:prstGeom>
            <a:noFill/>
            <a:ln w="635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15384" name="直接箭头连接符 51"/>
            <p:cNvCxnSpPr>
              <a:cxnSpLocks noChangeShapeType="1"/>
            </p:cNvCxnSpPr>
            <p:nvPr/>
          </p:nvCxnSpPr>
          <p:spPr bwMode="auto">
            <a:xfrm>
              <a:off x="25275" y="57895"/>
              <a:ext cx="0" cy="2293"/>
            </a:xfrm>
            <a:prstGeom prst="straightConnector1">
              <a:avLst/>
            </a:prstGeom>
            <a:noFill/>
            <a:ln w="635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15385" name="直接箭头连接符 52"/>
            <p:cNvCxnSpPr>
              <a:cxnSpLocks noChangeShapeType="1"/>
            </p:cNvCxnSpPr>
            <p:nvPr/>
          </p:nvCxnSpPr>
          <p:spPr bwMode="auto">
            <a:xfrm>
              <a:off x="25275" y="63325"/>
              <a:ext cx="4" cy="2673"/>
            </a:xfrm>
            <a:prstGeom prst="straightConnector1">
              <a:avLst/>
            </a:prstGeom>
            <a:noFill/>
            <a:ln w="635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15386" name="肘形连接符 53"/>
            <p:cNvCxnSpPr>
              <a:cxnSpLocks noChangeShapeType="1"/>
            </p:cNvCxnSpPr>
            <p:nvPr/>
          </p:nvCxnSpPr>
          <p:spPr bwMode="auto">
            <a:xfrm rot="5400000">
              <a:off x="21812" y="14430"/>
              <a:ext cx="2571" cy="4381"/>
            </a:xfrm>
            <a:prstGeom prst="bentConnector3">
              <a:avLst>
                <a:gd name="adj1" fmla="val 50000"/>
              </a:avLst>
            </a:prstGeom>
            <a:noFill/>
            <a:ln w="635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15387" name="肘形连接符 54"/>
            <p:cNvCxnSpPr>
              <a:cxnSpLocks noChangeShapeType="1"/>
            </p:cNvCxnSpPr>
            <p:nvPr/>
          </p:nvCxnSpPr>
          <p:spPr bwMode="auto">
            <a:xfrm rot="16200000" flipH="1">
              <a:off x="21905" y="28815"/>
              <a:ext cx="2371" cy="4368"/>
            </a:xfrm>
            <a:prstGeom prst="bentConnector3">
              <a:avLst>
                <a:gd name="adj1" fmla="val 50000"/>
              </a:avLst>
            </a:prstGeom>
            <a:noFill/>
            <a:ln w="635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15388" name="肘形连接符 55"/>
            <p:cNvCxnSpPr>
              <a:cxnSpLocks noChangeShapeType="1"/>
            </p:cNvCxnSpPr>
            <p:nvPr/>
          </p:nvCxnSpPr>
          <p:spPr bwMode="auto">
            <a:xfrm rot="16200000" flipH="1">
              <a:off x="28336" y="12287"/>
              <a:ext cx="2381" cy="8478"/>
            </a:xfrm>
            <a:prstGeom prst="bentConnector3">
              <a:avLst>
                <a:gd name="adj1" fmla="val 50000"/>
              </a:avLst>
            </a:prstGeom>
            <a:noFill/>
            <a:ln w="6350">
              <a:solidFill>
                <a:srgbClr val="000000"/>
              </a:solidFill>
              <a:prstDash val="dash"/>
              <a:miter lim="800000"/>
              <a:tailEnd type="triangle" w="med" len="med"/>
            </a:ln>
            <a:extLst>
              <a:ext uri="{909E8E84-426E-40DD-AFC4-6F175D3DCCD1}">
                <a14:hiddenFill xmlns:a14="http://schemas.microsoft.com/office/drawing/2010/main">
                  <a:noFill/>
                </a14:hiddenFill>
              </a:ext>
            </a:extLst>
          </p:spPr>
        </p:cxnSp>
        <p:cxnSp>
          <p:nvCxnSpPr>
            <p:cNvPr id="15389" name="肘形连接符 56"/>
            <p:cNvCxnSpPr>
              <a:cxnSpLocks noChangeShapeType="1"/>
            </p:cNvCxnSpPr>
            <p:nvPr/>
          </p:nvCxnSpPr>
          <p:spPr bwMode="auto">
            <a:xfrm rot="5400000">
              <a:off x="28359" y="26538"/>
              <a:ext cx="2562" cy="8729"/>
            </a:xfrm>
            <a:prstGeom prst="bentConnector3">
              <a:avLst>
                <a:gd name="adj1" fmla="val 50000"/>
              </a:avLst>
            </a:prstGeom>
            <a:noFill/>
            <a:ln w="6350">
              <a:solidFill>
                <a:srgbClr val="000000"/>
              </a:solidFill>
              <a:prstDash val="dash"/>
              <a:miter lim="800000"/>
              <a:tailEnd type="triangle" w="med" len="med"/>
            </a:ln>
            <a:extLst>
              <a:ext uri="{909E8E84-426E-40DD-AFC4-6F175D3DCCD1}">
                <a14:hiddenFill xmlns:a14="http://schemas.microsoft.com/office/drawing/2010/main">
                  <a:noFill/>
                </a14:hiddenFill>
              </a:ext>
            </a:extLst>
          </p:spPr>
        </p:cxnSp>
        <p:cxnSp>
          <p:nvCxnSpPr>
            <p:cNvPr id="15390" name="直接箭头连接符 57"/>
            <p:cNvCxnSpPr>
              <a:cxnSpLocks noChangeShapeType="1"/>
            </p:cNvCxnSpPr>
            <p:nvPr/>
          </p:nvCxnSpPr>
          <p:spPr bwMode="auto">
            <a:xfrm>
              <a:off x="25275" y="52466"/>
              <a:ext cx="0" cy="2293"/>
            </a:xfrm>
            <a:prstGeom prst="straightConnector1">
              <a:avLst/>
            </a:prstGeom>
            <a:noFill/>
            <a:ln w="635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15391" name="肘形连接符 58"/>
            <p:cNvCxnSpPr>
              <a:cxnSpLocks noChangeShapeType="1"/>
            </p:cNvCxnSpPr>
            <p:nvPr/>
          </p:nvCxnSpPr>
          <p:spPr bwMode="auto">
            <a:xfrm rot="5400000" flipH="1" flipV="1">
              <a:off x="17466" y="33098"/>
              <a:ext cx="1775" cy="3086"/>
            </a:xfrm>
            <a:prstGeom prst="bentConnector2">
              <a:avLst/>
            </a:prstGeom>
            <a:noFill/>
            <a:ln w="6350">
              <a:solidFill>
                <a:srgbClr val="000000"/>
              </a:solidFill>
              <a:prstDash val="dash"/>
              <a:miter lim="800000"/>
              <a:tailEnd type="triangle" w="med" len="med"/>
            </a:ln>
            <a:extLst>
              <a:ext uri="{909E8E84-426E-40DD-AFC4-6F175D3DCCD1}">
                <a14:hiddenFill xmlns:a14="http://schemas.microsoft.com/office/drawing/2010/main">
                  <a:noFill/>
                </a14:hiddenFill>
              </a:ext>
            </a:extLst>
          </p:spPr>
        </p:cxnSp>
        <p:cxnSp>
          <p:nvCxnSpPr>
            <p:cNvPr id="15392" name="肘形连接符 59"/>
            <p:cNvCxnSpPr>
              <a:cxnSpLocks noChangeShapeType="1"/>
            </p:cNvCxnSpPr>
            <p:nvPr/>
          </p:nvCxnSpPr>
          <p:spPr bwMode="auto">
            <a:xfrm rot="16200000" flipH="1">
              <a:off x="17574" y="42861"/>
              <a:ext cx="1559" cy="3086"/>
            </a:xfrm>
            <a:prstGeom prst="bentConnector2">
              <a:avLst/>
            </a:prstGeom>
            <a:noFill/>
            <a:ln w="6350">
              <a:solidFill>
                <a:srgbClr val="000000"/>
              </a:solidFill>
              <a:prstDash val="dash"/>
              <a:miter lim="800000"/>
              <a:tailEnd type="triangle" w="med" len="med"/>
            </a:ln>
            <a:extLst>
              <a:ext uri="{909E8E84-426E-40DD-AFC4-6F175D3DCCD1}">
                <a14:hiddenFill xmlns:a14="http://schemas.microsoft.com/office/drawing/2010/main">
                  <a:noFill/>
                </a14:hiddenFill>
              </a:ext>
            </a:extLst>
          </p:spPr>
        </p:cxnSp>
        <p:sp>
          <p:nvSpPr>
            <p:cNvPr id="15393" name="文本框 25"/>
            <p:cNvSpPr txBox="1">
              <a:spLocks noChangeArrowheads="1"/>
            </p:cNvSpPr>
            <p:nvPr/>
          </p:nvSpPr>
          <p:spPr bwMode="auto">
            <a:xfrm>
              <a:off x="4857" y="12287"/>
              <a:ext cx="6954" cy="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sz="900">
                  <a:latin typeface="Calibri" panose="020F0502020204030204" pitchFamily="34" charset="0"/>
                </a:rPr>
                <a:t>测试申请</a:t>
              </a:r>
              <a:endParaRPr lang="zh-CN"/>
            </a:p>
          </p:txBody>
        </p:sp>
        <p:cxnSp>
          <p:nvCxnSpPr>
            <p:cNvPr id="15394" name="直接箭头连接符 26"/>
            <p:cNvCxnSpPr>
              <a:cxnSpLocks noChangeShapeType="1"/>
            </p:cNvCxnSpPr>
            <p:nvPr/>
          </p:nvCxnSpPr>
          <p:spPr bwMode="auto">
            <a:xfrm>
              <a:off x="11811" y="13763"/>
              <a:ext cx="8096" cy="0"/>
            </a:xfrm>
            <a:prstGeom prst="straightConnector1">
              <a:avLst/>
            </a:prstGeom>
            <a:noFill/>
            <a:ln w="6350">
              <a:solidFill>
                <a:srgbClr val="000000"/>
              </a:solidFill>
              <a:prstDash val="dash"/>
              <a:miter lim="800000"/>
              <a:tailEnd type="triangle" w="med" len="med"/>
            </a:ln>
            <a:extLst>
              <a:ext uri="{909E8E84-426E-40DD-AFC4-6F175D3DCCD1}">
                <a14:hiddenFill xmlns:a14="http://schemas.microsoft.com/office/drawing/2010/main">
                  <a:noFill/>
                </a14:hiddenFill>
              </a:ext>
            </a:extLst>
          </p:spPr>
        </p:cxnSp>
        <p:sp>
          <p:nvSpPr>
            <p:cNvPr id="15395" name="文本框 25"/>
            <p:cNvSpPr txBox="1">
              <a:spLocks noChangeArrowheads="1"/>
            </p:cNvSpPr>
            <p:nvPr/>
          </p:nvSpPr>
          <p:spPr bwMode="auto">
            <a:xfrm>
              <a:off x="7515" y="48472"/>
              <a:ext cx="6953" cy="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sz="900">
                  <a:cs typeface="Times New Roman" panose="02020603050405020304" pitchFamily="18" charset="0"/>
                </a:rPr>
                <a:t>提交报告</a:t>
              </a:r>
              <a:endParaRPr lang="zh-CN"/>
            </a:p>
          </p:txBody>
        </p:sp>
        <p:cxnSp>
          <p:nvCxnSpPr>
            <p:cNvPr id="15396" name="直接箭头连接符 62"/>
            <p:cNvCxnSpPr>
              <a:cxnSpLocks noChangeShapeType="1"/>
            </p:cNvCxnSpPr>
            <p:nvPr/>
          </p:nvCxnSpPr>
          <p:spPr bwMode="auto">
            <a:xfrm flipH="1">
              <a:off x="6286" y="50898"/>
              <a:ext cx="13611" cy="251"/>
            </a:xfrm>
            <a:prstGeom prst="straightConnector1">
              <a:avLst/>
            </a:prstGeom>
            <a:noFill/>
            <a:ln w="6350">
              <a:solidFill>
                <a:srgbClr val="000000"/>
              </a:solidFill>
              <a:prstDash val="dash"/>
              <a:miter lim="800000"/>
              <a:tailEnd type="triangle" w="med" len="med"/>
            </a:ln>
            <a:extLst>
              <a:ext uri="{909E8E84-426E-40DD-AFC4-6F175D3DCCD1}">
                <a14:hiddenFill xmlns:a14="http://schemas.microsoft.com/office/drawing/2010/main">
                  <a:noFill/>
                </a14:hiddenFill>
              </a:ext>
            </a:extLst>
          </p:spPr>
        </p:cxnSp>
      </p:gr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ARTICULATE_PROJECT_OPEN" val="0"/>
  <p:tag name="ISPRING_RESOURCE_PATHS_HASH_2" val="304a9ca1b5df62069ce63fb2667695769e5c558"/>
</p:tagLst>
</file>

<file path=ppt/theme/theme1.xml><?xml version="1.0" encoding="utf-8"?>
<a:theme xmlns:a="http://schemas.openxmlformats.org/drawingml/2006/main" name="PPT素材夹_0082">
  <a:themeElements>
    <a:clrScheme name="www.slideto.Me blue L5">
      <a:dk1>
        <a:srgbClr val="111111"/>
      </a:dk1>
      <a:lt1>
        <a:srgbClr val="FFFFFF"/>
      </a:lt1>
      <a:dk2>
        <a:srgbClr val="777777"/>
      </a:dk2>
      <a:lt2>
        <a:srgbClr val="B2B2B2"/>
      </a:lt2>
      <a:accent1>
        <a:srgbClr val="0070C0"/>
      </a:accent1>
      <a:accent2>
        <a:srgbClr val="00B0F0"/>
      </a:accent2>
      <a:accent3>
        <a:srgbClr val="00B050"/>
      </a:accent3>
      <a:accent4>
        <a:srgbClr val="92D050"/>
      </a:accent4>
      <a:accent5>
        <a:srgbClr val="FF6600"/>
      </a:accent5>
      <a:accent6>
        <a:srgbClr val="FF9900"/>
      </a:accent6>
      <a:hlink>
        <a:srgbClr val="373737"/>
      </a:hlink>
      <a:folHlink>
        <a:srgbClr val="6E6E6E"/>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1">
              <a:lumMod val="50000"/>
            </a:schemeClr>
          </a:solidFill>
        </a:ln>
      </a:spPr>
      <a:bodyPr rot="0" spcFirstLastPara="0" vertOverflow="overflow" horzOverflow="overflow" vert="horz" wrap="square" lIns="91440" tIns="45720" rIns="91440" bIns="45720" numCol="1" spcCol="0" rtlCol="0" fromWordArt="0" anchor="ctr" anchorCtr="0" forceAA="0" compatLnSpc="1">
        <a:noAutofit/>
      </a:bodyPr>
      <a:lstStyle>
        <a:defPPr>
          <a:defRPr sz="1600" dirty="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PPT素材夹_0082</Template>
  <TotalTime>0</TotalTime>
  <Words>3843</Words>
  <Application>WPS 演示</Application>
  <PresentationFormat>全屏显示(4:3)</PresentationFormat>
  <Paragraphs>286</Paragraphs>
  <Slides>31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6</vt:i4>
      </vt:variant>
      <vt:variant>
        <vt:lpstr>幻灯片标题</vt:lpstr>
      </vt:variant>
      <vt:variant>
        <vt:i4>31</vt:i4>
      </vt:variant>
    </vt:vector>
  </HeadingPairs>
  <TitlesOfParts>
    <vt:vector size="49" baseType="lpstr">
      <vt:lpstr>Arial</vt:lpstr>
      <vt:lpstr>宋体</vt:lpstr>
      <vt:lpstr>Wingdings</vt:lpstr>
      <vt:lpstr>Arial Black</vt:lpstr>
      <vt:lpstr>微软雅黑</vt:lpstr>
      <vt:lpstr>Calibri</vt:lpstr>
      <vt:lpstr>Times New Roman</vt:lpstr>
      <vt:lpstr>Arial Unicode MS</vt:lpstr>
      <vt:lpstr>Arial</vt:lpstr>
      <vt:lpstr>黑体</vt:lpstr>
      <vt:lpstr>Times New Roman</vt:lpstr>
      <vt:lpstr>PPT素材夹_0082</vt:lpstr>
      <vt:lpstr>Visio.Drawing.11</vt:lpstr>
      <vt:lpstr>Word.Picture.8</vt:lpstr>
      <vt:lpstr>Word.Picture.8</vt:lpstr>
      <vt:lpstr>Word.Picture.8</vt:lpstr>
      <vt:lpstr>Word.Picture.8</vt:lpstr>
      <vt:lpstr>Word.Picture.8</vt:lpstr>
      <vt:lpstr>软件测试方法与技术Ⅰ</vt:lpstr>
      <vt:lpstr>3.1 QA与QC</vt:lpstr>
      <vt:lpstr>PowerPoint 演示文稿</vt:lpstr>
      <vt:lpstr>3.2 狭义上的软件测试过程</vt:lpstr>
      <vt:lpstr>3.3 软件测试过程模型介绍</vt:lpstr>
      <vt:lpstr>PowerPoint 演示文稿</vt:lpstr>
      <vt:lpstr>PowerPoint 演示文稿</vt:lpstr>
      <vt:lpstr>PowerPoint 演示文稿</vt:lpstr>
      <vt:lpstr>3.4 软件测试总体工作流程</vt:lpstr>
      <vt:lpstr>一、 需求测试阶段</vt:lpstr>
      <vt:lpstr>二、编写测试计划阶段</vt:lpstr>
      <vt:lpstr>三、设计测试用例阶段</vt:lpstr>
      <vt:lpstr>四、实施测试阶段</vt:lpstr>
      <vt:lpstr>五、测试总结/报告阶段</vt:lpstr>
      <vt:lpstr>六、测试归档阶段</vt:lpstr>
      <vt:lpstr>课堂练习</vt:lpstr>
      <vt:lpstr>3.5 软件测试基本原则</vt:lpstr>
      <vt:lpstr>一、 完全测试软件是不可能的</vt:lpstr>
      <vt:lpstr>二、软件测试是有风险的行为</vt:lpstr>
      <vt:lpstr>三、测试无法显示潜在的软件缺陷</vt:lpstr>
      <vt:lpstr>四、软件缺陷的群集现象</vt:lpstr>
      <vt:lpstr>五、软件缺陷的免疫现象</vt:lpstr>
      <vt:lpstr>六、随着时间的推移，软件缺陷的修复费用将呈几何级数增长</vt:lpstr>
      <vt:lpstr>七、“零缺陷”是不切实际的行为</vt:lpstr>
      <vt:lpstr>八、尽量避免测试的随意性</vt:lpstr>
      <vt:lpstr>课堂练习——投票管理系统测试</vt:lpstr>
      <vt:lpstr>PowerPoint 演示文稿</vt:lpstr>
      <vt:lpstr>PowerPoint 演示文稿</vt:lpstr>
      <vt:lpstr>PowerPoint 演示文稿</vt:lpstr>
      <vt:lpstr>PowerPoint 演示文稿</vt:lpstr>
      <vt:lpstr>软件测试方法与技术Ⅰ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点击此处添加幻灯主标题</dc:title>
  <dc:creator>陈建潮;vic_c@126.com</dc:creator>
  <cp:lastModifiedBy>潮</cp:lastModifiedBy>
  <cp:revision>211</cp:revision>
  <dcterms:created xsi:type="dcterms:W3CDTF">2013-02-26T17:00:00Z</dcterms:created>
  <dcterms:modified xsi:type="dcterms:W3CDTF">2021-08-28T08:26:57Z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