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6"/>
  </p:notesMasterIdLst>
  <p:handoutMasterIdLst>
    <p:handoutMasterId r:id="rId87"/>
  </p:handoutMasterIdLst>
  <p:sldIdLst>
    <p:sldId id="263" r:id="rId3"/>
    <p:sldId id="417" r:id="rId4"/>
    <p:sldId id="418" r:id="rId5"/>
    <p:sldId id="419" r:id="rId6"/>
    <p:sldId id="420" r:id="rId7"/>
    <p:sldId id="421" r:id="rId8"/>
    <p:sldId id="422" r:id="rId9"/>
    <p:sldId id="423" r:id="rId10"/>
    <p:sldId id="424" r:id="rId11"/>
    <p:sldId id="425" r:id="rId12"/>
    <p:sldId id="426" r:id="rId13"/>
    <p:sldId id="427" r:id="rId14"/>
    <p:sldId id="428" r:id="rId15"/>
    <p:sldId id="429" r:id="rId16"/>
    <p:sldId id="431" r:id="rId17"/>
    <p:sldId id="432" r:id="rId18"/>
    <p:sldId id="433" r:id="rId19"/>
    <p:sldId id="434" r:id="rId20"/>
    <p:sldId id="435" r:id="rId21"/>
    <p:sldId id="436" r:id="rId22"/>
    <p:sldId id="437" r:id="rId23"/>
    <p:sldId id="438" r:id="rId24"/>
    <p:sldId id="439" r:id="rId25"/>
    <p:sldId id="440" r:id="rId26"/>
    <p:sldId id="441" r:id="rId27"/>
    <p:sldId id="442" r:id="rId28"/>
    <p:sldId id="443" r:id="rId29"/>
    <p:sldId id="444" r:id="rId30"/>
    <p:sldId id="445" r:id="rId31"/>
    <p:sldId id="446" r:id="rId32"/>
    <p:sldId id="447" r:id="rId33"/>
    <p:sldId id="448" r:id="rId34"/>
    <p:sldId id="449" r:id="rId35"/>
    <p:sldId id="450" r:id="rId36"/>
    <p:sldId id="451" r:id="rId37"/>
    <p:sldId id="452" r:id="rId38"/>
    <p:sldId id="453" r:id="rId39"/>
    <p:sldId id="454" r:id="rId40"/>
    <p:sldId id="455" r:id="rId41"/>
    <p:sldId id="456" r:id="rId42"/>
    <p:sldId id="457" r:id="rId43"/>
    <p:sldId id="467" r:id="rId44"/>
    <p:sldId id="468" r:id="rId45"/>
    <p:sldId id="469" r:id="rId46"/>
    <p:sldId id="470" r:id="rId47"/>
    <p:sldId id="471" r:id="rId48"/>
    <p:sldId id="472" r:id="rId49"/>
    <p:sldId id="473" r:id="rId50"/>
    <p:sldId id="474" r:id="rId51"/>
    <p:sldId id="475" r:id="rId52"/>
    <p:sldId id="476" r:id="rId53"/>
    <p:sldId id="477" r:id="rId54"/>
    <p:sldId id="478" r:id="rId55"/>
    <p:sldId id="479" r:id="rId56"/>
    <p:sldId id="480" r:id="rId57"/>
    <p:sldId id="458" r:id="rId58"/>
    <p:sldId id="459" r:id="rId59"/>
    <p:sldId id="481" r:id="rId60"/>
    <p:sldId id="482" r:id="rId61"/>
    <p:sldId id="483" r:id="rId62"/>
    <p:sldId id="484" r:id="rId63"/>
    <p:sldId id="485" r:id="rId64"/>
    <p:sldId id="486" r:id="rId65"/>
    <p:sldId id="487" r:id="rId66"/>
    <p:sldId id="488" r:id="rId67"/>
    <p:sldId id="489" r:id="rId68"/>
    <p:sldId id="490" r:id="rId69"/>
    <p:sldId id="491" r:id="rId70"/>
    <p:sldId id="493" r:id="rId71"/>
    <p:sldId id="494" r:id="rId72"/>
    <p:sldId id="495" r:id="rId73"/>
    <p:sldId id="496" r:id="rId74"/>
    <p:sldId id="497" r:id="rId75"/>
    <p:sldId id="498" r:id="rId76"/>
    <p:sldId id="492" r:id="rId77"/>
    <p:sldId id="460" r:id="rId78"/>
    <p:sldId id="461" r:id="rId79"/>
    <p:sldId id="462" r:id="rId80"/>
    <p:sldId id="463" r:id="rId81"/>
    <p:sldId id="464" r:id="rId82"/>
    <p:sldId id="465" r:id="rId83"/>
    <p:sldId id="466" r:id="rId84"/>
    <p:sldId id="375" r:id="rId85"/>
  </p:sldIdLst>
  <p:sldSz cx="9144000" cy="6858000" type="screen4x3"/>
  <p:notesSz cx="6858000" cy="9144000"/>
  <p:custDataLst>
    <p:tags r:id="rId91"/>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3737"/>
    <a:srgbClr val="6E6E6E"/>
    <a:srgbClr val="FFFFFF"/>
    <a:srgbClr val="F8F8F8"/>
    <a:srgbClr val="000000"/>
    <a:srgbClr val="1C1C1C"/>
    <a:srgbClr val="DDDDDD"/>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2281" autoAdjust="0"/>
  </p:normalViewPr>
  <p:slideViewPr>
    <p:cSldViewPr snapToObjects="1">
      <p:cViewPr varScale="1">
        <p:scale>
          <a:sx n="105" d="100"/>
          <a:sy n="105" d="100"/>
        </p:scale>
        <p:origin x="-1794" y="-90"/>
      </p:cViewPr>
      <p:guideLst>
        <p:guide orient="horz" pos="164"/>
        <p:guide orient="horz" pos="619"/>
        <p:guide orient="horz" pos="709"/>
        <p:guide orient="horz" pos="3975"/>
        <p:guide orient="horz" pos="4065"/>
        <p:guide orient="horz" pos="4247"/>
        <p:guide orient="horz" pos="3748"/>
        <p:guide pos="5514"/>
        <p:guide pos="252"/>
        <p:guide pos="2883"/>
        <p:guide pos="2835"/>
        <p:guide pos="2925"/>
      </p:guideLst>
    </p:cSldViewPr>
  </p:slideViewPr>
  <p:outlineViewPr>
    <p:cViewPr>
      <p:scale>
        <a:sx n="33" d="100"/>
        <a:sy n="33" d="100"/>
      </p:scale>
      <p:origin x="0" y="38934"/>
    </p:cViewPr>
  </p:outlineViewPr>
  <p:notesTextViewPr>
    <p:cViewPr>
      <p:scale>
        <a:sx n="1" d="1"/>
        <a:sy n="1" d="1"/>
      </p:scale>
      <p:origin x="0" y="0"/>
    </p:cViewPr>
  </p:notesTextViewPr>
  <p:sorterViewPr>
    <p:cViewPr>
      <p:scale>
        <a:sx n="100" d="100"/>
        <a:sy n="100" d="100"/>
      </p:scale>
      <p:origin x="0" y="1302"/>
    </p:cViewPr>
  </p:sorterViewPr>
  <p:notesViewPr>
    <p:cSldViewPr snapToObjects="1">
      <p:cViewPr varScale="1">
        <p:scale>
          <a:sx n="58" d="100"/>
          <a:sy n="58" d="100"/>
        </p:scale>
        <p:origin x="2790" y="36"/>
      </p:cViewPr>
      <p:guideLst>
        <p:guide orient="horz" pos="2906"/>
        <p:guide orient="horz" pos="476"/>
        <p:guide orient="horz" pos="5465"/>
        <p:guide orient="horz" pos="5759"/>
        <p:guide orient="horz" pos="5511"/>
        <p:guide orient="horz" pos="5692"/>
        <p:guide pos="3946"/>
        <p:guide pos="346"/>
      </p:guideLst>
    </p:cSldViewPr>
  </p:notesViewPr>
  <p:gridSpacing cx="72008" cy="72008"/>
</p:viewPr>
</file>

<file path=ppt/_rels/presentation.xml.rels><?xml version="1.0" encoding="UTF-8" standalone="yes"?>
<Relationships xmlns="http://schemas.openxmlformats.org/package/2006/relationships"><Relationship Id="rId91" Type="http://schemas.openxmlformats.org/officeDocument/2006/relationships/tags" Target="tags/tag3.xml"/><Relationship Id="rId90" Type="http://schemas.openxmlformats.org/officeDocument/2006/relationships/tableStyles" Target="tableStyles.xml"/><Relationship Id="rId9" Type="http://schemas.openxmlformats.org/officeDocument/2006/relationships/slide" Target="slides/slide7.xml"/><Relationship Id="rId89" Type="http://schemas.openxmlformats.org/officeDocument/2006/relationships/viewProps" Target="viewProps.xml"/><Relationship Id="rId88" Type="http://schemas.openxmlformats.org/officeDocument/2006/relationships/presProps" Target="presProps.xml"/><Relationship Id="rId87" Type="http://schemas.openxmlformats.org/officeDocument/2006/relationships/handoutMaster" Target="handoutMasters/handoutMaster1.xml"/><Relationship Id="rId86" Type="http://schemas.openxmlformats.org/officeDocument/2006/relationships/notesMaster" Target="notesMasters/notesMaster1.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image" Target="../media/image40.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987550" y="107950"/>
            <a:ext cx="4321175" cy="239713"/>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r>
              <a:rPr lang="zh-CN" altLang="en-US"/>
              <a:t>此处添加页眉信息</a:t>
            </a:r>
            <a:endParaRPr lang="zh-CN" altLang="en-US"/>
          </a:p>
        </p:txBody>
      </p:sp>
      <p:sp>
        <p:nvSpPr>
          <p:cNvPr id="3" name="日期占位符 2"/>
          <p:cNvSpPr>
            <a:spLocks noGrp="1"/>
          </p:cNvSpPr>
          <p:nvPr>
            <p:ph type="dt" sz="quarter" idx="1"/>
          </p:nvPr>
        </p:nvSpPr>
        <p:spPr>
          <a:xfrm>
            <a:off x="1989138" y="352425"/>
            <a:ext cx="4319587" cy="2286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fld id="{87B69DAA-AE73-4C6F-B7D5-0440E6EAB28B}" type="datetimeFigureOut">
              <a:rPr lang="zh-CN" altLang="en-US"/>
            </a:fld>
            <a:endParaRPr lang="zh-CN" altLang="en-US"/>
          </a:p>
        </p:txBody>
      </p:sp>
      <p:sp>
        <p:nvSpPr>
          <p:cNvPr id="4" name="页脚占位符 3"/>
          <p:cNvSpPr>
            <a:spLocks noGrp="1"/>
          </p:cNvSpPr>
          <p:nvPr>
            <p:ph type="ftr" sz="quarter" idx="2"/>
          </p:nvPr>
        </p:nvSpPr>
        <p:spPr>
          <a:xfrm>
            <a:off x="517525" y="8748713"/>
            <a:ext cx="2971800" cy="322262"/>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r>
              <a:rPr lang="zh-CN" altLang="en-US"/>
              <a:t>此处添加页脚信息</a:t>
            </a:r>
            <a:endParaRPr lang="zh-CN" altLang="en-US"/>
          </a:p>
        </p:txBody>
      </p:sp>
      <p:sp>
        <p:nvSpPr>
          <p:cNvPr id="5" name="灯片编号占位符 4"/>
          <p:cNvSpPr>
            <a:spLocks noGrp="1"/>
          </p:cNvSpPr>
          <p:nvPr>
            <p:ph type="sldNum" sz="quarter" idx="3"/>
          </p:nvPr>
        </p:nvSpPr>
        <p:spPr>
          <a:xfrm>
            <a:off x="5084763" y="8748713"/>
            <a:ext cx="1223962" cy="323850"/>
          </a:xfrm>
          <a:prstGeom prst="rect">
            <a:avLst/>
          </a:prstGeom>
        </p:spPr>
        <p:txBody>
          <a:bodyPr vert="horz" wrap="square" lIns="91440" tIns="45720" rIns="91440" bIns="45720" numCol="1" anchor="b" anchorCtr="0" compatLnSpc="1"/>
          <a:lstStyle>
            <a:lvl1pPr algn="r" eaLnBrk="1" hangingPunct="1">
              <a:defRPr sz="1200">
                <a:ea typeface="微软雅黑" panose="020B0503020204020204" pitchFamily="34" charset="-122"/>
              </a:defRPr>
            </a:lvl1pPr>
          </a:lstStyle>
          <a:p>
            <a:pPr>
              <a:defRPr/>
            </a:pPr>
            <a:r>
              <a:rPr lang="zh-CN" altLang="en-US"/>
              <a:t>第 </a:t>
            </a:r>
            <a:fld id="{324D2245-BA6F-4EA7-9ECF-214F5DB78F77}" type="slidenum">
              <a:rPr lang="zh-CN" altLang="en-US"/>
            </a:fld>
            <a:r>
              <a:rPr lang="zh-CN" altLang="en-US"/>
              <a:t> 页 讲义</a:t>
            </a:r>
            <a:endParaRPr lang="zh-CN" altLang="en-US"/>
          </a:p>
        </p:txBody>
      </p:sp>
      <p:cxnSp>
        <p:nvCxnSpPr>
          <p:cNvPr id="10" name="直接连接符 9"/>
          <p:cNvCxnSpPr/>
          <p:nvPr/>
        </p:nvCxnSpPr>
        <p:spPr>
          <a:xfrm>
            <a:off x="0" y="723900"/>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6151" name="组合 16"/>
          <p:cNvGrpSpPr/>
          <p:nvPr/>
        </p:nvGrpSpPr>
        <p:grpSpPr bwMode="auto">
          <a:xfrm>
            <a:off x="3429000" y="1312863"/>
            <a:ext cx="2879725" cy="1603375"/>
            <a:chOff x="0" y="1312195"/>
            <a:chExt cx="6858000" cy="1603621"/>
          </a:xfrm>
        </p:grpSpPr>
        <p:cxnSp>
          <p:nvCxnSpPr>
            <p:cNvPr id="11" name="直接连接符 10"/>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0" y="211400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0" y="25141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grpSp>
        <p:nvGrpSpPr>
          <p:cNvPr id="6152" name="组合 17"/>
          <p:cNvGrpSpPr/>
          <p:nvPr/>
        </p:nvGrpSpPr>
        <p:grpSpPr bwMode="auto">
          <a:xfrm>
            <a:off x="3429000" y="3979863"/>
            <a:ext cx="2879725" cy="1603375"/>
            <a:chOff x="0" y="1312195"/>
            <a:chExt cx="6858000" cy="1603621"/>
          </a:xfrm>
        </p:grpSpPr>
        <p:cxnSp>
          <p:nvCxnSpPr>
            <p:cNvPr id="19" name="直接连接符 18"/>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0" y="211400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0" y="25141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grpSp>
        <p:nvGrpSpPr>
          <p:cNvPr id="6153" name="组合 24"/>
          <p:cNvGrpSpPr/>
          <p:nvPr/>
        </p:nvGrpSpPr>
        <p:grpSpPr bwMode="auto">
          <a:xfrm>
            <a:off x="3429000" y="6629400"/>
            <a:ext cx="2879725" cy="1603375"/>
            <a:chOff x="0" y="1312195"/>
            <a:chExt cx="6858000" cy="1603621"/>
          </a:xfrm>
        </p:grpSpPr>
        <p:cxnSp>
          <p:nvCxnSpPr>
            <p:cNvPr id="26" name="直接连接符 25"/>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0" y="21140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0" y="2514117"/>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549275" y="114300"/>
            <a:ext cx="1368425" cy="466725"/>
          </a:xfrm>
          <a:prstGeom prst="rect">
            <a:avLst/>
          </a:prstGeom>
          <a:solidFill>
            <a:schemeClr val="bg1"/>
          </a:solid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solidFill>
                  <a:schemeClr val="tx1">
                    <a:lumMod val="75000"/>
                    <a:lumOff val="25000"/>
                  </a:schemeClr>
                </a:solidFill>
              </a:rPr>
              <a:t>LOGO</a:t>
            </a:r>
            <a:endParaRPr lang="zh-CN" altLang="en-US" b="1" dirty="0">
              <a:solidFill>
                <a:schemeClr val="tx1">
                  <a:lumMod val="75000"/>
                  <a:lumOff val="25000"/>
                </a:schemeClr>
              </a:solidFill>
            </a:endParaRPr>
          </a:p>
        </p:txBody>
      </p:sp>
      <p:cxnSp>
        <p:nvCxnSpPr>
          <p:cNvPr id="33" name="直接连接符 32"/>
          <p:cNvCxnSpPr/>
          <p:nvPr/>
        </p:nvCxnSpPr>
        <p:spPr>
          <a:xfrm>
            <a:off x="0" y="8675688"/>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3804" name="矩形 34"/>
          <p:cNvSpPr>
            <a:spLocks noChangeArrowheads="1"/>
          </p:cNvSpPr>
          <p:nvPr/>
        </p:nvSpPr>
        <p:spPr bwMode="auto">
          <a:xfrm>
            <a:off x="3328988" y="990600"/>
            <a:ext cx="12620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sp>
        <p:nvSpPr>
          <p:cNvPr id="33805" name="矩形 35"/>
          <p:cNvSpPr>
            <a:spLocks noChangeArrowheads="1"/>
          </p:cNvSpPr>
          <p:nvPr/>
        </p:nvSpPr>
        <p:spPr bwMode="auto">
          <a:xfrm>
            <a:off x="3328988" y="3671888"/>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sp>
        <p:nvSpPr>
          <p:cNvPr id="33806" name="矩形 36"/>
          <p:cNvSpPr>
            <a:spLocks noChangeArrowheads="1"/>
          </p:cNvSpPr>
          <p:nvPr/>
        </p:nvSpPr>
        <p:spPr bwMode="auto">
          <a:xfrm>
            <a:off x="3328988" y="6321425"/>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pic>
        <p:nvPicPr>
          <p:cNvPr id="6159"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2928938"/>
            <a:ext cx="2663825"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0"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5581650"/>
            <a:ext cx="266382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1"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8232775"/>
            <a:ext cx="266382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image" Target="../media/image40.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5292725"/>
            <a:ext cx="575945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页眉占位符 1"/>
          <p:cNvSpPr>
            <a:spLocks noGrp="1"/>
          </p:cNvSpPr>
          <p:nvPr>
            <p:ph type="hdr" sz="quarter"/>
          </p:nvPr>
        </p:nvSpPr>
        <p:spPr>
          <a:xfrm>
            <a:off x="1989138" y="114300"/>
            <a:ext cx="4319587" cy="233363"/>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r>
              <a:rPr lang="zh-CN" altLang="en-US"/>
              <a:t>此处添加页眉信息</a:t>
            </a:r>
            <a:endParaRPr lang="zh-CN" altLang="en-US"/>
          </a:p>
        </p:txBody>
      </p:sp>
      <p:sp>
        <p:nvSpPr>
          <p:cNvPr id="3" name="日期占位符 2"/>
          <p:cNvSpPr>
            <a:spLocks noGrp="1"/>
          </p:cNvSpPr>
          <p:nvPr>
            <p:ph type="dt" idx="1"/>
          </p:nvPr>
        </p:nvSpPr>
        <p:spPr>
          <a:xfrm>
            <a:off x="1989138" y="347663"/>
            <a:ext cx="4319587" cy="233362"/>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fld id="{9B7E7616-B975-42CD-82D4-795AD992720D}" type="datetimeFigureOut">
              <a:rPr lang="zh-CN" altLang="en-US"/>
            </a:fld>
            <a:endParaRPr lang="zh-CN" altLang="en-US"/>
          </a:p>
        </p:txBody>
      </p:sp>
      <p:sp>
        <p:nvSpPr>
          <p:cNvPr id="5" name="备注占位符 4"/>
          <p:cNvSpPr>
            <a:spLocks noGrp="1"/>
          </p:cNvSpPr>
          <p:nvPr>
            <p:ph type="body" sz="quarter" idx="3"/>
          </p:nvPr>
        </p:nvSpPr>
        <p:spPr>
          <a:xfrm>
            <a:off x="549275" y="5508625"/>
            <a:ext cx="5759450" cy="2878138"/>
          </a:xfrm>
          <a:prstGeom prst="rect">
            <a:avLst/>
          </a:prstGeom>
        </p:spPr>
        <p:txBody>
          <a:bodyPr vert="horz" lIns="91440" tIns="45720" rIns="91440" bIns="45720" rtlCol="0"/>
          <a:lstStyle/>
          <a:p>
            <a:pPr lvl="0"/>
            <a:r>
              <a:rPr lang="zh-CN" altLang="en-US" noProof="0" dirty="0" smtClean="0"/>
              <a:t>单击此处编辑母版文本样式</a:t>
            </a:r>
            <a:endParaRPr lang="zh-CN" altLang="en-US" noProof="0" dirty="0" smtClean="0"/>
          </a:p>
          <a:p>
            <a:pPr lvl="1"/>
            <a:r>
              <a:rPr lang="zh-CN" altLang="en-US" noProof="0" dirty="0" smtClean="0"/>
              <a:t>第二级</a:t>
            </a:r>
            <a:endParaRPr lang="zh-CN" altLang="en-US" noProof="0" dirty="0" smtClean="0"/>
          </a:p>
          <a:p>
            <a:pPr lvl="2"/>
            <a:r>
              <a:rPr lang="zh-CN" altLang="en-US" noProof="0" dirty="0" smtClean="0"/>
              <a:t>第三级</a:t>
            </a:r>
            <a:endParaRPr lang="zh-CN" altLang="en-US" noProof="0" dirty="0" smtClean="0"/>
          </a:p>
          <a:p>
            <a:pPr lvl="3"/>
            <a:r>
              <a:rPr lang="zh-CN" altLang="en-US" noProof="0" dirty="0" smtClean="0"/>
              <a:t>第四级</a:t>
            </a:r>
            <a:endParaRPr lang="zh-CN" altLang="en-US" noProof="0" dirty="0" smtClean="0"/>
          </a:p>
          <a:p>
            <a:pPr lvl="4"/>
            <a:r>
              <a:rPr lang="zh-CN" altLang="en-US" noProof="0" dirty="0" smtClean="0"/>
              <a:t>第五级</a:t>
            </a:r>
            <a:endParaRPr lang="zh-CN" altLang="en-US" noProof="0" dirty="0"/>
          </a:p>
        </p:txBody>
      </p:sp>
      <p:sp>
        <p:nvSpPr>
          <p:cNvPr id="6" name="页脚占位符 5"/>
          <p:cNvSpPr>
            <a:spLocks noGrp="1"/>
          </p:cNvSpPr>
          <p:nvPr>
            <p:ph type="ftr" sz="quarter" idx="4"/>
          </p:nvPr>
        </p:nvSpPr>
        <p:spPr>
          <a:xfrm>
            <a:off x="549275" y="8748713"/>
            <a:ext cx="2971800" cy="28733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r>
              <a:rPr lang="zh-CN" altLang="en-US"/>
              <a:t>此处添加页脚信息</a:t>
            </a:r>
            <a:endParaRPr lang="zh-CN" altLang="en-US"/>
          </a:p>
        </p:txBody>
      </p:sp>
      <p:sp>
        <p:nvSpPr>
          <p:cNvPr id="7" name="灯片编号占位符 6"/>
          <p:cNvSpPr>
            <a:spLocks noGrp="1"/>
          </p:cNvSpPr>
          <p:nvPr>
            <p:ph type="sldNum" sz="quarter" idx="5"/>
          </p:nvPr>
        </p:nvSpPr>
        <p:spPr>
          <a:xfrm>
            <a:off x="3884613" y="8748713"/>
            <a:ext cx="2424112" cy="287337"/>
          </a:xfrm>
          <a:prstGeom prst="rect">
            <a:avLst/>
          </a:prstGeom>
        </p:spPr>
        <p:txBody>
          <a:bodyPr vert="horz" wrap="square" lIns="91440" tIns="45720" rIns="91440" bIns="45720" numCol="1" anchor="b" anchorCtr="0" compatLnSpc="1"/>
          <a:lstStyle>
            <a:lvl1pPr algn="r" eaLnBrk="1" hangingPunct="1">
              <a:defRPr sz="1200">
                <a:ea typeface="微软雅黑" panose="020B0503020204020204" pitchFamily="34" charset="-122"/>
              </a:defRPr>
            </a:lvl1pPr>
          </a:lstStyle>
          <a:p>
            <a:pPr>
              <a:defRPr/>
            </a:pPr>
            <a:r>
              <a:rPr lang="zh-CN" altLang="en-US"/>
              <a:t>第 </a:t>
            </a:r>
            <a:fld id="{B7FE895A-9663-40D8-8270-E2BFFEDDFAE2}" type="slidenum">
              <a:rPr lang="zh-CN" altLang="en-US"/>
            </a:fld>
            <a:r>
              <a:rPr lang="zh-CN" altLang="en-US"/>
              <a:t> 页</a:t>
            </a:r>
            <a:endParaRPr lang="zh-CN" altLang="en-US"/>
          </a:p>
        </p:txBody>
      </p:sp>
      <p:cxnSp>
        <p:nvCxnSpPr>
          <p:cNvPr id="8" name="直接连接符 7"/>
          <p:cNvCxnSpPr/>
          <p:nvPr/>
        </p:nvCxnSpPr>
        <p:spPr>
          <a:xfrm>
            <a:off x="0" y="723900"/>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49275" y="114300"/>
            <a:ext cx="1368425" cy="466725"/>
          </a:xfrm>
          <a:prstGeom prst="rect">
            <a:avLst/>
          </a:prstGeom>
          <a:solidFill>
            <a:schemeClr val="bg1"/>
          </a:solid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solidFill>
                  <a:schemeClr val="tx1">
                    <a:lumMod val="75000"/>
                    <a:lumOff val="25000"/>
                  </a:schemeClr>
                </a:solidFill>
              </a:rPr>
              <a:t>LOGO</a:t>
            </a:r>
            <a:endParaRPr lang="zh-CN" altLang="en-US" b="1" dirty="0">
              <a:solidFill>
                <a:schemeClr val="tx1">
                  <a:lumMod val="75000"/>
                  <a:lumOff val="25000"/>
                </a:schemeClr>
              </a:solidFill>
            </a:endParaRPr>
          </a:p>
        </p:txBody>
      </p:sp>
      <p:cxnSp>
        <p:nvCxnSpPr>
          <p:cNvPr id="10" name="直接连接符 9"/>
          <p:cNvCxnSpPr/>
          <p:nvPr/>
        </p:nvCxnSpPr>
        <p:spPr>
          <a:xfrm>
            <a:off x="0" y="8675688"/>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notesStyle>
    <a:lvl1pPr marL="1714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1pPr>
    <a:lvl2pPr marL="6286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2pPr>
    <a:lvl3pPr marL="10858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3pPr>
    <a:lvl4pPr marL="15430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4pPr>
    <a:lvl5pPr marL="20002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封面幻灯片">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395289" y="1484784"/>
            <a:ext cx="8353425" cy="792088"/>
          </a:xfrm>
        </p:spPr>
        <p:txBody>
          <a:bodyPr/>
          <a:lstStyle>
            <a:lvl1pPr algn="l">
              <a:defRPr b="1">
                <a:solidFill>
                  <a:schemeClr val="tx1"/>
                </a:solidFill>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395289" y="2276872"/>
            <a:ext cx="8353425" cy="504056"/>
          </a:xfrm>
        </p:spPr>
        <p:txBody>
          <a:bodyPr/>
          <a:lstStyle>
            <a:lvl1pPr marL="0" indent="0" algn="l">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395290" y="2174654"/>
            <a:ext cx="8353425" cy="750292"/>
          </a:xfrm>
        </p:spPr>
        <p:txBody>
          <a:bodyPr anchor="t">
            <a:normAutofit/>
          </a:bodyPr>
          <a:lstStyle>
            <a:lvl1pPr algn="ctr">
              <a:defRPr sz="3200" b="1" cap="all">
                <a:solidFill>
                  <a:schemeClr val="tx1"/>
                </a:solidFill>
              </a:defRPr>
            </a:lvl1pPr>
          </a:lstStyle>
          <a:p>
            <a:r>
              <a:rPr lang="zh-CN" altLang="en-US" smtClean="0"/>
              <a:t>单击此处编辑母版标题样式</a:t>
            </a:r>
            <a:endParaRPr lang="zh-CN" altLang="en-US" dirty="0"/>
          </a:p>
        </p:txBody>
      </p:sp>
      <p:sp>
        <p:nvSpPr>
          <p:cNvPr id="3" name="文本占位符 2"/>
          <p:cNvSpPr>
            <a:spLocks noGrp="1"/>
          </p:cNvSpPr>
          <p:nvPr>
            <p:ph type="body" idx="1"/>
          </p:nvPr>
        </p:nvSpPr>
        <p:spPr>
          <a:xfrm>
            <a:off x="395290" y="1772817"/>
            <a:ext cx="8353425" cy="401836"/>
          </a:xfrm>
        </p:spPr>
        <p:txBody>
          <a:bodyPr anchor="b"/>
          <a:lstStyle>
            <a:lvl1pPr marL="0" indent="0" algn="ctr">
              <a:buNone/>
              <a:defRPr sz="2000" b="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封底幻灯片">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395289" y="1556792"/>
            <a:ext cx="8353425" cy="792088"/>
          </a:xfrm>
        </p:spPr>
        <p:txBody>
          <a:bodyPr/>
          <a:lstStyle>
            <a:lvl1pPr algn="r">
              <a:defRPr b="1">
                <a:solidFill>
                  <a:schemeClr val="tx1"/>
                </a:solidFill>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395289" y="2348880"/>
            <a:ext cx="8353425" cy="504056"/>
          </a:xfrm>
        </p:spPr>
        <p:txBody>
          <a:bodyPr/>
          <a:lstStyle>
            <a:lvl1pPr marL="0" indent="0" algn="r">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spcAft>
                <a:spcPts val="400"/>
              </a:spcAft>
              <a:defRPr b="0"/>
            </a:lvl1pPr>
            <a:lvl2pPr>
              <a:spcAft>
                <a:spcPts val="400"/>
              </a:spcAft>
              <a:defRPr/>
            </a:lvl2pPr>
            <a:lvl3pPr>
              <a:spcAft>
                <a:spcPts val="400"/>
              </a:spcAft>
              <a:defRPr/>
            </a:lvl3pPr>
            <a:lvl4pPr>
              <a:spcAft>
                <a:spcPts val="400"/>
              </a:spcAft>
              <a:defRPr/>
            </a:lvl4pPr>
            <a:lvl5pPr>
              <a:spcAft>
                <a:spcPts val="400"/>
              </a:spcAft>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标题占位符 1"/>
          <p:cNvSpPr>
            <a:spLocks noGrp="1"/>
          </p:cNvSpPr>
          <p:nvPr>
            <p:ph type="title"/>
          </p:nvPr>
        </p:nvSpPr>
        <p:spPr bwMode="auto">
          <a:xfrm>
            <a:off x="0" y="0"/>
            <a:ext cx="83534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lvl1pPr>
          </a:lstStyle>
          <a:p>
            <a:pPr lvl="0"/>
            <a:r>
              <a:rPr lang="zh-CN" altLang="en-US" dirty="0" smtClean="0"/>
              <a:t>单击此处编辑母版标题样式</a:t>
            </a:r>
            <a:endParaRPr lang="zh-CN" altLang="en-US" dirty="0" smtClean="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6540" y="116632"/>
            <a:ext cx="8353424" cy="720724"/>
          </a:xfrm>
        </p:spPr>
        <p:txBody>
          <a:body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395289" y="1125538"/>
            <a:ext cx="4105275"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p:nvPr>
        </p:nvSpPr>
        <p:spPr>
          <a:xfrm>
            <a:off x="4643439" y="1125538"/>
            <a:ext cx="4105275"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0" y="116632"/>
            <a:ext cx="8353425" cy="72072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95290" y="1125537"/>
            <a:ext cx="4105275" cy="639763"/>
          </a:xfrm>
        </p:spPr>
        <p:txBody>
          <a:bodyPr anchor="ct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395288" y="1844824"/>
            <a:ext cx="4102100" cy="4463901"/>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3439" y="1125537"/>
            <a:ext cx="4105275" cy="639763"/>
          </a:xfrm>
        </p:spPr>
        <p:txBody>
          <a:bodyPr anchor="ct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1844824"/>
            <a:ext cx="4103688" cy="4463901"/>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368029" y="2060849"/>
            <a:ext cx="8353424" cy="720724"/>
          </a:xfrm>
        </p:spPr>
        <p:txBody>
          <a:bodyPr/>
          <a:lstStyle/>
          <a:p>
            <a:r>
              <a:rPr lang="zh-CN" altLang="en-US" smtClean="0"/>
              <a:t>单击此处编辑母版标题样式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0" y="116632"/>
            <a:ext cx="8353425" cy="708025"/>
          </a:xfrm>
        </p:spPr>
        <p:txBody>
          <a:bodyPr rtlCol="0">
            <a:normAutofit/>
          </a:bodyPr>
          <a:lstStyle>
            <a:lvl1pPr>
              <a:defRPr lang="zh-CN" altLang="en-US"/>
            </a:lvl1pPr>
          </a:lstStyle>
          <a:p>
            <a:pPr lvl="0"/>
            <a:r>
              <a:rPr lang="zh-CN" altLang="en-US" smtClean="0"/>
              <a:t>单击此处编辑母版标题样式</a:t>
            </a:r>
            <a:endParaRPr lang="zh-CN" altLang="en-US"/>
          </a:p>
        </p:txBody>
      </p:sp>
      <p:sp>
        <p:nvSpPr>
          <p:cNvPr id="3" name="内容占位符 2"/>
          <p:cNvSpPr>
            <a:spLocks noGrp="1"/>
          </p:cNvSpPr>
          <p:nvPr>
            <p:ph idx="1"/>
          </p:nvPr>
        </p:nvSpPr>
        <p:spPr>
          <a:xfrm>
            <a:off x="395538" y="1125538"/>
            <a:ext cx="5173663" cy="5183187"/>
          </a:xfrm>
          <a:ln>
            <a:solidFill>
              <a:schemeClr val="tx2"/>
            </a:solidFill>
          </a:ln>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sp>
        <p:nvSpPr>
          <p:cNvPr id="4" name="文本占位符 3"/>
          <p:cNvSpPr>
            <a:spLocks noGrp="1"/>
          </p:cNvSpPr>
          <p:nvPr>
            <p:ph type="body" sz="half" idx="2"/>
          </p:nvPr>
        </p:nvSpPr>
        <p:spPr>
          <a:xfrm>
            <a:off x="5652122" y="1125538"/>
            <a:ext cx="3070225" cy="5183187"/>
          </a:xfrm>
        </p:spPr>
        <p:txBody>
          <a:bodyPr>
            <a:normAutofit/>
          </a:bodyPr>
          <a:lstStyle>
            <a:lvl1pPr marL="0" indent="0">
              <a:buNone/>
              <a:defRPr sz="16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5289" y="4956215"/>
            <a:ext cx="8353425" cy="566739"/>
          </a:xfrm>
        </p:spPr>
        <p:txBody>
          <a:bodyPr anchor="b"/>
          <a:lstStyle>
            <a:lvl1pPr algn="l">
              <a:defRPr sz="2000" b="1">
                <a:solidFill>
                  <a:schemeClr val="tx1"/>
                </a:solidFill>
              </a:defRPr>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95289" y="1125538"/>
            <a:ext cx="8353425" cy="3743623"/>
          </a:xfrm>
          <a:ln>
            <a:solidFill>
              <a:schemeClr val="tx2"/>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dirty="0"/>
          </a:p>
        </p:txBody>
      </p:sp>
      <p:sp>
        <p:nvSpPr>
          <p:cNvPr id="4" name="文本占位符 3"/>
          <p:cNvSpPr>
            <a:spLocks noGrp="1"/>
          </p:cNvSpPr>
          <p:nvPr>
            <p:ph type="body" sz="half" idx="2"/>
          </p:nvPr>
        </p:nvSpPr>
        <p:spPr>
          <a:xfrm>
            <a:off x="395289" y="5522954"/>
            <a:ext cx="8353425" cy="804863"/>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3.png"/><Relationship Id="rId10" Type="http://schemas.openxmlformats.org/officeDocument/2006/relationships/image" Target="../media/image2.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4763" y="174625"/>
            <a:ext cx="9144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标题占位符 1"/>
          <p:cNvSpPr>
            <a:spLocks noGrp="1"/>
          </p:cNvSpPr>
          <p:nvPr>
            <p:ph type="title"/>
          </p:nvPr>
        </p:nvSpPr>
        <p:spPr bwMode="auto">
          <a:xfrm>
            <a:off x="0" y="0"/>
            <a:ext cx="83534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8" name="文本占位符 2"/>
          <p:cNvSpPr>
            <a:spLocks noGrp="1"/>
          </p:cNvSpPr>
          <p:nvPr>
            <p:ph type="body" idx="1"/>
          </p:nvPr>
        </p:nvSpPr>
        <p:spPr bwMode="auto">
          <a:xfrm>
            <a:off x="400050" y="1166813"/>
            <a:ext cx="8353425" cy="503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pic>
        <p:nvPicPr>
          <p:cNvPr id="1029" name="图片 1"/>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7956550" y="69850"/>
            <a:ext cx="10795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p:nvPr userDrawn="1"/>
        </p:nvCxnSpPr>
        <p:spPr>
          <a:xfrm>
            <a:off x="-30672" y="764704"/>
            <a:ext cx="2339752" cy="0"/>
          </a:xfrm>
          <a:prstGeom prst="line">
            <a:avLst/>
          </a:prstGeom>
          <a:ln w="73025">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a:ln>
        </p:spPr>
        <p:style>
          <a:lnRef idx="1">
            <a:schemeClr val="accent5"/>
          </a:lnRef>
          <a:fillRef idx="0">
            <a:schemeClr val="accent5"/>
          </a:fillRef>
          <a:effectRef idx="0">
            <a:schemeClr val="accent5"/>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hf hdr="0"/>
  <p:txStyles>
    <p:titleStyle>
      <a:lvl1pPr algn="l" rtl="0" eaLnBrk="0" fontAlgn="base" hangingPunct="0">
        <a:spcBef>
          <a:spcPct val="0"/>
        </a:spcBef>
        <a:spcAft>
          <a:spcPct val="0"/>
        </a:spcAft>
        <a:defRPr sz="3200" b="1" kern="1200">
          <a:solidFill>
            <a:schemeClr val="tx1"/>
          </a:solidFill>
          <a:latin typeface="+mj-lt"/>
          <a:ea typeface="+mj-ea"/>
          <a:cs typeface="+mj-cs"/>
        </a:defRPr>
      </a:lvl1pPr>
      <a:lvl2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2pPr>
      <a:lvl3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3pPr>
      <a:lvl4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4pPr>
      <a:lvl5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5pPr>
      <a:lvl6pPr marL="4572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6pPr>
      <a:lvl7pPr marL="9144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7pPr>
      <a:lvl8pPr marL="13716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8pPr>
      <a:lvl9pPr marL="18288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9pPr>
    </p:titleStyle>
    <p:bodyStyle>
      <a:lvl1pPr marL="342900" indent="-342900" algn="l" rtl="0" eaLnBrk="0" fontAlgn="ctr" hangingPunct="0">
        <a:spcBef>
          <a:spcPct val="0"/>
        </a:spcBef>
        <a:spcAft>
          <a:spcPts val="400"/>
        </a:spcAft>
        <a:buSzPct val="70000"/>
        <a:buFont typeface="Wingdings" panose="05000000000000000000" pitchFamily="2" charset="2"/>
        <a:buChar char="l"/>
        <a:defRPr sz="2800" kern="1200">
          <a:solidFill>
            <a:schemeClr val="tx1"/>
          </a:solidFill>
          <a:latin typeface="+mn-lt"/>
          <a:ea typeface="+mn-ea"/>
          <a:cs typeface="+mn-cs"/>
        </a:defRPr>
      </a:lvl1pPr>
      <a:lvl2pPr marL="742950" indent="-285750" algn="l" rtl="0" eaLnBrk="0" fontAlgn="ctr" hangingPunct="0">
        <a:spcBef>
          <a:spcPct val="0"/>
        </a:spcBef>
        <a:spcAft>
          <a:spcPts val="400"/>
        </a:spcAft>
        <a:buSzPct val="70000"/>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ctr" hangingPunct="0">
        <a:spcBef>
          <a:spcPct val="0"/>
        </a:spcBef>
        <a:spcAft>
          <a:spcPts val="400"/>
        </a:spcAft>
        <a:buSzPct val="70000"/>
        <a:buFont typeface="Wingdings" panose="05000000000000000000" pitchFamily="2" charset="2"/>
        <a:buChar char="l"/>
        <a:defRPr kern="1200">
          <a:solidFill>
            <a:schemeClr val="tx1"/>
          </a:solidFill>
          <a:latin typeface="+mn-lt"/>
          <a:ea typeface="+mn-ea"/>
          <a:cs typeface="+mn-cs"/>
        </a:defRPr>
      </a:lvl3pPr>
      <a:lvl4pPr marL="16002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4pPr>
      <a:lvl5pPr marL="20574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hyperlink" Target="NUnit_2.txt" TargetMode="External"/><Relationship Id="rId1" Type="http://schemas.openxmlformats.org/officeDocument/2006/relationships/hyperlink" Target="NUnit_1.txt"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4.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5.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hyperlink" Target="http://www.junit.org/" TargetMode="Externa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0.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5.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6.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7.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8.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9.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0.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2.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3.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4.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5.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6.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7.jpe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8.jpe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9.jpe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6"/>
          <p:cNvSpPr>
            <a:spLocks noGrp="1"/>
          </p:cNvSpPr>
          <p:nvPr>
            <p:ph type="ctrTitle"/>
          </p:nvPr>
        </p:nvSpPr>
        <p:spPr>
          <a:xfrm>
            <a:off x="1258888" y="1484313"/>
            <a:ext cx="8353425" cy="792162"/>
          </a:xfrm>
        </p:spPr>
        <p:txBody>
          <a:bodyPr/>
          <a:lstStyle/>
          <a:p>
            <a:pPr eaLnBrk="1" hangingPunct="1"/>
            <a:r>
              <a:rPr lang="zh-CN" altLang="en-US" sz="3600" dirty="0" smtClean="0"/>
              <a:t>软件测试方法与技术</a:t>
            </a:r>
            <a:r>
              <a:rPr lang="en-US" altLang="zh-CN" sz="3600" dirty="0" smtClean="0"/>
              <a:t>Ⅰ</a:t>
            </a:r>
            <a:endParaRPr lang="en-US" altLang="zh-CN" sz="3600" dirty="0" smtClean="0"/>
          </a:p>
        </p:txBody>
      </p:sp>
      <p:sp>
        <p:nvSpPr>
          <p:cNvPr id="7171" name="副标题 7"/>
          <p:cNvSpPr txBox="1"/>
          <p:nvPr/>
        </p:nvSpPr>
        <p:spPr bwMode="auto">
          <a:xfrm>
            <a:off x="5076825" y="2230438"/>
            <a:ext cx="83534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eaLnBrk="1" hangingPunct="1">
              <a:buFont typeface="Wingdings" panose="05000000000000000000" pitchFamily="2" charset="2"/>
              <a:buNone/>
            </a:pPr>
            <a:r>
              <a:rPr lang="en-US" altLang="zh-CN" sz="2400"/>
              <a:t>—— </a:t>
            </a:r>
            <a:r>
              <a:rPr lang="zh-CN" altLang="en-US" sz="2400"/>
              <a:t>陈建潮</a:t>
            </a:r>
            <a:endParaRPr lang="zh-CN" altLang="en-US" sz="240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20000"/>
              </a:lnSpc>
            </a:pPr>
            <a:r>
              <a:rPr lang="zh-CN" altLang="zh-CN" sz="2400" dirty="0"/>
              <a:t>测试应注意下列问题：</a:t>
            </a:r>
            <a:endParaRPr lang="zh-CN" altLang="zh-CN" sz="2400" dirty="0"/>
          </a:p>
          <a:p>
            <a:pPr lvl="1">
              <a:lnSpc>
                <a:spcPct val="120000"/>
              </a:lnSpc>
            </a:pPr>
            <a:r>
              <a:rPr lang="zh-CN" altLang="zh-CN" sz="2000" dirty="0"/>
              <a:t>如果输入条件规定了值的范围，则应取刚达到这个范围的边界的值，以及刚刚超越这个范围边界的值作为测试输入数据；</a:t>
            </a:r>
            <a:endParaRPr lang="zh-CN" altLang="zh-CN" sz="2000" dirty="0"/>
          </a:p>
          <a:p>
            <a:pPr lvl="1">
              <a:lnSpc>
                <a:spcPct val="120000"/>
              </a:lnSpc>
            </a:pPr>
            <a:r>
              <a:rPr lang="zh-CN" altLang="zh-CN" sz="2000" dirty="0"/>
              <a:t>如果输入条件规定了值的个数，则用最大个数、最小个数、比最小个数少一、比最小个数多一、比最大个数少一、比最大个数多一的数作为测试数据；</a:t>
            </a:r>
            <a:endParaRPr lang="zh-CN" altLang="zh-CN" sz="2000" dirty="0"/>
          </a:p>
          <a:p>
            <a:pPr lvl="1">
              <a:lnSpc>
                <a:spcPct val="120000"/>
              </a:lnSpc>
            </a:pPr>
            <a:r>
              <a:rPr lang="zh-CN" altLang="zh-CN" sz="2000" dirty="0"/>
              <a:t>将规则①和②应用于输出条件，即设计测试用例使输出值达到边界值及其左右的值；</a:t>
            </a:r>
            <a:endParaRPr lang="zh-CN" altLang="zh-CN" sz="2000" dirty="0"/>
          </a:p>
          <a:p>
            <a:pPr lvl="1">
              <a:lnSpc>
                <a:spcPct val="120000"/>
              </a:lnSpc>
            </a:pPr>
            <a:r>
              <a:rPr lang="zh-CN" altLang="zh-CN" sz="2000" dirty="0"/>
              <a:t>如果程序的需求规格说明书给出的输入域或输出域是有序集合，则应选取集合的第一个元素和最后一个元素作为测试用例；</a:t>
            </a:r>
            <a:endParaRPr lang="zh-CN" altLang="zh-CN" sz="2000" dirty="0"/>
          </a:p>
          <a:p>
            <a:pPr lvl="1">
              <a:lnSpc>
                <a:spcPct val="120000"/>
              </a:lnSpc>
            </a:pPr>
            <a:r>
              <a:rPr lang="zh-CN" altLang="zh-CN" sz="2000" dirty="0"/>
              <a:t>如果程序中使用了一个内部数据结构，则应当选择这个内部数据结构的边界上的值作为测试用例；</a:t>
            </a:r>
            <a:endParaRPr lang="zh-CN" altLang="zh-CN" sz="2000" dirty="0"/>
          </a:p>
          <a:p>
            <a:pPr lvl="1">
              <a:lnSpc>
                <a:spcPct val="120000"/>
              </a:lnSpc>
            </a:pPr>
            <a:r>
              <a:rPr lang="zh-CN" altLang="zh-CN" sz="2000" dirty="0"/>
              <a:t>分析规格说明，找出其它可能的边界条件和次边界条件；</a:t>
            </a:r>
            <a:endParaRPr lang="zh-CN" altLang="en-US" sz="2000" dirty="0"/>
          </a:p>
        </p:txBody>
      </p:sp>
      <p:sp>
        <p:nvSpPr>
          <p:cNvPr id="3" name="标题 2"/>
          <p:cNvSpPr>
            <a:spLocks noGrp="1"/>
          </p:cNvSpPr>
          <p:nvPr>
            <p:ph type="title"/>
          </p:nvPr>
        </p:nvSpPr>
        <p:spPr/>
        <p:txBody>
          <a:bodyPr/>
          <a:lstStyle/>
          <a:p>
            <a:r>
              <a:rPr lang="zh-CN" altLang="zh-CN" dirty="0"/>
              <a:t>边界条件测试</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20000"/>
              </a:lnSpc>
            </a:pPr>
            <a:r>
              <a:rPr lang="zh-CN" altLang="zh-CN" dirty="0"/>
              <a:t>测试应着重检查下列问题：</a:t>
            </a:r>
            <a:endParaRPr lang="zh-CN" altLang="zh-CN" dirty="0"/>
          </a:p>
          <a:p>
            <a:pPr lvl="1">
              <a:lnSpc>
                <a:spcPct val="120000"/>
              </a:lnSpc>
            </a:pPr>
            <a:r>
              <a:rPr lang="zh-CN" altLang="zh-CN" dirty="0"/>
              <a:t>输出的出错信息难以理解；</a:t>
            </a:r>
            <a:endParaRPr lang="zh-CN" altLang="zh-CN" dirty="0"/>
          </a:p>
          <a:p>
            <a:pPr lvl="1">
              <a:lnSpc>
                <a:spcPct val="120000"/>
              </a:lnSpc>
            </a:pPr>
            <a:r>
              <a:rPr lang="zh-CN" altLang="zh-CN" dirty="0"/>
              <a:t>记录的错误与实际遇到的错误不相符；</a:t>
            </a:r>
            <a:endParaRPr lang="zh-CN" altLang="zh-CN" dirty="0"/>
          </a:p>
          <a:p>
            <a:pPr lvl="1">
              <a:lnSpc>
                <a:spcPct val="120000"/>
              </a:lnSpc>
            </a:pPr>
            <a:r>
              <a:rPr lang="zh-CN" altLang="zh-CN" dirty="0"/>
              <a:t>在程序自定义的出错处理段运行之前，系统已介入；</a:t>
            </a:r>
            <a:endParaRPr lang="zh-CN" altLang="zh-CN" dirty="0"/>
          </a:p>
          <a:p>
            <a:pPr lvl="1">
              <a:lnSpc>
                <a:spcPct val="120000"/>
              </a:lnSpc>
            </a:pPr>
            <a:r>
              <a:rPr lang="zh-CN" altLang="zh-CN" dirty="0"/>
              <a:t>异常处理不当；</a:t>
            </a:r>
            <a:endParaRPr lang="zh-CN" altLang="zh-CN" dirty="0"/>
          </a:p>
          <a:p>
            <a:pPr lvl="1">
              <a:lnSpc>
                <a:spcPct val="120000"/>
              </a:lnSpc>
            </a:pPr>
            <a:r>
              <a:rPr lang="zh-CN" altLang="zh-CN" dirty="0"/>
              <a:t>错误陈述中未能提供足够的定位出错信息；</a:t>
            </a:r>
            <a:endParaRPr lang="zh-CN" altLang="zh-CN" dirty="0"/>
          </a:p>
          <a:p>
            <a:endParaRPr lang="zh-CN" altLang="en-US" dirty="0"/>
          </a:p>
        </p:txBody>
      </p:sp>
      <p:sp>
        <p:nvSpPr>
          <p:cNvPr id="3" name="标题 2"/>
          <p:cNvSpPr>
            <a:spLocks noGrp="1"/>
          </p:cNvSpPr>
          <p:nvPr>
            <p:ph type="title"/>
          </p:nvPr>
        </p:nvSpPr>
        <p:spPr/>
        <p:txBody>
          <a:bodyPr/>
          <a:lstStyle/>
          <a:p>
            <a:r>
              <a:rPr lang="zh-CN" altLang="zh-CN" dirty="0"/>
              <a:t>出错处理检测</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20000"/>
              </a:lnSpc>
            </a:pPr>
            <a:r>
              <a:rPr lang="zh-CN" altLang="zh-CN" sz="2400" dirty="0"/>
              <a:t>由于每个模块在整个软件中并不是孤立的，在对每个模块进行单元测试时，需要考虑它和周围模块之间的相互联系</a:t>
            </a:r>
            <a:r>
              <a:rPr lang="zh-CN" altLang="zh-CN" sz="2400" dirty="0" smtClean="0"/>
              <a:t>。</a:t>
            </a:r>
            <a:endParaRPr lang="en-US" altLang="zh-CN" sz="2400" dirty="0" smtClean="0"/>
          </a:p>
          <a:p>
            <a:pPr>
              <a:lnSpc>
                <a:spcPct val="120000"/>
              </a:lnSpc>
            </a:pPr>
            <a:r>
              <a:rPr lang="zh-CN" altLang="zh-CN" sz="2400" dirty="0" smtClean="0"/>
              <a:t>但是</a:t>
            </a:r>
            <a:r>
              <a:rPr lang="zh-CN" altLang="zh-CN" sz="2400" dirty="0"/>
              <a:t>，在某一个模块进行单元测试时，其他模块可能还并没有完成，又或者就算其他模块完成了，但为了使得测试环境变得纯粹，必须隔离其他模块。所以，在这种情况下，在对某一模块进行单元测试时，就要设置若干个辅助测试</a:t>
            </a:r>
            <a:r>
              <a:rPr lang="zh-CN" altLang="zh-CN" sz="2400" dirty="0" smtClean="0"/>
              <a:t>模块</a:t>
            </a:r>
            <a:r>
              <a:rPr lang="zh-CN" altLang="en-US" sz="2400" dirty="0"/>
              <a:t>。</a:t>
            </a:r>
            <a:endParaRPr lang="zh-CN" altLang="en-US" sz="2400" dirty="0"/>
          </a:p>
        </p:txBody>
      </p:sp>
      <p:sp>
        <p:nvSpPr>
          <p:cNvPr id="3" name="标题 2"/>
          <p:cNvSpPr>
            <a:spLocks noGrp="1"/>
          </p:cNvSpPr>
          <p:nvPr>
            <p:ph type="title"/>
          </p:nvPr>
        </p:nvSpPr>
        <p:spPr/>
        <p:txBody>
          <a:bodyPr/>
          <a:lstStyle/>
          <a:p>
            <a:r>
              <a:rPr lang="zh-CN" altLang="zh-CN" dirty="0"/>
              <a:t>创建驱动模块或桩模块</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0">
              <a:lnSpc>
                <a:spcPct val="140000"/>
              </a:lnSpc>
            </a:pPr>
            <a:r>
              <a:rPr lang="zh-CN" altLang="zh-CN" sz="2400" dirty="0"/>
              <a:t>驱动模块（</a:t>
            </a:r>
            <a:r>
              <a:rPr lang="en-US" altLang="zh-CN" sz="2400" dirty="0"/>
              <a:t>driver</a:t>
            </a:r>
            <a:r>
              <a:rPr lang="zh-CN" altLang="zh-CN" sz="2400" dirty="0"/>
              <a:t>）：用以模仿被测模块的上级模块，相当于被测模块的主程序，驱动模块调用被测模块。</a:t>
            </a:r>
            <a:endParaRPr lang="zh-CN" altLang="zh-CN" sz="2400" dirty="0"/>
          </a:p>
          <a:p>
            <a:pPr lvl="0">
              <a:lnSpc>
                <a:spcPct val="140000"/>
              </a:lnSpc>
            </a:pPr>
            <a:r>
              <a:rPr lang="zh-CN" altLang="zh-CN" sz="2400" dirty="0"/>
              <a:t>桩模块（</a:t>
            </a:r>
            <a:r>
              <a:rPr lang="en-US" altLang="zh-CN" sz="2400" dirty="0"/>
              <a:t>stub</a:t>
            </a:r>
            <a:r>
              <a:rPr lang="zh-CN" altLang="zh-CN" sz="2400" dirty="0"/>
              <a:t>）：用以模仿被测模块的下级模块，相当于被测模块调用的子模块，被测模块调用桩模块。</a:t>
            </a:r>
            <a:endParaRPr lang="zh-CN" altLang="zh-CN" sz="2400" dirty="0"/>
          </a:p>
          <a:p>
            <a:endParaRPr lang="zh-CN" altLang="zh-CN"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150"/>
          <p:cNvSpPr>
            <a:spLocks noChangeArrowheads="1"/>
          </p:cNvSpPr>
          <p:nvPr/>
        </p:nvSpPr>
        <p:spPr bwMode="auto">
          <a:xfrm>
            <a:off x="1545363" y="187530"/>
            <a:ext cx="207539" cy="77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sz="4000"/>
          </a:p>
        </p:txBody>
      </p:sp>
      <p:grpSp>
        <p:nvGrpSpPr>
          <p:cNvPr id="81" name="Group 113"/>
          <p:cNvGrpSpPr>
            <a:grpSpLocks noChangeAspect="1"/>
          </p:cNvGrpSpPr>
          <p:nvPr/>
        </p:nvGrpSpPr>
        <p:grpSpPr bwMode="auto">
          <a:xfrm>
            <a:off x="1545362" y="541470"/>
            <a:ext cx="5906957" cy="6120977"/>
            <a:chOff x="2362" y="3544"/>
            <a:chExt cx="7200" cy="7472"/>
          </a:xfrm>
        </p:grpSpPr>
        <p:sp>
          <p:nvSpPr>
            <p:cNvPr id="82" name="AutoShape 149"/>
            <p:cNvSpPr>
              <a:spLocks noChangeAspect="1" noChangeArrowheads="1" noTextEdit="1"/>
            </p:cNvSpPr>
            <p:nvPr/>
          </p:nvSpPr>
          <p:spPr bwMode="auto">
            <a:xfrm>
              <a:off x="2362" y="3544"/>
              <a:ext cx="7200" cy="747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4000"/>
            </a:p>
          </p:txBody>
        </p:sp>
        <p:sp>
          <p:nvSpPr>
            <p:cNvPr id="83" name="Text Box 148"/>
            <p:cNvSpPr txBox="1">
              <a:spLocks noChangeArrowheads="1"/>
            </p:cNvSpPr>
            <p:nvPr/>
          </p:nvSpPr>
          <p:spPr bwMode="auto">
            <a:xfrm>
              <a:off x="5023" y="3544"/>
              <a:ext cx="1409" cy="408"/>
            </a:xfrm>
            <a:prstGeom prst="rect">
              <a:avLst/>
            </a:prstGeom>
            <a:solidFill>
              <a:srgbClr val="FFFFFF"/>
            </a:solidFill>
            <a:ln w="9525">
              <a:solidFill>
                <a:srgbClr val="000000"/>
              </a:solidFill>
              <a:miter lim="800000"/>
            </a:ln>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驱动模块</a:t>
              </a:r>
              <a:endParaRPr kumimoji="0" lang="zh-CN" sz="4000" b="0" i="0" u="none" strike="noStrike" cap="none" normalizeH="0" baseline="0" smtClean="0">
                <a:ln>
                  <a:noFill/>
                </a:ln>
                <a:solidFill>
                  <a:schemeClr val="tx1"/>
                </a:solidFill>
                <a:effectLst/>
                <a:latin typeface="Arial" panose="020B0604020202020204" pitchFamily="34" charset="0"/>
              </a:endParaRPr>
            </a:p>
          </p:txBody>
        </p:sp>
        <p:sp>
          <p:nvSpPr>
            <p:cNvPr id="84" name="Text Box 147"/>
            <p:cNvSpPr txBox="1">
              <a:spLocks noChangeArrowheads="1"/>
            </p:cNvSpPr>
            <p:nvPr/>
          </p:nvSpPr>
          <p:spPr bwMode="auto">
            <a:xfrm>
              <a:off x="5023" y="4359"/>
              <a:ext cx="1409" cy="407"/>
            </a:xfrm>
            <a:prstGeom prst="rect">
              <a:avLst/>
            </a:prstGeom>
            <a:solidFill>
              <a:srgbClr val="DDDDDD"/>
            </a:solidFill>
            <a:ln w="9525">
              <a:solidFill>
                <a:srgbClr val="000000"/>
              </a:solidFill>
              <a:miter lim="800000"/>
            </a:ln>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被测模块</a:t>
              </a:r>
              <a:endParaRPr kumimoji="0" lang="zh-CN" sz="4000" b="0" i="0" u="none" strike="noStrike" cap="none" normalizeH="0" baseline="0" smtClean="0">
                <a:ln>
                  <a:noFill/>
                </a:ln>
                <a:solidFill>
                  <a:schemeClr val="tx1"/>
                </a:solidFill>
                <a:effectLst/>
                <a:latin typeface="Arial" panose="020B0604020202020204" pitchFamily="34" charset="0"/>
              </a:endParaRPr>
            </a:p>
          </p:txBody>
        </p:sp>
        <p:sp>
          <p:nvSpPr>
            <p:cNvPr id="85" name="Text Box 146"/>
            <p:cNvSpPr txBox="1">
              <a:spLocks noChangeArrowheads="1"/>
            </p:cNvSpPr>
            <p:nvPr/>
          </p:nvSpPr>
          <p:spPr bwMode="auto">
            <a:xfrm>
              <a:off x="3145" y="6397"/>
              <a:ext cx="1408" cy="410"/>
            </a:xfrm>
            <a:prstGeom prst="rect">
              <a:avLst/>
            </a:prstGeom>
            <a:solidFill>
              <a:srgbClr val="FFFFFF"/>
            </a:solidFill>
            <a:ln w="9525">
              <a:solidFill>
                <a:srgbClr val="000000"/>
              </a:solidFill>
              <a:miter lim="800000"/>
            </a:ln>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桩模块</a:t>
              </a:r>
              <a:r>
                <a:rPr kumimoji="0" lang="en-US" alt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a:t>
              </a:r>
              <a:endParaRPr kumimoji="0" lang="en-US" altLang="zh-CN" sz="4000" b="0" i="0" u="none" strike="noStrike" cap="none" normalizeH="0" baseline="0" smtClean="0">
                <a:ln>
                  <a:noFill/>
                </a:ln>
                <a:solidFill>
                  <a:schemeClr val="tx1"/>
                </a:solidFill>
                <a:effectLst/>
                <a:latin typeface="Arial" panose="020B0604020202020204" pitchFamily="34" charset="0"/>
              </a:endParaRPr>
            </a:p>
          </p:txBody>
        </p:sp>
        <p:sp>
          <p:nvSpPr>
            <p:cNvPr id="86" name="Text Box 145"/>
            <p:cNvSpPr txBox="1">
              <a:spLocks noChangeArrowheads="1"/>
            </p:cNvSpPr>
            <p:nvPr/>
          </p:nvSpPr>
          <p:spPr bwMode="auto">
            <a:xfrm>
              <a:off x="5023" y="6397"/>
              <a:ext cx="1409" cy="410"/>
            </a:xfrm>
            <a:prstGeom prst="rect">
              <a:avLst/>
            </a:prstGeom>
            <a:solidFill>
              <a:srgbClr val="FFFFFF"/>
            </a:solidFill>
            <a:ln w="9525">
              <a:solidFill>
                <a:srgbClr val="000000"/>
              </a:solidFill>
              <a:miter lim="800000"/>
            </a:ln>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桩模块</a:t>
              </a:r>
              <a:r>
                <a:rPr kumimoji="0" lang="en-US" alt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endParaRPr kumimoji="0" lang="en-US" altLang="zh-CN" sz="4000" b="0" i="0" u="none" strike="noStrike" cap="none" normalizeH="0" baseline="0" smtClean="0">
                <a:ln>
                  <a:noFill/>
                </a:ln>
                <a:solidFill>
                  <a:schemeClr val="tx1"/>
                </a:solidFill>
                <a:effectLst/>
                <a:latin typeface="Arial" panose="020B0604020202020204" pitchFamily="34" charset="0"/>
              </a:endParaRPr>
            </a:p>
          </p:txBody>
        </p:sp>
        <p:sp>
          <p:nvSpPr>
            <p:cNvPr id="87" name="Text Box 144"/>
            <p:cNvSpPr txBox="1">
              <a:spLocks noChangeArrowheads="1"/>
            </p:cNvSpPr>
            <p:nvPr/>
          </p:nvSpPr>
          <p:spPr bwMode="auto">
            <a:xfrm>
              <a:off x="6901" y="6397"/>
              <a:ext cx="1409" cy="409"/>
            </a:xfrm>
            <a:prstGeom prst="rect">
              <a:avLst/>
            </a:prstGeom>
            <a:solidFill>
              <a:srgbClr val="FFFFFF"/>
            </a:solidFill>
            <a:ln w="9525">
              <a:solidFill>
                <a:srgbClr val="000000"/>
              </a:solidFill>
              <a:miter lim="800000"/>
            </a:ln>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桩模块</a:t>
              </a:r>
              <a:r>
                <a:rPr kumimoji="0" lang="en-US" alt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n</a:t>
              </a:r>
              <a:endParaRPr kumimoji="0" lang="en-US" altLang="zh-CN" sz="4000" b="0" i="0" u="none" strike="noStrike" cap="none" normalizeH="0" baseline="0" smtClean="0">
                <a:ln>
                  <a:noFill/>
                </a:ln>
                <a:solidFill>
                  <a:schemeClr val="tx1"/>
                </a:solidFill>
                <a:effectLst/>
                <a:latin typeface="Arial" panose="020B0604020202020204" pitchFamily="34" charset="0"/>
              </a:endParaRPr>
            </a:p>
          </p:txBody>
        </p:sp>
        <p:sp>
          <p:nvSpPr>
            <p:cNvPr id="88" name="Text Box 143"/>
            <p:cNvSpPr txBox="1">
              <a:spLocks noChangeArrowheads="1"/>
            </p:cNvSpPr>
            <p:nvPr/>
          </p:nvSpPr>
          <p:spPr bwMode="auto">
            <a:xfrm>
              <a:off x="2989" y="3544"/>
              <a:ext cx="1407" cy="409"/>
            </a:xfrm>
            <a:prstGeom prst="rect">
              <a:avLst/>
            </a:prstGeom>
            <a:solidFill>
              <a:srgbClr val="FFFFFF"/>
            </a:solidFill>
            <a:ln w="9525">
              <a:solidFill>
                <a:srgbClr val="000000"/>
              </a:solidFill>
              <a:prstDash val="dash"/>
              <a:miter lim="800000"/>
            </a:ln>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测试用例</a:t>
              </a:r>
              <a:endParaRPr kumimoji="0" lang="zh-CN" sz="4000" b="0" i="0" u="none" strike="noStrike" cap="none" normalizeH="0" baseline="0" smtClean="0">
                <a:ln>
                  <a:noFill/>
                </a:ln>
                <a:solidFill>
                  <a:schemeClr val="tx1"/>
                </a:solidFill>
                <a:effectLst/>
                <a:latin typeface="Arial" panose="020B0604020202020204" pitchFamily="34" charset="0"/>
              </a:endParaRPr>
            </a:p>
          </p:txBody>
        </p:sp>
        <p:sp>
          <p:nvSpPr>
            <p:cNvPr id="89" name="Text Box 142"/>
            <p:cNvSpPr txBox="1">
              <a:spLocks noChangeArrowheads="1"/>
            </p:cNvSpPr>
            <p:nvPr/>
          </p:nvSpPr>
          <p:spPr bwMode="auto">
            <a:xfrm>
              <a:off x="7058" y="3544"/>
              <a:ext cx="1407" cy="411"/>
            </a:xfrm>
            <a:prstGeom prst="rect">
              <a:avLst/>
            </a:prstGeom>
            <a:solidFill>
              <a:srgbClr val="FFFFFF"/>
            </a:solidFill>
            <a:ln w="9525">
              <a:solidFill>
                <a:srgbClr val="000000"/>
              </a:solidFill>
              <a:prstDash val="dash"/>
              <a:miter lim="800000"/>
            </a:ln>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测试结果</a:t>
              </a:r>
              <a:endParaRPr kumimoji="0" lang="zh-CN" sz="4000" b="0" i="0" u="none" strike="noStrike" cap="none" normalizeH="0" baseline="0" smtClean="0">
                <a:ln>
                  <a:noFill/>
                </a:ln>
                <a:solidFill>
                  <a:schemeClr val="tx1"/>
                </a:solidFill>
                <a:effectLst/>
                <a:latin typeface="Arial" panose="020B0604020202020204" pitchFamily="34" charset="0"/>
              </a:endParaRPr>
            </a:p>
          </p:txBody>
        </p:sp>
        <p:sp>
          <p:nvSpPr>
            <p:cNvPr id="90" name="AutoShape 141"/>
            <p:cNvSpPr>
              <a:spLocks noChangeShapeType="1"/>
            </p:cNvSpPr>
            <p:nvPr/>
          </p:nvSpPr>
          <p:spPr bwMode="auto">
            <a:xfrm>
              <a:off x="5728" y="3952"/>
              <a:ext cx="1" cy="407"/>
            </a:xfrm>
            <a:prstGeom prst="straightConnector1">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4000"/>
            </a:p>
          </p:txBody>
        </p:sp>
        <p:sp>
          <p:nvSpPr>
            <p:cNvPr id="91" name="AutoShape 140"/>
            <p:cNvSpPr>
              <a:spLocks noChangeShapeType="1"/>
            </p:cNvSpPr>
            <p:nvPr/>
          </p:nvSpPr>
          <p:spPr bwMode="auto">
            <a:xfrm flipV="1">
              <a:off x="4396" y="3748"/>
              <a:ext cx="627" cy="1"/>
            </a:xfrm>
            <a:prstGeom prst="straightConnector1">
              <a:avLst/>
            </a:prstGeom>
            <a:noFill/>
            <a:ln w="9525">
              <a:solidFill>
                <a:srgbClr val="000000"/>
              </a:solidFill>
              <a:prstDash val="dash"/>
              <a:rou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4000"/>
            </a:p>
          </p:txBody>
        </p:sp>
        <p:sp>
          <p:nvSpPr>
            <p:cNvPr id="92" name="AutoShape 139"/>
            <p:cNvSpPr>
              <a:spLocks noChangeShapeType="1"/>
            </p:cNvSpPr>
            <p:nvPr/>
          </p:nvSpPr>
          <p:spPr bwMode="auto">
            <a:xfrm>
              <a:off x="6432" y="3748"/>
              <a:ext cx="626" cy="2"/>
            </a:xfrm>
            <a:prstGeom prst="straightConnector1">
              <a:avLst/>
            </a:prstGeom>
            <a:noFill/>
            <a:ln w="9525">
              <a:solidFill>
                <a:srgbClr val="000000"/>
              </a:solidFill>
              <a:prstDash val="dash"/>
              <a:rou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4000"/>
            </a:p>
          </p:txBody>
        </p:sp>
        <p:sp>
          <p:nvSpPr>
            <p:cNvPr id="93" name="Text Box 138"/>
            <p:cNvSpPr txBox="1">
              <a:spLocks noChangeArrowheads="1"/>
            </p:cNvSpPr>
            <p:nvPr/>
          </p:nvSpPr>
          <p:spPr bwMode="auto">
            <a:xfrm>
              <a:off x="5023" y="5447"/>
              <a:ext cx="1409" cy="406"/>
            </a:xfrm>
            <a:prstGeom prst="rect">
              <a:avLst/>
            </a:prstGeom>
            <a:solidFill>
              <a:srgbClr val="DDDDDD"/>
            </a:solidFill>
            <a:ln w="9525">
              <a:solidFill>
                <a:srgbClr val="000000"/>
              </a:solidFill>
              <a:miter lim="800000"/>
            </a:ln>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被测模块</a:t>
              </a:r>
              <a:endParaRPr kumimoji="0" lang="zh-CN" sz="4000" b="0" i="0" u="none" strike="noStrike" cap="none" normalizeH="0" baseline="0" smtClean="0">
                <a:ln>
                  <a:noFill/>
                </a:ln>
                <a:solidFill>
                  <a:schemeClr val="tx1"/>
                </a:solidFill>
                <a:effectLst/>
                <a:latin typeface="Arial" panose="020B0604020202020204" pitchFamily="34" charset="0"/>
              </a:endParaRPr>
            </a:p>
          </p:txBody>
        </p:sp>
        <p:sp>
          <p:nvSpPr>
            <p:cNvPr id="94" name="Text Box 137"/>
            <p:cNvSpPr txBox="1">
              <a:spLocks noChangeArrowheads="1"/>
            </p:cNvSpPr>
            <p:nvPr/>
          </p:nvSpPr>
          <p:spPr bwMode="auto">
            <a:xfrm>
              <a:off x="5023" y="4767"/>
              <a:ext cx="1409"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4000" b="0" i="0" u="none" strike="noStrike" cap="none" normalizeH="0" baseline="0" smtClean="0">
                <a:ln>
                  <a:noFill/>
                </a:ln>
                <a:solidFill>
                  <a:schemeClr val="tx1"/>
                </a:solidFill>
                <a:effectLst/>
                <a:latin typeface="Arial" panose="020B0604020202020204" pitchFamily="34" charset="0"/>
              </a:endParaRPr>
            </a:p>
          </p:txBody>
        </p:sp>
        <p:sp>
          <p:nvSpPr>
            <p:cNvPr id="95" name="AutoShape 136"/>
            <p:cNvSpPr>
              <a:spLocks noChangeShapeType="1"/>
            </p:cNvSpPr>
            <p:nvPr/>
          </p:nvSpPr>
          <p:spPr bwMode="auto">
            <a:xfrm flipH="1">
              <a:off x="3849" y="5853"/>
              <a:ext cx="1879" cy="544"/>
            </a:xfrm>
            <a:prstGeom prst="straightConnector1">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4000"/>
            </a:p>
          </p:txBody>
        </p:sp>
        <p:sp>
          <p:nvSpPr>
            <p:cNvPr id="96" name="AutoShape 135"/>
            <p:cNvSpPr>
              <a:spLocks noChangeShapeType="1"/>
            </p:cNvSpPr>
            <p:nvPr/>
          </p:nvSpPr>
          <p:spPr bwMode="auto">
            <a:xfrm>
              <a:off x="5728" y="5853"/>
              <a:ext cx="1" cy="544"/>
            </a:xfrm>
            <a:prstGeom prst="straightConnector1">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4000"/>
            </a:p>
          </p:txBody>
        </p:sp>
        <p:sp>
          <p:nvSpPr>
            <p:cNvPr id="97" name="AutoShape 134"/>
            <p:cNvSpPr>
              <a:spLocks noChangeShapeType="1"/>
            </p:cNvSpPr>
            <p:nvPr/>
          </p:nvSpPr>
          <p:spPr bwMode="auto">
            <a:xfrm>
              <a:off x="5728" y="5853"/>
              <a:ext cx="1877" cy="544"/>
            </a:xfrm>
            <a:prstGeom prst="straightConnector1">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4000"/>
            </a:p>
          </p:txBody>
        </p:sp>
        <p:sp>
          <p:nvSpPr>
            <p:cNvPr id="98" name="AutoShape 133"/>
            <p:cNvSpPr>
              <a:spLocks noChangeShapeType="1"/>
            </p:cNvSpPr>
            <p:nvPr/>
          </p:nvSpPr>
          <p:spPr bwMode="auto">
            <a:xfrm flipV="1">
              <a:off x="6432" y="3750"/>
              <a:ext cx="626" cy="813"/>
            </a:xfrm>
            <a:prstGeom prst="bentConnector3">
              <a:avLst>
                <a:gd name="adj1" fmla="val 49931"/>
              </a:avLst>
            </a:prstGeom>
            <a:noFill/>
            <a:ln w="9525">
              <a:solidFill>
                <a:srgbClr val="000000"/>
              </a:solidFill>
              <a:prstDash val="dash"/>
              <a:miter lim="800000"/>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4000"/>
            </a:p>
          </p:txBody>
        </p:sp>
        <p:sp>
          <p:nvSpPr>
            <p:cNvPr id="99" name="Line 132"/>
            <p:cNvSpPr>
              <a:spLocks noChangeShapeType="1"/>
            </p:cNvSpPr>
            <p:nvPr/>
          </p:nvSpPr>
          <p:spPr bwMode="auto">
            <a:xfrm flipV="1">
              <a:off x="5962" y="3952"/>
              <a:ext cx="0" cy="407"/>
            </a:xfrm>
            <a:prstGeom prst="line">
              <a:avLst/>
            </a:prstGeom>
            <a:noFill/>
            <a:ln w="9525">
              <a:solidFill>
                <a:srgbClr val="000000"/>
              </a:solidFill>
              <a:prstDash val="dash"/>
              <a:rou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4000"/>
            </a:p>
          </p:txBody>
        </p:sp>
        <p:sp>
          <p:nvSpPr>
            <p:cNvPr id="100" name="Text Box 131"/>
            <p:cNvSpPr txBox="1">
              <a:spLocks noChangeArrowheads="1"/>
            </p:cNvSpPr>
            <p:nvPr/>
          </p:nvSpPr>
          <p:spPr bwMode="auto">
            <a:xfrm>
              <a:off x="5023" y="7621"/>
              <a:ext cx="1409"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4000" b="0" i="0" u="none" strike="noStrike" cap="none" normalizeH="0" baseline="0" smtClean="0">
                <a:ln>
                  <a:noFill/>
                </a:ln>
                <a:solidFill>
                  <a:schemeClr val="tx1"/>
                </a:solidFill>
                <a:effectLst/>
                <a:latin typeface="Arial" panose="020B0604020202020204" pitchFamily="34" charset="0"/>
              </a:endParaRPr>
            </a:p>
          </p:txBody>
        </p:sp>
        <p:sp>
          <p:nvSpPr>
            <p:cNvPr id="101" name="Text Box 130"/>
            <p:cNvSpPr txBox="1">
              <a:spLocks noChangeArrowheads="1"/>
            </p:cNvSpPr>
            <p:nvPr/>
          </p:nvSpPr>
          <p:spPr bwMode="auto">
            <a:xfrm>
              <a:off x="5023" y="7213"/>
              <a:ext cx="1407" cy="409"/>
            </a:xfrm>
            <a:prstGeom prst="rect">
              <a:avLst/>
            </a:prstGeom>
            <a:solidFill>
              <a:srgbClr val="FFFFFF"/>
            </a:solidFill>
            <a:ln w="9525">
              <a:solidFill>
                <a:srgbClr val="000000"/>
              </a:solidFill>
              <a:prstDash val="dash"/>
              <a:miter lim="800000"/>
            </a:ln>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测试用例</a:t>
              </a:r>
              <a:endParaRPr kumimoji="0" lang="zh-CN" sz="4000" b="0" i="0" u="none" strike="noStrike" cap="none" normalizeH="0" baseline="0" smtClean="0">
                <a:ln>
                  <a:noFill/>
                </a:ln>
                <a:solidFill>
                  <a:schemeClr val="tx1"/>
                </a:solidFill>
                <a:effectLst/>
                <a:latin typeface="Arial" panose="020B0604020202020204" pitchFamily="34" charset="0"/>
              </a:endParaRPr>
            </a:p>
          </p:txBody>
        </p:sp>
        <p:sp>
          <p:nvSpPr>
            <p:cNvPr id="102" name="Text Box 129"/>
            <p:cNvSpPr txBox="1">
              <a:spLocks noChangeArrowheads="1"/>
            </p:cNvSpPr>
            <p:nvPr/>
          </p:nvSpPr>
          <p:spPr bwMode="auto">
            <a:xfrm>
              <a:off x="7214" y="5447"/>
              <a:ext cx="1407" cy="410"/>
            </a:xfrm>
            <a:prstGeom prst="rect">
              <a:avLst/>
            </a:prstGeom>
            <a:solidFill>
              <a:srgbClr val="FFFFFF"/>
            </a:solidFill>
            <a:ln w="9525">
              <a:solidFill>
                <a:srgbClr val="000000"/>
              </a:solidFill>
              <a:prstDash val="dash"/>
              <a:miter lim="800000"/>
            </a:ln>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测试结果</a:t>
              </a:r>
              <a:endParaRPr kumimoji="0" lang="zh-CN" sz="4000" b="0" i="0" u="none" strike="noStrike" cap="none" normalizeH="0" baseline="0" smtClean="0">
                <a:ln>
                  <a:noFill/>
                </a:ln>
                <a:solidFill>
                  <a:schemeClr val="tx1"/>
                </a:solidFill>
                <a:effectLst/>
                <a:latin typeface="Arial" panose="020B0604020202020204" pitchFamily="34" charset="0"/>
              </a:endParaRPr>
            </a:p>
          </p:txBody>
        </p:sp>
        <p:sp>
          <p:nvSpPr>
            <p:cNvPr id="103" name="AutoShape 128"/>
            <p:cNvSpPr>
              <a:spLocks noChangeShapeType="1"/>
            </p:cNvSpPr>
            <p:nvPr/>
          </p:nvSpPr>
          <p:spPr bwMode="auto">
            <a:xfrm flipH="1" flipV="1">
              <a:off x="3849" y="6807"/>
              <a:ext cx="1877" cy="406"/>
            </a:xfrm>
            <a:prstGeom prst="straightConnector1">
              <a:avLst/>
            </a:prstGeom>
            <a:noFill/>
            <a:ln w="9525">
              <a:solidFill>
                <a:srgbClr val="000000"/>
              </a:solidFill>
              <a:prstDash val="dash"/>
              <a:rou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4000"/>
            </a:p>
          </p:txBody>
        </p:sp>
        <p:sp>
          <p:nvSpPr>
            <p:cNvPr id="104" name="AutoShape 127"/>
            <p:cNvSpPr>
              <a:spLocks noChangeShapeType="1"/>
            </p:cNvSpPr>
            <p:nvPr/>
          </p:nvSpPr>
          <p:spPr bwMode="auto">
            <a:xfrm flipV="1">
              <a:off x="5726" y="6807"/>
              <a:ext cx="2" cy="406"/>
            </a:xfrm>
            <a:prstGeom prst="straightConnector1">
              <a:avLst/>
            </a:prstGeom>
            <a:noFill/>
            <a:ln w="9525">
              <a:solidFill>
                <a:srgbClr val="000000"/>
              </a:solidFill>
              <a:prstDash val="dash"/>
              <a:rou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4000"/>
            </a:p>
          </p:txBody>
        </p:sp>
        <p:sp>
          <p:nvSpPr>
            <p:cNvPr id="105" name="AutoShape 126"/>
            <p:cNvSpPr>
              <a:spLocks noChangeShapeType="1"/>
            </p:cNvSpPr>
            <p:nvPr/>
          </p:nvSpPr>
          <p:spPr bwMode="auto">
            <a:xfrm flipV="1">
              <a:off x="5726" y="6806"/>
              <a:ext cx="1879" cy="407"/>
            </a:xfrm>
            <a:prstGeom prst="straightConnector1">
              <a:avLst/>
            </a:prstGeom>
            <a:noFill/>
            <a:ln w="9525">
              <a:solidFill>
                <a:srgbClr val="000000"/>
              </a:solidFill>
              <a:prstDash val="dash"/>
              <a:rou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4000"/>
            </a:p>
          </p:txBody>
        </p:sp>
        <p:sp>
          <p:nvSpPr>
            <p:cNvPr id="106" name="AutoShape 125"/>
            <p:cNvSpPr>
              <a:spLocks noChangeShapeType="1"/>
            </p:cNvSpPr>
            <p:nvPr/>
          </p:nvSpPr>
          <p:spPr bwMode="auto">
            <a:xfrm>
              <a:off x="6432" y="5650"/>
              <a:ext cx="782" cy="3"/>
            </a:xfrm>
            <a:prstGeom prst="straightConnector1">
              <a:avLst/>
            </a:prstGeom>
            <a:noFill/>
            <a:ln w="9525">
              <a:solidFill>
                <a:srgbClr val="000000"/>
              </a:solidFill>
              <a:prstDash val="dash"/>
              <a:rou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4000"/>
            </a:p>
          </p:txBody>
        </p:sp>
        <p:sp>
          <p:nvSpPr>
            <p:cNvPr id="107" name="AutoShape 124"/>
            <p:cNvSpPr>
              <a:spLocks noChangeShapeType="1"/>
            </p:cNvSpPr>
            <p:nvPr/>
          </p:nvSpPr>
          <p:spPr bwMode="auto">
            <a:xfrm rot="10800000" flipH="1">
              <a:off x="5023" y="5650"/>
              <a:ext cx="1" cy="1768"/>
            </a:xfrm>
            <a:prstGeom prst="bentConnector3">
              <a:avLst>
                <a:gd name="adj1" fmla="val -36000000"/>
              </a:avLst>
            </a:prstGeom>
            <a:noFill/>
            <a:ln w="9525">
              <a:solidFill>
                <a:srgbClr val="000000"/>
              </a:solidFill>
              <a:prstDash val="dash"/>
              <a:miter lim="800000"/>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4000"/>
            </a:p>
          </p:txBody>
        </p:sp>
        <p:sp>
          <p:nvSpPr>
            <p:cNvPr id="108" name="Text Box 123"/>
            <p:cNvSpPr txBox="1">
              <a:spLocks noChangeArrowheads="1"/>
            </p:cNvSpPr>
            <p:nvPr/>
          </p:nvSpPr>
          <p:spPr bwMode="auto">
            <a:xfrm>
              <a:off x="3145" y="10202"/>
              <a:ext cx="1408" cy="408"/>
            </a:xfrm>
            <a:prstGeom prst="rect">
              <a:avLst/>
            </a:prstGeom>
            <a:solidFill>
              <a:srgbClr val="FFFFFF"/>
            </a:solidFill>
            <a:ln w="9525">
              <a:solidFill>
                <a:srgbClr val="000000"/>
              </a:solidFill>
              <a:miter lim="800000"/>
            </a:ln>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桩模块</a:t>
              </a:r>
              <a:r>
                <a:rPr kumimoji="0" lang="en-US" alt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a:t>
              </a:r>
              <a:endParaRPr kumimoji="0" lang="en-US" altLang="zh-CN" sz="4000" b="0" i="0" u="none" strike="noStrike" cap="none" normalizeH="0" baseline="0" smtClean="0">
                <a:ln>
                  <a:noFill/>
                </a:ln>
                <a:solidFill>
                  <a:schemeClr val="tx1"/>
                </a:solidFill>
                <a:effectLst/>
                <a:latin typeface="Arial" panose="020B0604020202020204" pitchFamily="34" charset="0"/>
              </a:endParaRPr>
            </a:p>
          </p:txBody>
        </p:sp>
        <p:sp>
          <p:nvSpPr>
            <p:cNvPr id="109" name="Text Box 122"/>
            <p:cNvSpPr txBox="1">
              <a:spLocks noChangeArrowheads="1"/>
            </p:cNvSpPr>
            <p:nvPr/>
          </p:nvSpPr>
          <p:spPr bwMode="auto">
            <a:xfrm>
              <a:off x="5023" y="10202"/>
              <a:ext cx="1409" cy="408"/>
            </a:xfrm>
            <a:prstGeom prst="rect">
              <a:avLst/>
            </a:prstGeom>
            <a:solidFill>
              <a:srgbClr val="FFFFFF"/>
            </a:solidFill>
            <a:ln w="9525">
              <a:solidFill>
                <a:srgbClr val="000000"/>
              </a:solidFill>
              <a:miter lim="800000"/>
            </a:ln>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桩模块</a:t>
              </a:r>
              <a:r>
                <a:rPr kumimoji="0" lang="en-US" alt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endParaRPr kumimoji="0" lang="en-US" altLang="zh-CN" sz="4000" b="0" i="0" u="none" strike="noStrike" cap="none" normalizeH="0" baseline="0" smtClean="0">
                <a:ln>
                  <a:noFill/>
                </a:ln>
                <a:solidFill>
                  <a:schemeClr val="tx1"/>
                </a:solidFill>
                <a:effectLst/>
                <a:latin typeface="Arial" panose="020B0604020202020204" pitchFamily="34" charset="0"/>
              </a:endParaRPr>
            </a:p>
          </p:txBody>
        </p:sp>
        <p:sp>
          <p:nvSpPr>
            <p:cNvPr id="110" name="Text Box 121"/>
            <p:cNvSpPr txBox="1">
              <a:spLocks noChangeArrowheads="1"/>
            </p:cNvSpPr>
            <p:nvPr/>
          </p:nvSpPr>
          <p:spPr bwMode="auto">
            <a:xfrm>
              <a:off x="6901" y="10202"/>
              <a:ext cx="1409" cy="408"/>
            </a:xfrm>
            <a:prstGeom prst="rect">
              <a:avLst/>
            </a:prstGeom>
            <a:solidFill>
              <a:srgbClr val="FFFFFF"/>
            </a:solidFill>
            <a:ln w="9525">
              <a:solidFill>
                <a:srgbClr val="000000"/>
              </a:solidFill>
              <a:miter lim="800000"/>
            </a:ln>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桩模块</a:t>
              </a:r>
              <a:r>
                <a:rPr kumimoji="0" lang="en-US" alt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n</a:t>
              </a:r>
              <a:endParaRPr kumimoji="0" lang="en-US" altLang="zh-CN" sz="4000" b="0" i="0" u="none" strike="noStrike" cap="none" normalizeH="0" baseline="0" smtClean="0">
                <a:ln>
                  <a:noFill/>
                </a:ln>
                <a:solidFill>
                  <a:schemeClr val="tx1"/>
                </a:solidFill>
                <a:effectLst/>
                <a:latin typeface="Arial" panose="020B0604020202020204" pitchFamily="34" charset="0"/>
              </a:endParaRPr>
            </a:p>
          </p:txBody>
        </p:sp>
        <p:sp>
          <p:nvSpPr>
            <p:cNvPr id="111" name="Text Box 120"/>
            <p:cNvSpPr txBox="1">
              <a:spLocks noChangeArrowheads="1"/>
            </p:cNvSpPr>
            <p:nvPr/>
          </p:nvSpPr>
          <p:spPr bwMode="auto">
            <a:xfrm>
              <a:off x="5023" y="9251"/>
              <a:ext cx="1409" cy="406"/>
            </a:xfrm>
            <a:prstGeom prst="rect">
              <a:avLst/>
            </a:prstGeom>
            <a:solidFill>
              <a:srgbClr val="DDDDDD"/>
            </a:solidFill>
            <a:ln w="9525">
              <a:solidFill>
                <a:srgbClr val="000000"/>
              </a:solidFill>
              <a:miter lim="800000"/>
            </a:ln>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被测模块</a:t>
              </a:r>
              <a:endParaRPr kumimoji="0" lang="zh-CN" sz="4000" b="0" i="0" u="none" strike="noStrike" cap="none" normalizeH="0" baseline="0" smtClean="0">
                <a:ln>
                  <a:noFill/>
                </a:ln>
                <a:solidFill>
                  <a:schemeClr val="tx1"/>
                </a:solidFill>
                <a:effectLst/>
                <a:latin typeface="Arial" panose="020B0604020202020204" pitchFamily="34" charset="0"/>
              </a:endParaRPr>
            </a:p>
          </p:txBody>
        </p:sp>
        <p:sp>
          <p:nvSpPr>
            <p:cNvPr id="112" name="AutoShape 119"/>
            <p:cNvSpPr>
              <a:spLocks noChangeShapeType="1"/>
            </p:cNvSpPr>
            <p:nvPr/>
          </p:nvSpPr>
          <p:spPr bwMode="auto">
            <a:xfrm flipH="1">
              <a:off x="3849" y="9657"/>
              <a:ext cx="1879" cy="545"/>
            </a:xfrm>
            <a:prstGeom prst="straightConnector1">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4000"/>
            </a:p>
          </p:txBody>
        </p:sp>
        <p:sp>
          <p:nvSpPr>
            <p:cNvPr id="113" name="AutoShape 118"/>
            <p:cNvSpPr>
              <a:spLocks noChangeShapeType="1"/>
            </p:cNvSpPr>
            <p:nvPr/>
          </p:nvSpPr>
          <p:spPr bwMode="auto">
            <a:xfrm>
              <a:off x="5728" y="9657"/>
              <a:ext cx="1" cy="545"/>
            </a:xfrm>
            <a:prstGeom prst="straightConnector1">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4000"/>
            </a:p>
          </p:txBody>
        </p:sp>
        <p:sp>
          <p:nvSpPr>
            <p:cNvPr id="114" name="AutoShape 117"/>
            <p:cNvSpPr>
              <a:spLocks noChangeShapeType="1"/>
            </p:cNvSpPr>
            <p:nvPr/>
          </p:nvSpPr>
          <p:spPr bwMode="auto">
            <a:xfrm>
              <a:off x="5728" y="9657"/>
              <a:ext cx="1877" cy="545"/>
            </a:xfrm>
            <a:prstGeom prst="straightConnector1">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4000"/>
            </a:p>
          </p:txBody>
        </p:sp>
        <p:sp>
          <p:nvSpPr>
            <p:cNvPr id="115" name="Text Box 116"/>
            <p:cNvSpPr txBox="1">
              <a:spLocks noChangeArrowheads="1"/>
            </p:cNvSpPr>
            <p:nvPr/>
          </p:nvSpPr>
          <p:spPr bwMode="auto">
            <a:xfrm>
              <a:off x="5023" y="8436"/>
              <a:ext cx="1409" cy="408"/>
            </a:xfrm>
            <a:prstGeom prst="rect">
              <a:avLst/>
            </a:prstGeom>
            <a:solidFill>
              <a:srgbClr val="FFFFFF"/>
            </a:solidFill>
            <a:ln w="9525">
              <a:solidFill>
                <a:srgbClr val="000000"/>
              </a:solidFill>
              <a:miter lim="800000"/>
            </a:ln>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驱动模块</a:t>
              </a:r>
              <a:endParaRPr kumimoji="0" lang="zh-CN" sz="4000" b="0" i="0" u="none" strike="noStrike" cap="none" normalizeH="0" baseline="0" smtClean="0">
                <a:ln>
                  <a:noFill/>
                </a:ln>
                <a:solidFill>
                  <a:schemeClr val="tx1"/>
                </a:solidFill>
                <a:effectLst/>
                <a:latin typeface="Arial" panose="020B0604020202020204" pitchFamily="34" charset="0"/>
              </a:endParaRPr>
            </a:p>
          </p:txBody>
        </p:sp>
        <p:sp>
          <p:nvSpPr>
            <p:cNvPr id="116" name="AutoShape 115"/>
            <p:cNvSpPr>
              <a:spLocks noChangeShapeType="1"/>
            </p:cNvSpPr>
            <p:nvPr/>
          </p:nvSpPr>
          <p:spPr bwMode="auto">
            <a:xfrm>
              <a:off x="5728" y="8844"/>
              <a:ext cx="1" cy="407"/>
            </a:xfrm>
            <a:prstGeom prst="straightConnector1">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4000"/>
            </a:p>
          </p:txBody>
        </p:sp>
        <p:sp>
          <p:nvSpPr>
            <p:cNvPr id="117" name="Text Box 114"/>
            <p:cNvSpPr txBox="1">
              <a:spLocks noChangeArrowheads="1"/>
            </p:cNvSpPr>
            <p:nvPr/>
          </p:nvSpPr>
          <p:spPr bwMode="auto">
            <a:xfrm>
              <a:off x="5023" y="10610"/>
              <a:ext cx="1409" cy="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1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4000" b="0" i="0" u="none" strike="noStrike" cap="none" normalizeH="0" baseline="0" smtClean="0">
                <a:ln>
                  <a:noFill/>
                </a:ln>
                <a:solidFill>
                  <a:schemeClr val="tx1"/>
                </a:solidFill>
                <a:effectLst/>
                <a:latin typeface="Arial" panose="020B0604020202020204" pitchFamily="34" charset="0"/>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zh-CN" altLang="en-US"/>
              <a:t>单元测试工具</a:t>
            </a:r>
            <a:endParaRPr lang="zh-CN" altLang="en-US"/>
          </a:p>
        </p:txBody>
      </p:sp>
      <p:sp>
        <p:nvSpPr>
          <p:cNvPr id="12291" name="Rectangle 3"/>
          <p:cNvSpPr>
            <a:spLocks noGrp="1" noChangeArrowheads="1"/>
          </p:cNvSpPr>
          <p:nvPr>
            <p:ph type="body" idx="1"/>
          </p:nvPr>
        </p:nvSpPr>
        <p:spPr/>
        <p:txBody>
          <a:bodyPr/>
          <a:lstStyle/>
          <a:p>
            <a:r>
              <a:rPr lang="en-US" altLang="zh-CN" dirty="0" err="1"/>
              <a:t>XUnit</a:t>
            </a:r>
            <a:endParaRPr lang="en-US" altLang="zh-CN" dirty="0"/>
          </a:p>
          <a:p>
            <a:pPr lvl="1"/>
            <a:r>
              <a:rPr lang="en-US" altLang="zh-CN" dirty="0" err="1"/>
              <a:t>JUnit</a:t>
            </a:r>
            <a:endParaRPr lang="en-US" altLang="zh-CN" dirty="0"/>
          </a:p>
          <a:p>
            <a:pPr lvl="1"/>
            <a:r>
              <a:rPr lang="en-US" altLang="zh-CN" dirty="0" err="1"/>
              <a:t>NUnit</a:t>
            </a:r>
            <a:endParaRPr lang="en-US" altLang="zh-CN" dirty="0"/>
          </a:p>
          <a:p>
            <a:pPr lvl="1"/>
            <a:r>
              <a:rPr lang="en-US" altLang="zh-CN" dirty="0" err="1"/>
              <a:t>CPPUnit</a:t>
            </a:r>
            <a:endParaRPr lang="en-US" altLang="zh-CN" dirty="0"/>
          </a:p>
          <a:p>
            <a:pPr lvl="1"/>
            <a:r>
              <a:rPr lang="en-US" altLang="zh-CN" dirty="0" err="1"/>
              <a:t>DUnit</a:t>
            </a:r>
            <a:endParaRPr lang="en-US" altLang="zh-CN"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zh-CN"/>
              <a:t>NUnit</a:t>
            </a:r>
            <a:endParaRPr lang="en-US" altLang="zh-CN"/>
          </a:p>
        </p:txBody>
      </p:sp>
      <p:sp>
        <p:nvSpPr>
          <p:cNvPr id="15363" name="Rectangle 3"/>
          <p:cNvSpPr>
            <a:spLocks noGrp="1" noChangeArrowheads="1"/>
          </p:cNvSpPr>
          <p:nvPr>
            <p:ph type="body" idx="1"/>
          </p:nvPr>
        </p:nvSpPr>
        <p:spPr/>
        <p:txBody>
          <a:bodyPr/>
          <a:lstStyle/>
          <a:p>
            <a:r>
              <a:rPr lang="en-US" altLang="zh-CN" dirty="0" err="1"/>
              <a:t>NUnit</a:t>
            </a:r>
            <a:r>
              <a:rPr lang="zh-CN" altLang="en-US" dirty="0"/>
              <a:t>是一个单元测试框架</a:t>
            </a:r>
            <a:r>
              <a:rPr lang="en-US" altLang="zh-CN" dirty="0"/>
              <a:t>,</a:t>
            </a:r>
            <a:r>
              <a:rPr lang="zh-CN" altLang="en-US" dirty="0"/>
              <a:t>专门针对于</a:t>
            </a:r>
            <a:r>
              <a:rPr lang="en-US" altLang="zh-CN" dirty="0"/>
              <a:t>.NET</a:t>
            </a:r>
            <a:r>
              <a:rPr lang="zh-CN" altLang="en-US" dirty="0"/>
              <a:t>来写的。</a:t>
            </a:r>
            <a:endParaRPr lang="zh-CN" altLang="en-US" dirty="0"/>
          </a:p>
          <a:p>
            <a:r>
              <a:rPr lang="en-US" altLang="zh-CN" dirty="0" err="1" smtClean="0"/>
              <a:t>NUnit</a:t>
            </a:r>
            <a:r>
              <a:rPr lang="zh-CN" altLang="en-US" dirty="0"/>
              <a:t>是</a:t>
            </a:r>
            <a:r>
              <a:rPr lang="en-US" altLang="zh-CN" dirty="0" err="1"/>
              <a:t>xUnit</a:t>
            </a:r>
            <a:r>
              <a:rPr lang="zh-CN" altLang="en-US" dirty="0"/>
              <a:t>家族中的第</a:t>
            </a:r>
            <a:r>
              <a:rPr lang="en-US" altLang="zh-CN" dirty="0"/>
              <a:t>4</a:t>
            </a:r>
            <a:r>
              <a:rPr lang="zh-CN" altLang="en-US" dirty="0"/>
              <a:t>个主打产品</a:t>
            </a:r>
            <a:r>
              <a:rPr lang="en-US" altLang="zh-CN" dirty="0"/>
              <a:t>,</a:t>
            </a:r>
            <a:r>
              <a:rPr lang="zh-CN" altLang="en-US" dirty="0"/>
              <a:t>完全由</a:t>
            </a:r>
            <a:r>
              <a:rPr lang="en-US" altLang="zh-CN" dirty="0"/>
              <a:t>C#</a:t>
            </a:r>
            <a:r>
              <a:rPr lang="zh-CN" altLang="en-US" dirty="0"/>
              <a:t>语言来编写。</a:t>
            </a:r>
            <a:endParaRPr lang="zh-CN" altLang="en-US" dirty="0"/>
          </a:p>
          <a:p>
            <a:r>
              <a:rPr lang="en-US" altLang="zh-CN" dirty="0"/>
              <a:t>http://www.nunit.org/ </a:t>
            </a:r>
            <a:endParaRPr lang="en-US" altLang="zh-CN"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zh-CN"/>
              <a:t>NUnit</a:t>
            </a:r>
            <a:r>
              <a:rPr lang="zh-CN" altLang="en-US"/>
              <a:t>界面介绍</a:t>
            </a:r>
            <a:endParaRPr lang="zh-CN" altLang="en-US"/>
          </a:p>
        </p:txBody>
      </p:sp>
      <p:pic>
        <p:nvPicPr>
          <p:cNvPr id="17413" name="Picture 5" descr="NUnit"/>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19200" y="1828800"/>
            <a:ext cx="6858000" cy="38179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zh-CN" altLang="en-US"/>
              <a:t>常用属性</a:t>
            </a:r>
            <a:endParaRPr lang="zh-CN" altLang="en-US"/>
          </a:p>
        </p:txBody>
      </p:sp>
      <p:sp>
        <p:nvSpPr>
          <p:cNvPr id="18435" name="Rectangle 3"/>
          <p:cNvSpPr>
            <a:spLocks noGrp="1" noChangeArrowheads="1"/>
          </p:cNvSpPr>
          <p:nvPr>
            <p:ph type="body" idx="1"/>
          </p:nvPr>
        </p:nvSpPr>
        <p:spPr/>
        <p:txBody>
          <a:bodyPr/>
          <a:lstStyle/>
          <a:p>
            <a:r>
              <a:rPr lang="en-US" altLang="zh-CN" dirty="0" err="1"/>
              <a:t>TestFixture</a:t>
            </a:r>
            <a:r>
              <a:rPr lang="en-US" altLang="zh-CN" dirty="0"/>
              <a:t> </a:t>
            </a:r>
            <a:endParaRPr lang="en-US" altLang="zh-CN" dirty="0"/>
          </a:p>
          <a:p>
            <a:r>
              <a:rPr lang="en-US" altLang="zh-CN" dirty="0"/>
              <a:t>Test</a:t>
            </a:r>
            <a:endParaRPr lang="en-US" altLang="zh-CN"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err="1"/>
              <a:t>TestFixture</a:t>
            </a:r>
            <a:endParaRPr lang="en-US" altLang="zh-CN" dirty="0"/>
          </a:p>
        </p:txBody>
      </p:sp>
      <p:sp>
        <p:nvSpPr>
          <p:cNvPr id="19459" name="Rectangle 3"/>
          <p:cNvSpPr>
            <a:spLocks noGrp="1" noChangeArrowheads="1"/>
          </p:cNvSpPr>
          <p:nvPr>
            <p:ph type="body" idx="1"/>
          </p:nvPr>
        </p:nvSpPr>
        <p:spPr/>
        <p:txBody>
          <a:bodyPr/>
          <a:lstStyle/>
          <a:p>
            <a:pPr>
              <a:lnSpc>
                <a:spcPct val="120000"/>
              </a:lnSpc>
            </a:pPr>
            <a:r>
              <a:rPr lang="zh-CN" altLang="en-US" dirty="0"/>
              <a:t>本属性标记一个类包含测试</a:t>
            </a:r>
            <a:r>
              <a:rPr lang="en-US" altLang="zh-CN" dirty="0"/>
              <a:t>.</a:t>
            </a:r>
            <a:endParaRPr lang="en-US" altLang="zh-CN" dirty="0"/>
          </a:p>
          <a:p>
            <a:pPr>
              <a:lnSpc>
                <a:spcPct val="120000"/>
              </a:lnSpc>
            </a:pPr>
            <a:r>
              <a:rPr lang="zh-CN" altLang="en-US" dirty="0"/>
              <a:t>作为一个测试的类</a:t>
            </a:r>
            <a:r>
              <a:rPr lang="en-US" altLang="zh-CN" dirty="0"/>
              <a:t>,</a:t>
            </a:r>
            <a:r>
              <a:rPr lang="zh-CN" altLang="en-US" dirty="0"/>
              <a:t>这个类还有一些限制 </a:t>
            </a:r>
            <a:endParaRPr lang="zh-CN" altLang="en-US" dirty="0"/>
          </a:p>
          <a:p>
            <a:pPr lvl="1">
              <a:lnSpc>
                <a:spcPct val="120000"/>
              </a:lnSpc>
            </a:pPr>
            <a:r>
              <a:rPr lang="zh-CN" altLang="en-US" dirty="0"/>
              <a:t>必须是</a:t>
            </a:r>
            <a:r>
              <a:rPr lang="en-US" altLang="zh-CN" dirty="0"/>
              <a:t>Public,</a:t>
            </a:r>
            <a:r>
              <a:rPr lang="zh-CN" altLang="en-US" dirty="0"/>
              <a:t>否则</a:t>
            </a:r>
            <a:r>
              <a:rPr lang="en-US" altLang="zh-CN" dirty="0" err="1"/>
              <a:t>NUnit</a:t>
            </a:r>
            <a:r>
              <a:rPr lang="zh-CN" altLang="en-US" dirty="0"/>
              <a:t>看不到它的存在</a:t>
            </a:r>
            <a:r>
              <a:rPr lang="en-US" altLang="zh-CN" dirty="0"/>
              <a:t>. </a:t>
            </a:r>
            <a:endParaRPr lang="en-US" altLang="zh-CN" dirty="0"/>
          </a:p>
          <a:p>
            <a:pPr lvl="1">
              <a:lnSpc>
                <a:spcPct val="120000"/>
              </a:lnSpc>
            </a:pPr>
            <a:r>
              <a:rPr lang="zh-CN" altLang="en-US" dirty="0"/>
              <a:t>它必须有一个缺省的构造函数</a:t>
            </a:r>
            <a:r>
              <a:rPr lang="en-US" altLang="zh-CN" dirty="0"/>
              <a:t>,</a:t>
            </a:r>
            <a:r>
              <a:rPr lang="zh-CN" altLang="en-US" dirty="0"/>
              <a:t>否则是</a:t>
            </a:r>
            <a:r>
              <a:rPr lang="en-US" altLang="zh-CN" dirty="0" err="1"/>
              <a:t>NUnit</a:t>
            </a:r>
            <a:r>
              <a:rPr lang="zh-CN" altLang="en-US" dirty="0"/>
              <a:t>不会构造它</a:t>
            </a:r>
            <a:r>
              <a:rPr lang="en-US" altLang="zh-CN" dirty="0"/>
              <a:t>. </a:t>
            </a:r>
            <a:endParaRPr lang="en-US" altLang="zh-CN" dirty="0"/>
          </a:p>
          <a:p>
            <a:pPr lvl="1">
              <a:lnSpc>
                <a:spcPct val="120000"/>
              </a:lnSpc>
            </a:pPr>
            <a:r>
              <a:rPr lang="zh-CN" altLang="en-US" dirty="0"/>
              <a:t>构造函数应该没有任何副作用</a:t>
            </a:r>
            <a:r>
              <a:rPr lang="en-US" altLang="zh-CN" dirty="0"/>
              <a:t>,</a:t>
            </a:r>
            <a:r>
              <a:rPr lang="zh-CN" altLang="en-US" dirty="0"/>
              <a:t>因为</a:t>
            </a:r>
            <a:r>
              <a:rPr lang="en-US" altLang="zh-CN" dirty="0" err="1"/>
              <a:t>NUnit</a:t>
            </a:r>
            <a:r>
              <a:rPr lang="zh-CN" altLang="en-US" dirty="0"/>
              <a:t>在运行时经常会构造这个类多次</a:t>
            </a:r>
            <a:r>
              <a:rPr lang="en-US" altLang="zh-CN" dirty="0"/>
              <a:t>,</a:t>
            </a:r>
            <a:r>
              <a:rPr lang="zh-CN" altLang="en-US" dirty="0"/>
              <a:t>如果要是构造函数要什么副作用的话</a:t>
            </a:r>
            <a:r>
              <a:rPr lang="en-US" altLang="zh-CN" dirty="0"/>
              <a:t>,</a:t>
            </a:r>
            <a:r>
              <a:rPr lang="zh-CN" altLang="en-US" dirty="0"/>
              <a:t>那不是乱了</a:t>
            </a:r>
            <a:r>
              <a:rPr lang="en-US" altLang="zh-CN" dirty="0"/>
              <a:t>. </a:t>
            </a:r>
            <a:endParaRPr lang="en-US" altLang="zh-CN" dirty="0"/>
          </a:p>
          <a:p>
            <a:endParaRPr lang="en-US" altLang="zh-CN"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1"/>
          <p:cNvSpPr>
            <a:spLocks noGrp="1"/>
          </p:cNvSpPr>
          <p:nvPr>
            <p:ph idx="1"/>
          </p:nvPr>
        </p:nvSpPr>
        <p:spPr/>
        <p:txBody>
          <a:bodyPr/>
          <a:lstStyle/>
          <a:p>
            <a:pPr>
              <a:lnSpc>
                <a:spcPct val="140000"/>
              </a:lnSpc>
            </a:pPr>
            <a:r>
              <a:rPr lang="zh-CN" altLang="zh-CN" sz="2400" dirty="0"/>
              <a:t>单元测试是获取软件中可测试程序的最小片段，将其与代码的其余部分隔离开来，然后确定它的行为是否与预期的一样。单元测试的对象是软件设计中的最小单元——模块，所以，单元测试又称为模块测试</a:t>
            </a:r>
            <a:r>
              <a:rPr lang="zh-CN" altLang="zh-CN" sz="2400" dirty="0" smtClean="0"/>
              <a:t>。</a:t>
            </a:r>
            <a:endParaRPr lang="en-US" altLang="zh-CN" sz="2400" dirty="0" smtClean="0"/>
          </a:p>
          <a:p>
            <a:pPr>
              <a:lnSpc>
                <a:spcPct val="140000"/>
              </a:lnSpc>
            </a:pPr>
            <a:r>
              <a:rPr lang="zh-CN" altLang="zh-CN" sz="2400" dirty="0"/>
              <a:t>单元测试的主要内容是：单元模块内和模块之间的功能测试、容错测试、边界测试、约束测试、界面测试、重要的执行路径测试，单元内的业务流程和数据流程等等。</a:t>
            </a:r>
            <a:endParaRPr lang="zh-CN" altLang="zh-CN" sz="2400" dirty="0" smtClean="0"/>
          </a:p>
        </p:txBody>
      </p:sp>
      <p:sp>
        <p:nvSpPr>
          <p:cNvPr id="8195" name="标题 2"/>
          <p:cNvSpPr>
            <a:spLocks noGrp="1"/>
          </p:cNvSpPr>
          <p:nvPr>
            <p:ph type="title"/>
          </p:nvPr>
        </p:nvSpPr>
        <p:spPr/>
        <p:txBody>
          <a:bodyPr/>
          <a:lstStyle/>
          <a:p>
            <a:r>
              <a:rPr lang="zh-CN" altLang="zh-CN" dirty="0"/>
              <a:t>什么是单元测试</a:t>
            </a:r>
            <a:endParaRPr lang="zh-CN" altLang="en-US"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zh-CN"/>
              <a:t>Test</a:t>
            </a:r>
            <a:endParaRPr lang="en-US" altLang="zh-CN"/>
          </a:p>
        </p:txBody>
      </p:sp>
      <p:sp>
        <p:nvSpPr>
          <p:cNvPr id="20483" name="Rectangle 3"/>
          <p:cNvSpPr>
            <a:spLocks noGrp="1" noChangeArrowheads="1"/>
          </p:cNvSpPr>
          <p:nvPr>
            <p:ph type="body" idx="1"/>
          </p:nvPr>
        </p:nvSpPr>
        <p:spPr/>
        <p:txBody>
          <a:bodyPr/>
          <a:lstStyle/>
          <a:p>
            <a:pPr>
              <a:lnSpc>
                <a:spcPct val="130000"/>
              </a:lnSpc>
            </a:pPr>
            <a:r>
              <a:rPr lang="en-US" altLang="zh-CN" sz="2400" dirty="0"/>
              <a:t>Test</a:t>
            </a:r>
            <a:r>
              <a:rPr lang="zh-CN" altLang="en-US" sz="2400" dirty="0"/>
              <a:t>属性用来标记一个类</a:t>
            </a:r>
            <a:r>
              <a:rPr lang="en-US" altLang="zh-CN" sz="2400" dirty="0"/>
              <a:t>(</a:t>
            </a:r>
            <a:r>
              <a:rPr lang="zh-CN" altLang="en-US" sz="2400" dirty="0"/>
              <a:t>已经标记为</a:t>
            </a:r>
            <a:r>
              <a:rPr lang="en-US" altLang="zh-CN" sz="2400" dirty="0" err="1"/>
              <a:t>TestFixture</a:t>
            </a:r>
            <a:r>
              <a:rPr lang="en-US" altLang="zh-CN" sz="2400" dirty="0"/>
              <a:t>)</a:t>
            </a:r>
            <a:r>
              <a:rPr lang="zh-CN" altLang="en-US" sz="2400" dirty="0"/>
              <a:t>的某个方法是可以测试的</a:t>
            </a:r>
            <a:r>
              <a:rPr lang="en-US" altLang="zh-CN" sz="2400" dirty="0"/>
              <a:t>.</a:t>
            </a:r>
            <a:r>
              <a:rPr lang="zh-CN" altLang="en-US" sz="2400" dirty="0"/>
              <a:t>为了和先前的版本向后兼容</a:t>
            </a:r>
            <a:r>
              <a:rPr lang="en-US" altLang="zh-CN" sz="2400" dirty="0"/>
              <a:t>,</a:t>
            </a:r>
            <a:r>
              <a:rPr lang="zh-CN" altLang="en-US" sz="2400" dirty="0"/>
              <a:t>头</a:t>
            </a:r>
            <a:r>
              <a:rPr lang="en-US" altLang="zh-CN" sz="2400" dirty="0"/>
              <a:t>4</a:t>
            </a:r>
            <a:r>
              <a:rPr lang="zh-CN" altLang="en-US" sz="2400" dirty="0"/>
              <a:t>个字符</a:t>
            </a:r>
            <a:r>
              <a:rPr lang="en-US" altLang="zh-CN" sz="2400" dirty="0"/>
              <a:t>(</a:t>
            </a:r>
            <a:r>
              <a:rPr lang="en-US" altLang="zh-CN" sz="2400" dirty="0">
                <a:latin typeface="Arial" panose="020B0604020202020204"/>
              </a:rPr>
              <a:t>“</a:t>
            </a:r>
            <a:r>
              <a:rPr lang="en-US" altLang="zh-CN" sz="2400" dirty="0"/>
              <a:t>test</a:t>
            </a:r>
            <a:r>
              <a:rPr lang="en-US" altLang="zh-CN" sz="2400" dirty="0">
                <a:latin typeface="Arial" panose="020B0604020202020204"/>
              </a:rPr>
              <a:t>”</a:t>
            </a:r>
            <a:r>
              <a:rPr lang="en-US" altLang="zh-CN" sz="2400" dirty="0"/>
              <a:t>)</a:t>
            </a:r>
            <a:r>
              <a:rPr lang="zh-CN" altLang="en-US" sz="2400" dirty="0"/>
              <a:t>忽略大小写。</a:t>
            </a:r>
            <a:endParaRPr lang="zh-CN" altLang="en-US" sz="2400" dirty="0"/>
          </a:p>
          <a:p>
            <a:pPr>
              <a:lnSpc>
                <a:spcPct val="130000"/>
              </a:lnSpc>
            </a:pPr>
            <a:r>
              <a:rPr lang="zh-CN" altLang="en-US" sz="2400" b="1" dirty="0"/>
              <a:t>测试方法必须没有参数</a:t>
            </a:r>
            <a:r>
              <a:rPr lang="en-US" altLang="zh-CN" sz="2400" dirty="0"/>
              <a:t>.</a:t>
            </a:r>
            <a:r>
              <a:rPr lang="zh-CN" altLang="en-US" sz="2400" dirty="0"/>
              <a:t>如果我们定义方法不对的话</a:t>
            </a:r>
            <a:r>
              <a:rPr lang="en-US" altLang="zh-CN" sz="2400" dirty="0"/>
              <a:t>,</a:t>
            </a:r>
            <a:r>
              <a:rPr lang="zh-CN" altLang="en-US" sz="2400" dirty="0"/>
              <a:t>这个方法不会出现在测试方法列表中。</a:t>
            </a:r>
            <a:endParaRPr lang="zh-CN" altLang="en-US" sz="2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zh-CN" altLang="en-US"/>
              <a:t>如何在</a:t>
            </a:r>
            <a:r>
              <a:rPr lang="en-US" altLang="zh-CN"/>
              <a:t>.NET</a:t>
            </a:r>
            <a:r>
              <a:rPr lang="zh-CN" altLang="en-US"/>
              <a:t>中应用</a:t>
            </a:r>
            <a:r>
              <a:rPr lang="en-US" altLang="zh-CN"/>
              <a:t>NUnit </a:t>
            </a:r>
            <a:endParaRPr lang="en-US" altLang="zh-CN"/>
          </a:p>
        </p:txBody>
      </p:sp>
      <p:sp>
        <p:nvSpPr>
          <p:cNvPr id="16387" name="Rectangle 3"/>
          <p:cNvSpPr>
            <a:spLocks noGrp="1" noChangeArrowheads="1"/>
          </p:cNvSpPr>
          <p:nvPr>
            <p:ph type="body" idx="1"/>
          </p:nvPr>
        </p:nvSpPr>
        <p:spPr/>
        <p:txBody>
          <a:bodyPr/>
          <a:lstStyle/>
          <a:p>
            <a:pPr>
              <a:lnSpc>
                <a:spcPct val="130000"/>
              </a:lnSpc>
            </a:pPr>
            <a:r>
              <a:rPr lang="zh-CN" altLang="en-US" sz="2400"/>
              <a:t>为测试代码创建一个</a:t>
            </a:r>
            <a:r>
              <a:rPr lang="en-US" altLang="zh-CN" sz="2400"/>
              <a:t>Visual Studio</a:t>
            </a:r>
            <a:r>
              <a:rPr lang="zh-CN" altLang="en-US" sz="2400"/>
              <a:t>工程 </a:t>
            </a:r>
            <a:endParaRPr lang="zh-CN" altLang="en-US" sz="2400"/>
          </a:p>
          <a:p>
            <a:pPr>
              <a:lnSpc>
                <a:spcPct val="130000"/>
              </a:lnSpc>
            </a:pPr>
            <a:r>
              <a:rPr lang="zh-CN" altLang="en-US" sz="2400"/>
              <a:t>增加一个</a:t>
            </a:r>
            <a:r>
              <a:rPr lang="en-US" altLang="zh-CN" sz="2400"/>
              <a:t>NUnit</a:t>
            </a:r>
            <a:r>
              <a:rPr lang="zh-CN" altLang="en-US" sz="2400"/>
              <a:t>框架引用 </a:t>
            </a:r>
            <a:endParaRPr lang="zh-CN" altLang="en-US" sz="2400"/>
          </a:p>
          <a:p>
            <a:pPr>
              <a:lnSpc>
                <a:spcPct val="130000"/>
              </a:lnSpc>
            </a:pPr>
            <a:r>
              <a:rPr lang="zh-CN" altLang="en-US" sz="2400"/>
              <a:t>为工程加一个类 </a:t>
            </a:r>
            <a:endParaRPr lang="zh-CN" altLang="en-US" sz="2400"/>
          </a:p>
          <a:p>
            <a:pPr>
              <a:lnSpc>
                <a:spcPct val="130000"/>
              </a:lnSpc>
            </a:pPr>
            <a:r>
              <a:rPr lang="zh-CN" altLang="en-US" sz="2400"/>
              <a:t>设置你的</a:t>
            </a:r>
            <a:r>
              <a:rPr lang="en-US" altLang="zh-CN" sz="2400"/>
              <a:t>Visual Studio </a:t>
            </a:r>
            <a:r>
              <a:rPr lang="zh-CN" altLang="en-US" sz="2400"/>
              <a:t>工程，使用</a:t>
            </a:r>
            <a:r>
              <a:rPr lang="en-US" altLang="zh-CN" sz="2400"/>
              <a:t>NUnit-Gui</a:t>
            </a:r>
            <a:r>
              <a:rPr lang="zh-CN" altLang="en-US" sz="2400"/>
              <a:t>测试 </a:t>
            </a:r>
            <a:endParaRPr lang="zh-CN" altLang="en-US" sz="2400"/>
          </a:p>
          <a:p>
            <a:pPr>
              <a:lnSpc>
                <a:spcPct val="130000"/>
              </a:lnSpc>
            </a:pPr>
            <a:r>
              <a:rPr lang="zh-CN" altLang="en-US" sz="2400"/>
              <a:t>编译运行测试 </a:t>
            </a:r>
            <a:endParaRPr lang="zh-CN" altLang="en-US" sz="240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zh-CN" altLang="en-US"/>
              <a:t>例子</a:t>
            </a:r>
            <a:endParaRPr lang="zh-CN" altLang="en-US"/>
          </a:p>
        </p:txBody>
      </p:sp>
      <p:sp>
        <p:nvSpPr>
          <p:cNvPr id="22531" name="Rectangle 3"/>
          <p:cNvSpPr>
            <a:spLocks noGrp="1" noChangeArrowheads="1"/>
          </p:cNvSpPr>
          <p:nvPr>
            <p:ph type="body" idx="1"/>
          </p:nvPr>
        </p:nvSpPr>
        <p:spPr/>
        <p:txBody>
          <a:bodyPr/>
          <a:lstStyle/>
          <a:p>
            <a:pPr>
              <a:lnSpc>
                <a:spcPct val="80000"/>
              </a:lnSpc>
              <a:buFont typeface="Wingdings" panose="05000000000000000000" pitchFamily="2" charset="2"/>
              <a:buNone/>
            </a:pPr>
            <a:r>
              <a:rPr lang="en-US" altLang="zh-CN" sz="1500" dirty="0"/>
              <a:t>using System;</a:t>
            </a:r>
            <a:endParaRPr lang="en-US" altLang="zh-CN" sz="1500" dirty="0"/>
          </a:p>
          <a:p>
            <a:pPr>
              <a:lnSpc>
                <a:spcPct val="80000"/>
              </a:lnSpc>
              <a:buFont typeface="Wingdings" panose="05000000000000000000" pitchFamily="2" charset="2"/>
              <a:buNone/>
            </a:pPr>
            <a:r>
              <a:rPr lang="en-US" altLang="zh-CN" sz="1500" dirty="0"/>
              <a:t>using </a:t>
            </a:r>
            <a:r>
              <a:rPr lang="en-US" altLang="zh-CN" sz="1500" dirty="0" err="1"/>
              <a:t>NUnit.Framework</a:t>
            </a:r>
            <a:r>
              <a:rPr lang="en-US" altLang="zh-CN" sz="1500" dirty="0"/>
              <a:t>;</a:t>
            </a:r>
            <a:endParaRPr lang="en-US" altLang="zh-CN" sz="1500" dirty="0"/>
          </a:p>
          <a:p>
            <a:pPr>
              <a:lnSpc>
                <a:spcPct val="80000"/>
              </a:lnSpc>
              <a:buFont typeface="Wingdings" panose="05000000000000000000" pitchFamily="2" charset="2"/>
              <a:buNone/>
            </a:pPr>
            <a:r>
              <a:rPr lang="en-US" altLang="zh-CN" sz="1500" dirty="0"/>
              <a:t>namespace </a:t>
            </a:r>
            <a:r>
              <a:rPr lang="en-US" altLang="zh-CN" sz="1500" dirty="0" err="1"/>
              <a:t>TestClass</a:t>
            </a:r>
            <a:endParaRPr lang="en-US" altLang="zh-CN" sz="1500" dirty="0"/>
          </a:p>
          <a:p>
            <a:pPr>
              <a:lnSpc>
                <a:spcPct val="80000"/>
              </a:lnSpc>
              <a:buFont typeface="Wingdings" panose="05000000000000000000" pitchFamily="2" charset="2"/>
              <a:buNone/>
            </a:pPr>
            <a:r>
              <a:rPr lang="en-US" altLang="zh-CN" sz="1500" dirty="0"/>
              <a:t>{</a:t>
            </a:r>
            <a:endParaRPr lang="en-US" altLang="zh-CN" sz="1500" dirty="0"/>
          </a:p>
          <a:p>
            <a:pPr>
              <a:lnSpc>
                <a:spcPct val="80000"/>
              </a:lnSpc>
              <a:buFont typeface="Wingdings" panose="05000000000000000000" pitchFamily="2" charset="2"/>
              <a:buNone/>
            </a:pPr>
            <a:r>
              <a:rPr lang="en-US" altLang="zh-CN" sz="1500" dirty="0"/>
              <a:t>		[</a:t>
            </a:r>
            <a:r>
              <a:rPr lang="en-US" altLang="zh-CN" sz="1500" dirty="0" err="1"/>
              <a:t>TestFixture</a:t>
            </a:r>
            <a:r>
              <a:rPr lang="en-US" altLang="zh-CN" sz="1500" dirty="0"/>
              <a:t>] 	</a:t>
            </a:r>
            <a:endParaRPr lang="en-US" altLang="zh-CN" sz="1500" dirty="0"/>
          </a:p>
          <a:p>
            <a:pPr>
              <a:lnSpc>
                <a:spcPct val="80000"/>
              </a:lnSpc>
              <a:buFont typeface="Wingdings" panose="05000000000000000000" pitchFamily="2" charset="2"/>
              <a:buNone/>
            </a:pPr>
            <a:r>
              <a:rPr lang="en-US" altLang="zh-CN" sz="1500" dirty="0"/>
              <a:t>		public class </a:t>
            </a:r>
            <a:r>
              <a:rPr lang="en-US" altLang="zh-CN" sz="1500" dirty="0" err="1"/>
              <a:t>NumbersFixture</a:t>
            </a:r>
            <a:r>
              <a:rPr lang="en-US" altLang="zh-CN" sz="1500" dirty="0"/>
              <a:t> 			       </a:t>
            </a:r>
            <a:endParaRPr lang="en-US" altLang="zh-CN" sz="1500" dirty="0"/>
          </a:p>
          <a:p>
            <a:pPr>
              <a:lnSpc>
                <a:spcPct val="80000"/>
              </a:lnSpc>
              <a:buFont typeface="Wingdings" panose="05000000000000000000" pitchFamily="2" charset="2"/>
              <a:buNone/>
            </a:pPr>
            <a:r>
              <a:rPr lang="en-US" altLang="zh-CN" sz="1500" dirty="0"/>
              <a:t>		{ </a:t>
            </a:r>
            <a:endParaRPr lang="en-US" altLang="zh-CN" sz="1500" dirty="0"/>
          </a:p>
          <a:p>
            <a:pPr>
              <a:lnSpc>
                <a:spcPct val="80000"/>
              </a:lnSpc>
              <a:buFont typeface="Wingdings" panose="05000000000000000000" pitchFamily="2" charset="2"/>
              <a:buNone/>
            </a:pPr>
            <a:r>
              <a:rPr lang="en-US" altLang="zh-CN" sz="1500" dirty="0"/>
              <a:t>			[Test] </a:t>
            </a:r>
            <a:endParaRPr lang="en-US" altLang="zh-CN" sz="1500" dirty="0"/>
          </a:p>
          <a:p>
            <a:pPr>
              <a:lnSpc>
                <a:spcPct val="80000"/>
              </a:lnSpc>
              <a:buFont typeface="Wingdings" panose="05000000000000000000" pitchFamily="2" charset="2"/>
              <a:buNone/>
            </a:pPr>
            <a:r>
              <a:rPr lang="en-US" altLang="zh-CN" sz="1500" dirty="0"/>
              <a:t>			public void </a:t>
            </a:r>
            <a:r>
              <a:rPr lang="en-US" altLang="zh-CN" sz="1500" dirty="0" err="1"/>
              <a:t>AddTwoNumbers</a:t>
            </a:r>
            <a:r>
              <a:rPr lang="en-US" altLang="zh-CN" sz="1500" dirty="0"/>
              <a:t>() 								</a:t>
            </a:r>
            <a:endParaRPr lang="en-US" altLang="zh-CN" sz="1500" dirty="0"/>
          </a:p>
          <a:p>
            <a:pPr>
              <a:lnSpc>
                <a:spcPct val="80000"/>
              </a:lnSpc>
              <a:buFont typeface="Wingdings" panose="05000000000000000000" pitchFamily="2" charset="2"/>
              <a:buNone/>
            </a:pPr>
            <a:r>
              <a:rPr lang="en-US" altLang="zh-CN" sz="1500" dirty="0"/>
              <a:t>			{ </a:t>
            </a:r>
            <a:endParaRPr lang="en-US" altLang="zh-CN" sz="1500" dirty="0"/>
          </a:p>
          <a:p>
            <a:pPr>
              <a:lnSpc>
                <a:spcPct val="80000"/>
              </a:lnSpc>
              <a:buFont typeface="Wingdings" panose="05000000000000000000" pitchFamily="2" charset="2"/>
              <a:buNone/>
            </a:pPr>
            <a:r>
              <a:rPr lang="en-US" altLang="zh-CN" sz="1500" dirty="0"/>
              <a:t>				</a:t>
            </a:r>
            <a:r>
              <a:rPr lang="en-US" altLang="zh-CN" sz="1500" dirty="0" err="1"/>
              <a:t>int</a:t>
            </a:r>
            <a:r>
              <a:rPr lang="en-US" altLang="zh-CN" sz="1500" dirty="0"/>
              <a:t> a=1; </a:t>
            </a:r>
            <a:endParaRPr lang="en-US" altLang="zh-CN" sz="1500" dirty="0"/>
          </a:p>
          <a:p>
            <a:pPr>
              <a:lnSpc>
                <a:spcPct val="80000"/>
              </a:lnSpc>
              <a:buFont typeface="Wingdings" panose="05000000000000000000" pitchFamily="2" charset="2"/>
              <a:buNone/>
            </a:pPr>
            <a:r>
              <a:rPr lang="en-US" altLang="zh-CN" sz="1500" dirty="0"/>
              <a:t>				</a:t>
            </a:r>
            <a:r>
              <a:rPr lang="en-US" altLang="zh-CN" sz="1500" dirty="0" err="1"/>
              <a:t>int</a:t>
            </a:r>
            <a:r>
              <a:rPr lang="en-US" altLang="zh-CN" sz="1500" dirty="0"/>
              <a:t> b=2; </a:t>
            </a:r>
            <a:endParaRPr lang="en-US" altLang="zh-CN" sz="1500" dirty="0"/>
          </a:p>
          <a:p>
            <a:pPr>
              <a:lnSpc>
                <a:spcPct val="80000"/>
              </a:lnSpc>
              <a:buFont typeface="Wingdings" panose="05000000000000000000" pitchFamily="2" charset="2"/>
              <a:buNone/>
            </a:pPr>
            <a:r>
              <a:rPr lang="en-US" altLang="zh-CN" sz="1500" dirty="0"/>
              <a:t>				</a:t>
            </a:r>
            <a:r>
              <a:rPr lang="en-US" altLang="zh-CN" sz="1500" dirty="0" err="1"/>
              <a:t>int</a:t>
            </a:r>
            <a:r>
              <a:rPr lang="en-US" altLang="zh-CN" sz="1500" dirty="0"/>
              <a:t> sum=</a:t>
            </a:r>
            <a:r>
              <a:rPr lang="en-US" altLang="zh-CN" sz="1500" dirty="0" err="1"/>
              <a:t>a+b</a:t>
            </a:r>
            <a:r>
              <a:rPr lang="en-US" altLang="zh-CN" sz="1500" dirty="0"/>
              <a:t>; </a:t>
            </a:r>
            <a:endParaRPr lang="en-US" altLang="zh-CN" sz="1500" dirty="0"/>
          </a:p>
          <a:p>
            <a:pPr>
              <a:lnSpc>
                <a:spcPct val="80000"/>
              </a:lnSpc>
              <a:buFont typeface="Wingdings" panose="05000000000000000000" pitchFamily="2" charset="2"/>
              <a:buNone/>
            </a:pPr>
            <a:r>
              <a:rPr lang="en-US" altLang="zh-CN" sz="1500" dirty="0"/>
              <a:t>				</a:t>
            </a:r>
            <a:r>
              <a:rPr lang="en-US" altLang="zh-CN" sz="1500" dirty="0" err="1"/>
              <a:t>Assert.AreEqual</a:t>
            </a:r>
            <a:r>
              <a:rPr lang="en-US" altLang="zh-CN" sz="1500" dirty="0"/>
              <a:t>(3,sum); </a:t>
            </a:r>
            <a:endParaRPr lang="en-US" altLang="zh-CN" sz="1500" dirty="0"/>
          </a:p>
          <a:p>
            <a:pPr>
              <a:lnSpc>
                <a:spcPct val="80000"/>
              </a:lnSpc>
              <a:buFont typeface="Wingdings" panose="05000000000000000000" pitchFamily="2" charset="2"/>
              <a:buNone/>
            </a:pPr>
            <a:r>
              <a:rPr lang="en-US" altLang="zh-CN" sz="1500" dirty="0"/>
              <a:t>			} </a:t>
            </a:r>
            <a:endParaRPr lang="en-US" altLang="zh-CN" sz="1500" dirty="0"/>
          </a:p>
          <a:p>
            <a:pPr>
              <a:lnSpc>
                <a:spcPct val="80000"/>
              </a:lnSpc>
              <a:buFont typeface="Wingdings" panose="05000000000000000000" pitchFamily="2" charset="2"/>
              <a:buNone/>
            </a:pPr>
            <a:r>
              <a:rPr lang="en-US" altLang="zh-CN" sz="1500" dirty="0"/>
              <a:t>		} </a:t>
            </a:r>
            <a:endParaRPr lang="en-US" altLang="zh-CN" sz="1500" dirty="0"/>
          </a:p>
          <a:p>
            <a:pPr>
              <a:lnSpc>
                <a:spcPct val="80000"/>
              </a:lnSpc>
              <a:buFont typeface="Wingdings" panose="05000000000000000000" pitchFamily="2" charset="2"/>
              <a:buNone/>
            </a:pPr>
            <a:r>
              <a:rPr lang="en-US" altLang="zh-CN" sz="1500" dirty="0"/>
              <a:t>}</a:t>
            </a:r>
            <a:endParaRPr lang="en-US" altLang="zh-CN" sz="1500" dirty="0"/>
          </a:p>
          <a:p>
            <a:pPr>
              <a:lnSpc>
                <a:spcPct val="80000"/>
              </a:lnSpc>
              <a:buFont typeface="Wingdings" panose="05000000000000000000" pitchFamily="2" charset="2"/>
              <a:buNone/>
            </a:pPr>
            <a:endParaRPr lang="en-US" altLang="zh-CN" sz="15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zh-CN" dirty="0"/>
              <a:t>Assert</a:t>
            </a:r>
            <a:r>
              <a:rPr lang="zh-CN" altLang="en-US" dirty="0"/>
              <a:t>（断言）类</a:t>
            </a:r>
            <a:endParaRPr lang="zh-CN" altLang="en-US" dirty="0"/>
          </a:p>
        </p:txBody>
      </p:sp>
      <p:sp>
        <p:nvSpPr>
          <p:cNvPr id="21507" name="Rectangle 3"/>
          <p:cNvSpPr>
            <a:spLocks noGrp="1" noChangeArrowheads="1"/>
          </p:cNvSpPr>
          <p:nvPr>
            <p:ph type="body" idx="1"/>
          </p:nvPr>
        </p:nvSpPr>
        <p:spPr/>
        <p:txBody>
          <a:bodyPr/>
          <a:lstStyle/>
          <a:p>
            <a:pPr>
              <a:lnSpc>
                <a:spcPct val="110000"/>
              </a:lnSpc>
            </a:pPr>
            <a:r>
              <a:rPr lang="en-US" altLang="zh-CN" dirty="0"/>
              <a:t>Equality Asserts </a:t>
            </a:r>
            <a:r>
              <a:rPr lang="zh-CN" altLang="en-US" dirty="0"/>
              <a:t>（判等）</a:t>
            </a:r>
            <a:endParaRPr lang="zh-CN" altLang="en-US" dirty="0"/>
          </a:p>
          <a:p>
            <a:pPr>
              <a:lnSpc>
                <a:spcPct val="110000"/>
              </a:lnSpc>
            </a:pPr>
            <a:r>
              <a:rPr lang="en-US" altLang="zh-CN" dirty="0"/>
              <a:t>Identity Asserts </a:t>
            </a:r>
            <a:r>
              <a:rPr lang="zh-CN" altLang="en-US" dirty="0"/>
              <a:t>（对象判断）</a:t>
            </a:r>
            <a:endParaRPr lang="zh-CN" altLang="en-US" dirty="0"/>
          </a:p>
          <a:p>
            <a:pPr>
              <a:lnSpc>
                <a:spcPct val="110000"/>
              </a:lnSpc>
            </a:pPr>
            <a:r>
              <a:rPr lang="en-US" altLang="zh-CN" dirty="0"/>
              <a:t>Comparison Asserts </a:t>
            </a:r>
            <a:r>
              <a:rPr lang="zh-CN" altLang="en-US" dirty="0"/>
              <a:t>（比较）</a:t>
            </a:r>
            <a:endParaRPr lang="zh-CN" altLang="en-US" dirty="0"/>
          </a:p>
          <a:p>
            <a:pPr>
              <a:lnSpc>
                <a:spcPct val="110000"/>
              </a:lnSpc>
            </a:pPr>
            <a:r>
              <a:rPr lang="en-US" altLang="zh-CN" dirty="0"/>
              <a:t>Type Asserts </a:t>
            </a:r>
            <a:r>
              <a:rPr lang="zh-CN" altLang="en-US" dirty="0"/>
              <a:t>（类型判断）</a:t>
            </a:r>
            <a:endParaRPr lang="zh-CN" altLang="en-US" dirty="0"/>
          </a:p>
          <a:p>
            <a:pPr>
              <a:lnSpc>
                <a:spcPct val="110000"/>
              </a:lnSpc>
            </a:pPr>
            <a:r>
              <a:rPr lang="en-US" altLang="zh-CN" dirty="0"/>
              <a:t>Condition tests </a:t>
            </a:r>
            <a:r>
              <a:rPr lang="zh-CN" altLang="en-US" dirty="0"/>
              <a:t>（条件判断）</a:t>
            </a:r>
            <a:endParaRPr lang="zh-CN" altLang="en-US" dirty="0"/>
          </a:p>
          <a:p>
            <a:pPr>
              <a:lnSpc>
                <a:spcPct val="110000"/>
              </a:lnSpc>
            </a:pPr>
            <a:r>
              <a:rPr lang="en-US" altLang="zh-CN" dirty="0"/>
              <a:t>Utility methods </a:t>
            </a:r>
            <a:r>
              <a:rPr lang="zh-CN" altLang="en-US" dirty="0"/>
              <a:t>（实用方法）</a:t>
            </a:r>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zh-CN" dirty="0"/>
              <a:t>Equality Asserts</a:t>
            </a:r>
            <a:endParaRPr lang="en-US" altLang="zh-CN" dirty="0"/>
          </a:p>
        </p:txBody>
      </p:sp>
      <p:sp>
        <p:nvSpPr>
          <p:cNvPr id="24579" name="Rectangle 3"/>
          <p:cNvSpPr>
            <a:spLocks noGrp="1" noChangeArrowheads="1"/>
          </p:cNvSpPr>
          <p:nvPr>
            <p:ph type="body" idx="1"/>
          </p:nvPr>
        </p:nvSpPr>
        <p:spPr/>
        <p:txBody>
          <a:bodyPr/>
          <a:lstStyle/>
          <a:p>
            <a:r>
              <a:rPr lang="zh-CN" altLang="en-US" dirty="0"/>
              <a:t>判断两个参数是否相等</a:t>
            </a:r>
            <a:endParaRPr lang="zh-CN" altLang="en-US" dirty="0"/>
          </a:p>
          <a:p>
            <a:pPr lvl="1"/>
            <a:r>
              <a:rPr lang="en-US" altLang="zh-CN" dirty="0" err="1"/>
              <a:t>Assert.AreEqual</a:t>
            </a:r>
            <a:r>
              <a:rPr lang="en-US" altLang="zh-CN" dirty="0"/>
              <a:t>( </a:t>
            </a:r>
            <a:r>
              <a:rPr lang="en-US" altLang="zh-CN" dirty="0" err="1"/>
              <a:t>int</a:t>
            </a:r>
            <a:r>
              <a:rPr lang="en-US" altLang="zh-CN" dirty="0"/>
              <a:t> expected, </a:t>
            </a:r>
            <a:r>
              <a:rPr lang="en-US" altLang="zh-CN" dirty="0" err="1"/>
              <a:t>int</a:t>
            </a:r>
            <a:r>
              <a:rPr lang="en-US" altLang="zh-CN" dirty="0"/>
              <a:t> actual ); </a:t>
            </a:r>
            <a:endParaRPr lang="en-US" altLang="zh-CN" dirty="0"/>
          </a:p>
          <a:p>
            <a:pPr lvl="1"/>
            <a:r>
              <a:rPr lang="en-US" altLang="zh-CN" dirty="0" err="1"/>
              <a:t>Assert.AreEqual</a:t>
            </a:r>
            <a:r>
              <a:rPr lang="en-US" altLang="zh-CN" dirty="0"/>
              <a:t>( </a:t>
            </a:r>
            <a:r>
              <a:rPr lang="en-US" altLang="zh-CN" dirty="0" err="1"/>
              <a:t>int</a:t>
            </a:r>
            <a:r>
              <a:rPr lang="en-US" altLang="zh-CN" dirty="0"/>
              <a:t> expected, </a:t>
            </a:r>
            <a:r>
              <a:rPr lang="en-US" altLang="zh-CN" dirty="0" err="1"/>
              <a:t>int</a:t>
            </a:r>
            <a:r>
              <a:rPr lang="en-US" altLang="zh-CN" dirty="0"/>
              <a:t> actual, string message );</a:t>
            </a:r>
            <a:endParaRPr lang="en-US" altLang="zh-CN" dirty="0"/>
          </a:p>
          <a:p>
            <a:pPr lvl="1"/>
            <a:r>
              <a:rPr lang="en-US" altLang="zh-CN" dirty="0" err="1"/>
              <a:t>Assert.AreNotEqual</a:t>
            </a:r>
            <a:r>
              <a:rPr lang="en-US" altLang="zh-CN" dirty="0"/>
              <a:t>( </a:t>
            </a:r>
            <a:r>
              <a:rPr lang="en-US" altLang="zh-CN" dirty="0" err="1"/>
              <a:t>int</a:t>
            </a:r>
            <a:r>
              <a:rPr lang="en-US" altLang="zh-CN" dirty="0"/>
              <a:t> expected, </a:t>
            </a:r>
            <a:r>
              <a:rPr lang="en-US" altLang="zh-CN" dirty="0" err="1"/>
              <a:t>int</a:t>
            </a:r>
            <a:r>
              <a:rPr lang="en-US" altLang="zh-CN" dirty="0"/>
              <a:t> actual ); </a:t>
            </a:r>
            <a:endParaRPr lang="en-US" altLang="zh-CN" dirty="0"/>
          </a:p>
          <a:p>
            <a:pPr lvl="1"/>
            <a:r>
              <a:rPr lang="en-US" altLang="zh-CN" dirty="0" err="1"/>
              <a:t>Assert.AreNotEqual</a:t>
            </a:r>
            <a:r>
              <a:rPr lang="en-US" altLang="zh-CN" dirty="0"/>
              <a:t>( </a:t>
            </a:r>
            <a:r>
              <a:rPr lang="en-US" altLang="zh-CN" dirty="0" err="1"/>
              <a:t>int</a:t>
            </a:r>
            <a:r>
              <a:rPr lang="en-US" altLang="zh-CN" dirty="0"/>
              <a:t> expected, </a:t>
            </a:r>
            <a:r>
              <a:rPr lang="en-US" altLang="zh-CN" dirty="0" err="1"/>
              <a:t>int</a:t>
            </a:r>
            <a:r>
              <a:rPr lang="en-US" altLang="zh-CN" dirty="0"/>
              <a:t> actual, string message ); </a:t>
            </a:r>
            <a:endParaRPr lang="en-US" altLang="zh-CN"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zh-CN"/>
              <a:t>Equality Asserts</a:t>
            </a:r>
            <a:endParaRPr lang="en-US" altLang="zh-CN"/>
          </a:p>
        </p:txBody>
      </p:sp>
      <p:sp>
        <p:nvSpPr>
          <p:cNvPr id="25603" name="Rectangle 3"/>
          <p:cNvSpPr>
            <a:spLocks noGrp="1" noChangeArrowheads="1"/>
          </p:cNvSpPr>
          <p:nvPr>
            <p:ph type="body" idx="1"/>
          </p:nvPr>
        </p:nvSpPr>
        <p:spPr/>
        <p:txBody>
          <a:bodyPr/>
          <a:lstStyle/>
          <a:p>
            <a:r>
              <a:rPr lang="zh-CN" altLang="en-US"/>
              <a:t>数组的比较</a:t>
            </a:r>
            <a:endParaRPr lang="zh-CN" altLang="en-US"/>
          </a:p>
          <a:p>
            <a:pPr lvl="1"/>
            <a:r>
              <a:rPr lang="zh-CN" altLang="en-US"/>
              <a:t>现版本只能比较一维数组</a:t>
            </a:r>
            <a:endParaRPr lang="zh-CN" altLang="en-US"/>
          </a:p>
          <a:p>
            <a:pPr lvl="1"/>
            <a:r>
              <a:rPr lang="zh-CN" altLang="en-US"/>
              <a:t>多维数组以及数组的数组（交错数组）不能比较</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zh-CN"/>
              <a:t>Identity Asserts</a:t>
            </a:r>
            <a:endParaRPr lang="en-US" altLang="zh-CN"/>
          </a:p>
        </p:txBody>
      </p:sp>
      <p:sp>
        <p:nvSpPr>
          <p:cNvPr id="26627" name="Rectangle 3"/>
          <p:cNvSpPr>
            <a:spLocks noGrp="1" noChangeArrowheads="1"/>
          </p:cNvSpPr>
          <p:nvPr>
            <p:ph type="body" idx="1"/>
          </p:nvPr>
        </p:nvSpPr>
        <p:spPr/>
        <p:txBody>
          <a:bodyPr/>
          <a:lstStyle/>
          <a:p>
            <a:r>
              <a:rPr lang="zh-CN" altLang="en-US" dirty="0"/>
              <a:t>测试两个参数是否引用的是同一个对象</a:t>
            </a:r>
            <a:endParaRPr lang="zh-CN" altLang="en-US" b="1" dirty="0"/>
          </a:p>
          <a:p>
            <a:r>
              <a:rPr lang="en-US" altLang="zh-CN" b="1" dirty="0" err="1"/>
              <a:t>Assert.AreSame</a:t>
            </a:r>
            <a:endParaRPr lang="en-US" altLang="zh-CN" dirty="0"/>
          </a:p>
          <a:p>
            <a:r>
              <a:rPr lang="en-US" altLang="zh-CN" b="1" dirty="0" err="1"/>
              <a:t>Assert.AreNotSame</a:t>
            </a:r>
            <a:r>
              <a:rPr lang="en-US" altLang="zh-CN" dirty="0"/>
              <a:t> </a:t>
            </a:r>
            <a:endParaRPr lang="en-US" altLang="zh-CN" dirty="0"/>
          </a:p>
          <a:p>
            <a:pPr lvl="1"/>
            <a:r>
              <a:rPr lang="en-US" altLang="zh-CN" dirty="0" err="1"/>
              <a:t>Assert.AreSame</a:t>
            </a:r>
            <a:r>
              <a:rPr lang="en-US" altLang="zh-CN" dirty="0"/>
              <a:t>( object expected, object actual ); </a:t>
            </a:r>
            <a:endParaRPr lang="en-US" altLang="zh-CN" dirty="0"/>
          </a:p>
          <a:p>
            <a:pPr lvl="1"/>
            <a:r>
              <a:rPr lang="en-US" altLang="zh-CN" dirty="0" err="1"/>
              <a:t>Assert.AreSame</a:t>
            </a:r>
            <a:r>
              <a:rPr lang="en-US" altLang="zh-CN" dirty="0"/>
              <a:t>( object expected, object actual, string message ); </a:t>
            </a:r>
            <a:endParaRPr lang="en-US" altLang="zh-CN"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zh-CN"/>
              <a:t>Identity Asserts</a:t>
            </a:r>
            <a:endParaRPr lang="en-US" altLang="zh-CN"/>
          </a:p>
        </p:txBody>
      </p:sp>
      <p:sp>
        <p:nvSpPr>
          <p:cNvPr id="27651" name="Rectangle 3"/>
          <p:cNvSpPr>
            <a:spLocks noGrp="1" noChangeArrowheads="1"/>
          </p:cNvSpPr>
          <p:nvPr>
            <p:ph type="body" idx="1"/>
          </p:nvPr>
        </p:nvSpPr>
        <p:spPr/>
        <p:txBody>
          <a:bodyPr/>
          <a:lstStyle/>
          <a:p>
            <a:r>
              <a:rPr lang="zh-CN" altLang="en-US" b="1"/>
              <a:t>判断某个对象是否在一个列表里面</a:t>
            </a:r>
            <a:endParaRPr lang="zh-CN" altLang="en-US" b="1"/>
          </a:p>
          <a:p>
            <a:r>
              <a:rPr lang="en-US" altLang="zh-CN" b="1"/>
              <a:t>Assert.Contains</a:t>
            </a:r>
            <a:endParaRPr lang="en-US" altLang="zh-CN" b="1"/>
          </a:p>
          <a:p>
            <a:pPr lvl="1"/>
            <a:r>
              <a:rPr lang="en-US" altLang="zh-CN"/>
              <a:t>Assert.Contains( object anObject, IList collection ); </a:t>
            </a:r>
            <a:endParaRPr lang="en-US" altLang="zh-CN"/>
          </a:p>
          <a:p>
            <a:pPr lvl="1"/>
            <a:r>
              <a:rPr lang="en-US" altLang="zh-CN"/>
              <a:t>Assert.Contains( object anObject, IList collection, string message );  </a:t>
            </a:r>
            <a:endParaRPr lang="en-US" altLang="zh-CN"/>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zh-CN"/>
              <a:t>Comparison Asserts </a:t>
            </a:r>
            <a:r>
              <a:rPr lang="zh-CN" altLang="en-US"/>
              <a:t>（比较）</a:t>
            </a:r>
            <a:endParaRPr lang="zh-CN" altLang="en-US"/>
          </a:p>
        </p:txBody>
      </p:sp>
      <p:sp>
        <p:nvSpPr>
          <p:cNvPr id="28675" name="Rectangle 3"/>
          <p:cNvSpPr>
            <a:spLocks noGrp="1" noChangeArrowheads="1"/>
          </p:cNvSpPr>
          <p:nvPr>
            <p:ph type="body" idx="1"/>
          </p:nvPr>
        </p:nvSpPr>
        <p:spPr/>
        <p:txBody>
          <a:bodyPr/>
          <a:lstStyle/>
          <a:p>
            <a:r>
              <a:rPr lang="zh-CN" altLang="en-US" dirty="0"/>
              <a:t>判断两个值的大小</a:t>
            </a:r>
            <a:endParaRPr lang="zh-CN" altLang="en-US" dirty="0"/>
          </a:p>
          <a:p>
            <a:r>
              <a:rPr lang="en-US" altLang="zh-CN" b="1" dirty="0" err="1"/>
              <a:t>Assert.Greater</a:t>
            </a:r>
            <a:r>
              <a:rPr lang="en-US" altLang="zh-CN" b="1" dirty="0"/>
              <a:t>( x, y )</a:t>
            </a:r>
            <a:r>
              <a:rPr lang="en-US" altLang="zh-CN" dirty="0"/>
              <a:t> </a:t>
            </a:r>
            <a:endParaRPr lang="en-US" altLang="zh-CN" dirty="0"/>
          </a:p>
          <a:p>
            <a:r>
              <a:rPr lang="en-US" altLang="zh-CN" b="1" dirty="0" err="1"/>
              <a:t>Assert.Less</a:t>
            </a:r>
            <a:r>
              <a:rPr lang="en-US" altLang="zh-CN" b="1" dirty="0"/>
              <a:t>( x, y )</a:t>
            </a:r>
            <a:r>
              <a:rPr lang="en-US" altLang="zh-CN" dirty="0"/>
              <a:t> </a:t>
            </a:r>
            <a:endParaRPr lang="en-US" altLang="zh-CN"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zh-CN"/>
              <a:t>Type Asserts </a:t>
            </a:r>
            <a:r>
              <a:rPr lang="zh-CN" altLang="en-US"/>
              <a:t>（类型判断）</a:t>
            </a:r>
            <a:endParaRPr lang="zh-CN" altLang="en-US"/>
          </a:p>
        </p:txBody>
      </p:sp>
      <p:sp>
        <p:nvSpPr>
          <p:cNvPr id="29699" name="Rectangle 3"/>
          <p:cNvSpPr>
            <a:spLocks noGrp="1" noChangeArrowheads="1"/>
          </p:cNvSpPr>
          <p:nvPr>
            <p:ph type="body" idx="1"/>
          </p:nvPr>
        </p:nvSpPr>
        <p:spPr/>
        <p:txBody>
          <a:bodyPr/>
          <a:lstStyle/>
          <a:p>
            <a:r>
              <a:rPr lang="en-US" altLang="zh-CN"/>
              <a:t>Assert.IsInstanceOfType</a:t>
            </a:r>
            <a:endParaRPr lang="en-US" altLang="zh-CN"/>
          </a:p>
          <a:p>
            <a:r>
              <a:rPr lang="en-US" altLang="zh-CN"/>
              <a:t>Assert.IsNotInstanceOfType </a:t>
            </a:r>
            <a:endParaRPr lang="en-US" altLang="zh-CN"/>
          </a:p>
          <a:p>
            <a:pPr lvl="1"/>
            <a:r>
              <a:rPr lang="zh-CN" altLang="en-US"/>
              <a:t>可以是继承的对象</a:t>
            </a:r>
            <a:endParaRPr lang="zh-CN" altLang="en-US"/>
          </a:p>
          <a:p>
            <a:r>
              <a:rPr lang="en-US" altLang="zh-CN"/>
              <a:t>Assert.IsAssignableFrom</a:t>
            </a:r>
            <a:endParaRPr lang="en-US" altLang="zh-CN"/>
          </a:p>
          <a:p>
            <a:r>
              <a:rPr lang="en-US" altLang="zh-CN"/>
              <a:t>Assert.IsNotAssignableFrom </a:t>
            </a:r>
            <a:endParaRPr lang="en-US" altLang="zh-CN"/>
          </a:p>
          <a:p>
            <a:pPr lvl="1"/>
            <a:r>
              <a:rPr lang="zh-CN" altLang="en-US"/>
              <a:t>不可以是继承的对象</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40000"/>
              </a:lnSpc>
            </a:pPr>
            <a:r>
              <a:rPr lang="zh-CN" altLang="zh-CN" sz="2400" dirty="0"/>
              <a:t>第一个原因是：软件测试原则中已明确表明：“随着时间的推移，软件缺陷的修复费用将呈几何级数增长。” </a:t>
            </a:r>
            <a:endParaRPr lang="en-US" altLang="zh-CN" sz="2400" dirty="0" smtClean="0"/>
          </a:p>
          <a:p>
            <a:pPr>
              <a:lnSpc>
                <a:spcPct val="140000"/>
              </a:lnSpc>
            </a:pPr>
            <a:r>
              <a:rPr lang="zh-CN" altLang="zh-CN" sz="2400" dirty="0"/>
              <a:t>第二个原因是</a:t>
            </a:r>
            <a:r>
              <a:rPr lang="zh-CN" altLang="zh-CN" sz="2400" dirty="0" smtClean="0"/>
              <a:t>：</a:t>
            </a:r>
            <a:r>
              <a:rPr lang="zh-CN" altLang="zh-CN" sz="2400" dirty="0"/>
              <a:t>在集成模块中查找缺陷比首先隔离两个单元，测试每一个，然后集成它们并测试整体要复杂得多</a:t>
            </a:r>
            <a:r>
              <a:rPr lang="zh-CN" altLang="zh-CN" sz="2400" dirty="0" smtClean="0"/>
              <a:t>。</a:t>
            </a:r>
            <a:endParaRPr lang="en-US" altLang="zh-CN" sz="2400" dirty="0" smtClean="0"/>
          </a:p>
          <a:p>
            <a:pPr>
              <a:lnSpc>
                <a:spcPct val="140000"/>
              </a:lnSpc>
            </a:pPr>
            <a:r>
              <a:rPr lang="zh-CN" altLang="zh-CN" sz="2400" dirty="0" smtClean="0"/>
              <a:t>假设</a:t>
            </a:r>
            <a:r>
              <a:rPr lang="zh-CN" altLang="zh-CN" sz="2400" dirty="0"/>
              <a:t>有两个单元，并认定将它们粘合在一起后再作为集成单元来测试会更合算，那么，集成后发现的错误将会无法定位。</a:t>
            </a:r>
            <a:endParaRPr lang="zh-CN" altLang="zh-CN" sz="2400" dirty="0"/>
          </a:p>
        </p:txBody>
      </p:sp>
      <p:sp>
        <p:nvSpPr>
          <p:cNvPr id="3" name="标题 2"/>
          <p:cNvSpPr>
            <a:spLocks noGrp="1"/>
          </p:cNvSpPr>
          <p:nvPr>
            <p:ph type="title"/>
          </p:nvPr>
        </p:nvSpPr>
        <p:spPr/>
        <p:txBody>
          <a:bodyPr/>
          <a:lstStyle/>
          <a:p>
            <a:r>
              <a:rPr lang="zh-CN" altLang="zh-CN" dirty="0"/>
              <a:t>为什么要进行单元测试</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zh-CN"/>
              <a:t>Condition tests </a:t>
            </a:r>
            <a:r>
              <a:rPr lang="zh-CN" altLang="en-US"/>
              <a:t>（条件判断）</a:t>
            </a:r>
            <a:endParaRPr lang="zh-CN" altLang="en-US"/>
          </a:p>
        </p:txBody>
      </p:sp>
      <p:sp>
        <p:nvSpPr>
          <p:cNvPr id="30723" name="Rectangle 3"/>
          <p:cNvSpPr>
            <a:spLocks noGrp="1" noChangeArrowheads="1"/>
          </p:cNvSpPr>
          <p:nvPr>
            <p:ph type="body" idx="1"/>
          </p:nvPr>
        </p:nvSpPr>
        <p:spPr/>
        <p:txBody>
          <a:bodyPr/>
          <a:lstStyle/>
          <a:p>
            <a:pPr>
              <a:lnSpc>
                <a:spcPct val="90000"/>
              </a:lnSpc>
            </a:pPr>
            <a:r>
              <a:rPr lang="en-US" altLang="zh-CN" sz="2600"/>
              <a:t>Assert.IsTrue </a:t>
            </a:r>
            <a:endParaRPr lang="en-US" altLang="zh-CN" sz="2600"/>
          </a:p>
          <a:p>
            <a:pPr>
              <a:lnSpc>
                <a:spcPct val="90000"/>
              </a:lnSpc>
            </a:pPr>
            <a:r>
              <a:rPr lang="en-US" altLang="zh-CN" sz="2600"/>
              <a:t>Assert.IsFalse </a:t>
            </a:r>
            <a:endParaRPr lang="en-US" altLang="zh-CN" sz="2600"/>
          </a:p>
          <a:p>
            <a:pPr>
              <a:lnSpc>
                <a:spcPct val="90000"/>
              </a:lnSpc>
            </a:pPr>
            <a:r>
              <a:rPr lang="en-US" altLang="zh-CN" sz="2600"/>
              <a:t>Assert.IsNull </a:t>
            </a:r>
            <a:endParaRPr lang="en-US" altLang="zh-CN" sz="2600"/>
          </a:p>
          <a:p>
            <a:pPr>
              <a:lnSpc>
                <a:spcPct val="90000"/>
              </a:lnSpc>
            </a:pPr>
            <a:r>
              <a:rPr lang="en-US" altLang="zh-CN" sz="2600"/>
              <a:t>Assert.IsNotNull </a:t>
            </a:r>
            <a:endParaRPr lang="en-US" altLang="zh-CN" sz="2600"/>
          </a:p>
          <a:p>
            <a:pPr>
              <a:lnSpc>
                <a:spcPct val="90000"/>
              </a:lnSpc>
            </a:pPr>
            <a:r>
              <a:rPr lang="en-US" altLang="zh-CN" sz="2600"/>
              <a:t>Assert.IsNaN </a:t>
            </a:r>
            <a:endParaRPr lang="en-US" altLang="zh-CN" sz="2600"/>
          </a:p>
          <a:p>
            <a:pPr>
              <a:lnSpc>
                <a:spcPct val="90000"/>
              </a:lnSpc>
            </a:pPr>
            <a:r>
              <a:rPr lang="en-US" altLang="zh-CN" sz="2600"/>
              <a:t>Assert.IsEmpty( string aString ) </a:t>
            </a:r>
            <a:endParaRPr lang="en-US" altLang="zh-CN" sz="2600"/>
          </a:p>
          <a:p>
            <a:pPr>
              <a:lnSpc>
                <a:spcPct val="90000"/>
              </a:lnSpc>
            </a:pPr>
            <a:r>
              <a:rPr lang="en-US" altLang="zh-CN" sz="2600"/>
              <a:t>Assert.IsNotEmpty ( string aString )</a:t>
            </a:r>
            <a:endParaRPr lang="en-US" altLang="zh-CN" sz="2600"/>
          </a:p>
          <a:p>
            <a:pPr>
              <a:lnSpc>
                <a:spcPct val="90000"/>
              </a:lnSpc>
            </a:pPr>
            <a:r>
              <a:rPr lang="en-US" altLang="zh-CN" sz="2600"/>
              <a:t>Assert.IsEmpty( ICollection collection )</a:t>
            </a:r>
            <a:endParaRPr lang="en-US" altLang="zh-CN" sz="2600"/>
          </a:p>
          <a:p>
            <a:pPr>
              <a:lnSpc>
                <a:spcPct val="90000"/>
              </a:lnSpc>
            </a:pPr>
            <a:r>
              <a:rPr lang="en-US" altLang="zh-CN" sz="2600"/>
              <a:t>Assert.IsNotEmpty( ICollection collection ) </a:t>
            </a:r>
            <a:endParaRPr lang="en-US" altLang="zh-CN" sz="26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zh-CN"/>
              <a:t>Utility methods </a:t>
            </a:r>
            <a:r>
              <a:rPr lang="zh-CN" altLang="en-US"/>
              <a:t>（实用方法）</a:t>
            </a:r>
            <a:endParaRPr lang="zh-CN" altLang="en-US"/>
          </a:p>
        </p:txBody>
      </p:sp>
      <p:sp>
        <p:nvSpPr>
          <p:cNvPr id="31747" name="Rectangle 3"/>
          <p:cNvSpPr>
            <a:spLocks noGrp="1" noChangeArrowheads="1"/>
          </p:cNvSpPr>
          <p:nvPr>
            <p:ph type="body" idx="1"/>
          </p:nvPr>
        </p:nvSpPr>
        <p:spPr/>
        <p:txBody>
          <a:bodyPr/>
          <a:lstStyle/>
          <a:p>
            <a:r>
              <a:rPr lang="en-US" altLang="zh-CN"/>
              <a:t>Assert.Fail(); </a:t>
            </a:r>
            <a:endParaRPr lang="en-US" altLang="zh-CN"/>
          </a:p>
          <a:p>
            <a:r>
              <a:rPr lang="en-US" altLang="zh-CN"/>
              <a:t>Assert.Fail( string message ); </a:t>
            </a:r>
            <a:endParaRPr lang="en-US" altLang="zh-CN"/>
          </a:p>
          <a:p>
            <a:pPr lvl="1"/>
            <a:r>
              <a:rPr lang="zh-CN" altLang="en-US"/>
              <a:t>自定义错误检测手段</a:t>
            </a:r>
            <a:endParaRPr lang="zh-CN" altLang="en-US"/>
          </a:p>
          <a:p>
            <a:r>
              <a:rPr lang="en-US" altLang="zh-CN"/>
              <a:t>Assert.Ignore(); </a:t>
            </a:r>
            <a:endParaRPr lang="en-US" altLang="zh-CN"/>
          </a:p>
          <a:p>
            <a:r>
              <a:rPr lang="en-US" altLang="zh-CN"/>
              <a:t>Assert.Ignore( string message ); </a:t>
            </a:r>
            <a:endParaRPr lang="en-US" altLang="zh-CN"/>
          </a:p>
          <a:p>
            <a:pPr lvl="1"/>
            <a:r>
              <a:rPr lang="zh-CN" altLang="en-US"/>
              <a:t>自定义停止测试</a:t>
            </a: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zh-CN" b="1"/>
              <a:t>StringAssert</a:t>
            </a:r>
            <a:endParaRPr lang="en-US" altLang="zh-CN" b="1"/>
          </a:p>
        </p:txBody>
      </p:sp>
      <p:sp>
        <p:nvSpPr>
          <p:cNvPr id="32771" name="Rectangle 3"/>
          <p:cNvSpPr>
            <a:spLocks noGrp="1" noChangeArrowheads="1"/>
          </p:cNvSpPr>
          <p:nvPr>
            <p:ph type="body" idx="1"/>
          </p:nvPr>
        </p:nvSpPr>
        <p:spPr/>
        <p:txBody>
          <a:bodyPr/>
          <a:lstStyle/>
          <a:p>
            <a:pPr>
              <a:lnSpc>
                <a:spcPct val="140000"/>
              </a:lnSpc>
            </a:pPr>
            <a:r>
              <a:rPr lang="en-US" altLang="zh-CN" sz="2400" dirty="0" err="1"/>
              <a:t>StringAssert.Contains</a:t>
            </a:r>
            <a:r>
              <a:rPr lang="en-US" altLang="zh-CN" sz="2400" dirty="0"/>
              <a:t>( string expected, string actual ); </a:t>
            </a:r>
            <a:endParaRPr lang="en-US" altLang="zh-CN" sz="2400" dirty="0"/>
          </a:p>
          <a:p>
            <a:pPr>
              <a:lnSpc>
                <a:spcPct val="140000"/>
              </a:lnSpc>
            </a:pPr>
            <a:r>
              <a:rPr lang="en-US" altLang="zh-CN" sz="2400" dirty="0" err="1"/>
              <a:t>StringAssert.StartsWith</a:t>
            </a:r>
            <a:r>
              <a:rPr lang="en-US" altLang="zh-CN" sz="2400" dirty="0"/>
              <a:t>( string expected, string actual ); </a:t>
            </a:r>
            <a:endParaRPr lang="en-US" altLang="zh-CN" sz="2400" dirty="0"/>
          </a:p>
          <a:p>
            <a:pPr>
              <a:lnSpc>
                <a:spcPct val="140000"/>
              </a:lnSpc>
            </a:pPr>
            <a:r>
              <a:rPr lang="en-US" altLang="zh-CN" sz="2400" dirty="0" err="1"/>
              <a:t>StringAssert.EndsWith</a:t>
            </a:r>
            <a:r>
              <a:rPr lang="en-US" altLang="zh-CN" sz="2400" dirty="0"/>
              <a:t>( string expected, string actual ); </a:t>
            </a:r>
            <a:endParaRPr lang="en-US" altLang="zh-CN" sz="2400" dirty="0"/>
          </a:p>
          <a:p>
            <a:pPr>
              <a:lnSpc>
                <a:spcPct val="140000"/>
              </a:lnSpc>
            </a:pPr>
            <a:r>
              <a:rPr lang="en-US" altLang="zh-CN" sz="2400" dirty="0" err="1"/>
              <a:t>StringAssert.AreEqualIgnoringCase</a:t>
            </a:r>
            <a:r>
              <a:rPr lang="en-US" altLang="zh-CN" sz="2400" dirty="0"/>
              <a:t>( string expected, string actual ); </a:t>
            </a:r>
            <a:endParaRPr lang="en-US" altLang="zh-CN" sz="24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zh-CN" altLang="en-US"/>
              <a:t>其他一些核心概念</a:t>
            </a:r>
            <a:endParaRPr lang="zh-CN" altLang="en-US"/>
          </a:p>
        </p:txBody>
      </p:sp>
      <p:sp>
        <p:nvSpPr>
          <p:cNvPr id="23555" name="Rectangle 3"/>
          <p:cNvSpPr>
            <a:spLocks noGrp="1" noChangeArrowheads="1"/>
          </p:cNvSpPr>
          <p:nvPr>
            <p:ph type="body" idx="1"/>
          </p:nvPr>
        </p:nvSpPr>
        <p:spPr>
          <a:xfrm>
            <a:off x="566738" y="1752600"/>
            <a:ext cx="8196262" cy="4267200"/>
          </a:xfrm>
        </p:spPr>
        <p:txBody>
          <a:bodyPr/>
          <a:lstStyle/>
          <a:p>
            <a:pPr>
              <a:lnSpc>
                <a:spcPct val="120000"/>
              </a:lnSpc>
            </a:pPr>
            <a:r>
              <a:rPr lang="en-US" altLang="zh-CN" sz="2400"/>
              <a:t>SetUp/TearDown </a:t>
            </a:r>
            <a:r>
              <a:rPr lang="zh-CN" altLang="en-US" sz="2400"/>
              <a:t>属性</a:t>
            </a:r>
            <a:endParaRPr lang="zh-CN" altLang="en-US" sz="2400"/>
          </a:p>
          <a:p>
            <a:pPr>
              <a:lnSpc>
                <a:spcPct val="120000"/>
              </a:lnSpc>
            </a:pPr>
            <a:r>
              <a:rPr lang="en-US" altLang="zh-CN" sz="2400" i="1"/>
              <a:t>ExpectedException</a:t>
            </a:r>
            <a:r>
              <a:rPr lang="en-US" altLang="zh-CN" sz="2400"/>
              <a:t> </a:t>
            </a:r>
            <a:endParaRPr lang="en-US" altLang="zh-CN" sz="2400"/>
          </a:p>
          <a:p>
            <a:pPr>
              <a:lnSpc>
                <a:spcPct val="120000"/>
              </a:lnSpc>
            </a:pPr>
            <a:r>
              <a:rPr lang="en-US" altLang="zh-CN" sz="2400" i="1"/>
              <a:t>Ignore</a:t>
            </a:r>
            <a:r>
              <a:rPr lang="en-US" altLang="zh-CN" sz="2400"/>
              <a:t> </a:t>
            </a:r>
            <a:r>
              <a:rPr lang="zh-CN" altLang="en-US" sz="2400"/>
              <a:t>属性 </a:t>
            </a:r>
            <a:endParaRPr lang="zh-CN" altLang="en-US" sz="2400"/>
          </a:p>
          <a:p>
            <a:pPr>
              <a:lnSpc>
                <a:spcPct val="120000"/>
              </a:lnSpc>
            </a:pPr>
            <a:r>
              <a:rPr lang="en-US" altLang="zh-CN" sz="2400"/>
              <a:t>TestFixtureSetUp/TestFixtureTearDown </a:t>
            </a:r>
            <a:endParaRPr lang="en-US" altLang="zh-CN" sz="2400"/>
          </a:p>
          <a:p>
            <a:pPr>
              <a:lnSpc>
                <a:spcPct val="120000"/>
              </a:lnSpc>
            </a:pPr>
            <a:r>
              <a:rPr lang="en-US" altLang="zh-CN" sz="2400"/>
              <a:t>Category</a:t>
            </a:r>
            <a:r>
              <a:rPr lang="zh-CN" altLang="en-US" sz="2400"/>
              <a:t>属性 </a:t>
            </a:r>
            <a:endParaRPr lang="zh-CN" altLang="en-US" sz="2400"/>
          </a:p>
          <a:p>
            <a:pPr>
              <a:lnSpc>
                <a:spcPct val="120000"/>
              </a:lnSpc>
            </a:pPr>
            <a:r>
              <a:rPr lang="en-US" altLang="zh-CN" sz="2400"/>
              <a:t>Explicit</a:t>
            </a:r>
            <a:r>
              <a:rPr lang="zh-CN" altLang="en-US" sz="2400"/>
              <a:t>属性  </a:t>
            </a:r>
            <a:endParaRPr lang="zh-CN" altLang="en-US" sz="24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zh-CN"/>
              <a:t>SetUp/TearDown </a:t>
            </a:r>
            <a:r>
              <a:rPr lang="zh-CN" altLang="en-US"/>
              <a:t>属性 </a:t>
            </a:r>
            <a:endParaRPr lang="zh-CN" altLang="en-US"/>
          </a:p>
        </p:txBody>
      </p:sp>
      <p:sp>
        <p:nvSpPr>
          <p:cNvPr id="33795" name="Rectangle 3"/>
          <p:cNvSpPr>
            <a:spLocks noGrp="1" noChangeArrowheads="1"/>
          </p:cNvSpPr>
          <p:nvPr>
            <p:ph type="body" idx="1"/>
          </p:nvPr>
        </p:nvSpPr>
        <p:spPr/>
        <p:txBody>
          <a:bodyPr/>
          <a:lstStyle/>
          <a:p>
            <a:pPr>
              <a:lnSpc>
                <a:spcPct val="120000"/>
              </a:lnSpc>
            </a:pPr>
            <a:r>
              <a:rPr lang="en-US" altLang="zh-CN" sz="2400" i="1"/>
              <a:t>SetUp</a:t>
            </a:r>
            <a:r>
              <a:rPr lang="en-US" altLang="zh-CN" sz="2400"/>
              <a:t> </a:t>
            </a:r>
            <a:r>
              <a:rPr lang="zh-CN" altLang="en-US" sz="2400"/>
              <a:t>和</a:t>
            </a:r>
            <a:r>
              <a:rPr lang="en-US" altLang="zh-CN" sz="2400" i="1"/>
              <a:t>TearDown</a:t>
            </a:r>
            <a:r>
              <a:rPr lang="en-US" altLang="zh-CN" sz="2400"/>
              <a:t>,</a:t>
            </a:r>
            <a:r>
              <a:rPr lang="zh-CN" altLang="en-US" sz="2400"/>
              <a:t>支持常规的初始化</a:t>
            </a:r>
            <a:r>
              <a:rPr lang="en-US" altLang="zh-CN" sz="2400"/>
              <a:t>/</a:t>
            </a:r>
            <a:r>
              <a:rPr lang="zh-CN" altLang="en-US" sz="2400"/>
              <a:t>清除 </a:t>
            </a:r>
            <a:endParaRPr lang="zh-CN" altLang="en-US" sz="2400"/>
          </a:p>
          <a:p>
            <a:pPr>
              <a:lnSpc>
                <a:spcPct val="120000"/>
              </a:lnSpc>
            </a:pPr>
            <a:r>
              <a:rPr lang="zh-CN" altLang="en-US" sz="2400">
                <a:hlinkClick r:id="rId1" action="ppaction://hlinkfile"/>
              </a:rPr>
              <a:t>例子</a:t>
            </a:r>
            <a:r>
              <a:rPr lang="en-US" altLang="zh-CN" sz="2400">
                <a:hlinkClick r:id="rId1" action="ppaction://hlinkfile"/>
              </a:rPr>
              <a:t>1</a:t>
            </a:r>
            <a:endParaRPr lang="en-US" altLang="zh-CN" sz="2400"/>
          </a:p>
          <a:p>
            <a:pPr>
              <a:lnSpc>
                <a:spcPct val="120000"/>
              </a:lnSpc>
            </a:pPr>
            <a:r>
              <a:rPr lang="zh-CN" altLang="en-US" sz="2400">
                <a:hlinkClick r:id="rId2" action="ppaction://hlinkfile"/>
              </a:rPr>
              <a:t>例子</a:t>
            </a:r>
            <a:r>
              <a:rPr lang="en-US" altLang="zh-CN" sz="2400">
                <a:hlinkClick r:id="rId2" action="ppaction://hlinkfile"/>
              </a:rPr>
              <a:t>2</a:t>
            </a:r>
            <a:endParaRPr lang="en-US" altLang="zh-CN" sz="2400"/>
          </a:p>
          <a:p>
            <a:pPr>
              <a:lnSpc>
                <a:spcPct val="120000"/>
              </a:lnSpc>
            </a:pPr>
            <a:r>
              <a:rPr lang="en-US" altLang="zh-CN" sz="2400"/>
              <a:t>NUnit</a:t>
            </a:r>
            <a:r>
              <a:rPr lang="zh-CN" altLang="en-US" sz="2400"/>
              <a:t>将在执行每个测试前执行标记</a:t>
            </a:r>
            <a:r>
              <a:rPr lang="en-US" altLang="zh-CN" sz="2400" i="1"/>
              <a:t>SetUp</a:t>
            </a:r>
            <a:r>
              <a:rPr lang="zh-CN" altLang="en-US" sz="2400"/>
              <a:t>属性的方法</a:t>
            </a:r>
            <a:r>
              <a:rPr lang="en-US" altLang="zh-CN" sz="2400"/>
              <a:t>. </a:t>
            </a:r>
            <a:r>
              <a:rPr lang="zh-CN" altLang="en-US" sz="2400"/>
              <a:t>方法必须为</a:t>
            </a:r>
            <a:r>
              <a:rPr lang="en-US" altLang="zh-CN" sz="2400"/>
              <a:t>public </a:t>
            </a:r>
            <a:endParaRPr lang="en-US" altLang="zh-CN" sz="24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zh-CN" i="1"/>
              <a:t>ExpectedException</a:t>
            </a:r>
            <a:endParaRPr lang="en-US" altLang="zh-CN" i="1"/>
          </a:p>
        </p:txBody>
      </p:sp>
      <p:sp>
        <p:nvSpPr>
          <p:cNvPr id="34819" name="Rectangle 3"/>
          <p:cNvSpPr>
            <a:spLocks noGrp="1" noChangeArrowheads="1"/>
          </p:cNvSpPr>
          <p:nvPr>
            <p:ph type="body" idx="1"/>
          </p:nvPr>
        </p:nvSpPr>
        <p:spPr/>
        <p:txBody>
          <a:bodyPr/>
          <a:lstStyle/>
          <a:p>
            <a:r>
              <a:rPr lang="zh-CN" altLang="en-US" sz="2600"/>
              <a:t>这里是一个验证这个测试是否会抛出期望的异常，如果该测试抛出异常则测试通过，否则测试失败。</a:t>
            </a:r>
            <a:endParaRPr lang="zh-CN" altLang="en-US" sz="2600"/>
          </a:p>
          <a:p>
            <a:pPr>
              <a:buFont typeface="Wingdings" panose="05000000000000000000" pitchFamily="2" charset="2"/>
              <a:buNone/>
            </a:pPr>
            <a:r>
              <a:rPr lang="zh-CN" altLang="en-US" sz="2600"/>
              <a:t>	</a:t>
            </a:r>
            <a:r>
              <a:rPr lang="en-US" altLang="zh-CN" sz="2000"/>
              <a:t>[Test]</a:t>
            </a:r>
            <a:br>
              <a:rPr lang="en-US" altLang="zh-CN" sz="2000"/>
            </a:br>
            <a:r>
              <a:rPr lang="en-US" altLang="zh-CN" sz="2000"/>
              <a:t>[ExpectedException(typeof(DivideByZeroException))]</a:t>
            </a:r>
            <a:br>
              <a:rPr lang="en-US" altLang="zh-CN" sz="2000"/>
            </a:br>
            <a:r>
              <a:rPr lang="en-US" altLang="zh-CN" sz="2000"/>
              <a:t>public</a:t>
            </a:r>
            <a:r>
              <a:rPr lang="en-US" altLang="zh-CN" sz="2000">
                <a:latin typeface="Arial" panose="020B0604020202020204"/>
              </a:rPr>
              <a:t> </a:t>
            </a:r>
            <a:r>
              <a:rPr lang="en-US" altLang="zh-CN" sz="2000"/>
              <a:t>void</a:t>
            </a:r>
            <a:r>
              <a:rPr lang="en-US" altLang="zh-CN" sz="2000">
                <a:latin typeface="Arial" panose="020B0604020202020204"/>
              </a:rPr>
              <a:t> </a:t>
            </a:r>
            <a:r>
              <a:rPr lang="en-US" altLang="zh-CN" sz="2000"/>
              <a:t>DivideByZero()</a:t>
            </a:r>
            <a:br>
              <a:rPr lang="en-US" altLang="zh-CN" sz="2000"/>
            </a:br>
            <a:r>
              <a:rPr lang="en-US" altLang="zh-CN" sz="2000"/>
              <a:t>{</a:t>
            </a:r>
            <a:br>
              <a:rPr lang="en-US" altLang="zh-CN" sz="2000"/>
            </a:br>
            <a:r>
              <a:rPr lang="en-US" altLang="zh-CN" sz="2000"/>
              <a:t>	int</a:t>
            </a:r>
            <a:r>
              <a:rPr lang="en-US" altLang="zh-CN" sz="2000">
                <a:latin typeface="Arial" panose="020B0604020202020204"/>
              </a:rPr>
              <a:t> </a:t>
            </a:r>
            <a:r>
              <a:rPr lang="en-US" altLang="zh-CN" sz="2000"/>
              <a:t>zero</a:t>
            </a:r>
            <a:r>
              <a:rPr lang="en-US" altLang="zh-CN" sz="2000">
                <a:latin typeface="Arial" panose="020B0604020202020204"/>
              </a:rPr>
              <a:t> </a:t>
            </a:r>
            <a:r>
              <a:rPr lang="en-US" altLang="zh-CN" sz="2000"/>
              <a:t>=</a:t>
            </a:r>
            <a:r>
              <a:rPr lang="en-US" altLang="zh-CN" sz="2000">
                <a:latin typeface="Arial" panose="020B0604020202020204"/>
              </a:rPr>
              <a:t> </a:t>
            </a:r>
            <a:r>
              <a:rPr lang="en-US" altLang="zh-CN" sz="2000"/>
              <a:t>0;</a:t>
            </a:r>
            <a:br>
              <a:rPr lang="en-US" altLang="zh-CN" sz="2000"/>
            </a:br>
            <a:r>
              <a:rPr lang="en-US" altLang="zh-CN" sz="2000"/>
              <a:t>	int</a:t>
            </a:r>
            <a:r>
              <a:rPr lang="en-US" altLang="zh-CN" sz="2000">
                <a:latin typeface="Arial" panose="020B0604020202020204"/>
              </a:rPr>
              <a:t> </a:t>
            </a:r>
            <a:r>
              <a:rPr lang="en-US" altLang="zh-CN" sz="2000"/>
              <a:t>infinity</a:t>
            </a:r>
            <a:r>
              <a:rPr lang="en-US" altLang="zh-CN" sz="2000">
                <a:latin typeface="Arial" panose="020B0604020202020204"/>
              </a:rPr>
              <a:t> </a:t>
            </a:r>
            <a:r>
              <a:rPr lang="en-US" altLang="zh-CN" sz="2000"/>
              <a:t>=</a:t>
            </a:r>
            <a:r>
              <a:rPr lang="en-US" altLang="zh-CN" sz="2000">
                <a:latin typeface="Arial" panose="020B0604020202020204"/>
              </a:rPr>
              <a:t> </a:t>
            </a:r>
            <a:r>
              <a:rPr lang="en-US" altLang="zh-CN" sz="2000"/>
              <a:t>a/zero;</a:t>
            </a:r>
            <a:br>
              <a:rPr lang="en-US" altLang="zh-CN" sz="2000"/>
            </a:br>
            <a:r>
              <a:rPr lang="en-US" altLang="zh-CN" sz="2000"/>
              <a:t>	Assert.Fail("Should</a:t>
            </a:r>
            <a:r>
              <a:rPr lang="en-US" altLang="zh-CN" sz="2000">
                <a:latin typeface="Arial" panose="020B0604020202020204"/>
              </a:rPr>
              <a:t> </a:t>
            </a:r>
            <a:r>
              <a:rPr lang="en-US" altLang="zh-CN" sz="2000"/>
              <a:t>have</a:t>
            </a:r>
            <a:r>
              <a:rPr lang="en-US" altLang="zh-CN" sz="2000">
                <a:latin typeface="Arial" panose="020B0604020202020204"/>
              </a:rPr>
              <a:t> </a:t>
            </a:r>
            <a:r>
              <a:rPr lang="en-US" altLang="zh-CN" sz="2000"/>
              <a:t>gotten</a:t>
            </a:r>
            <a:r>
              <a:rPr lang="en-US" altLang="zh-CN" sz="2000">
                <a:latin typeface="Arial" panose="020B0604020202020204"/>
              </a:rPr>
              <a:t> </a:t>
            </a:r>
            <a:r>
              <a:rPr lang="en-US" altLang="zh-CN" sz="2000"/>
              <a:t>an</a:t>
            </a:r>
            <a:r>
              <a:rPr lang="en-US" altLang="zh-CN" sz="2000">
                <a:latin typeface="Arial" panose="020B0604020202020204"/>
              </a:rPr>
              <a:t> </a:t>
            </a:r>
            <a:r>
              <a:rPr lang="en-US" altLang="zh-CN" sz="2000"/>
              <a:t>exception");</a:t>
            </a:r>
            <a:br>
              <a:rPr lang="en-US" altLang="zh-CN" sz="2000"/>
            </a:br>
            <a:r>
              <a:rPr lang="en-US" altLang="zh-CN" sz="2000"/>
              <a:t>} </a:t>
            </a:r>
            <a:endParaRPr lang="en-US" altLang="zh-CN" sz="20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zh-CN" i="1"/>
              <a:t>Ignore</a:t>
            </a:r>
            <a:r>
              <a:rPr lang="en-US" altLang="zh-CN"/>
              <a:t> </a:t>
            </a:r>
            <a:r>
              <a:rPr lang="zh-CN" altLang="en-US"/>
              <a:t>属性</a:t>
            </a:r>
            <a:endParaRPr lang="zh-CN" altLang="en-US"/>
          </a:p>
        </p:txBody>
      </p:sp>
      <p:sp>
        <p:nvSpPr>
          <p:cNvPr id="35843" name="Rectangle 3"/>
          <p:cNvSpPr>
            <a:spLocks noGrp="1" noChangeArrowheads="1"/>
          </p:cNvSpPr>
          <p:nvPr>
            <p:ph type="body" idx="1"/>
          </p:nvPr>
        </p:nvSpPr>
        <p:spPr/>
        <p:txBody>
          <a:bodyPr/>
          <a:lstStyle/>
          <a:p>
            <a:pPr>
              <a:lnSpc>
                <a:spcPct val="110000"/>
              </a:lnSpc>
            </a:pPr>
            <a:r>
              <a:rPr lang="zh-CN" altLang="en-US" sz="2400"/>
              <a:t>由于种种原因</a:t>
            </a:r>
            <a:r>
              <a:rPr lang="en-US" altLang="zh-CN" sz="2400"/>
              <a:t>,</a:t>
            </a:r>
            <a:r>
              <a:rPr lang="zh-CN" altLang="en-US" sz="2400"/>
              <a:t>有一些测试我们不想运行</a:t>
            </a:r>
            <a:r>
              <a:rPr lang="en-US" altLang="zh-CN" sz="2400"/>
              <a:t>.</a:t>
            </a:r>
            <a:r>
              <a:rPr lang="zh-CN" altLang="en-US" sz="2400"/>
              <a:t>当然</a:t>
            </a:r>
            <a:r>
              <a:rPr lang="en-US" altLang="zh-CN" sz="2400"/>
              <a:t>,</a:t>
            </a:r>
            <a:r>
              <a:rPr lang="zh-CN" altLang="en-US" sz="2400"/>
              <a:t>这些原因可能包括你认为这个测试还没有完成</a:t>
            </a:r>
            <a:r>
              <a:rPr lang="en-US" altLang="zh-CN" sz="2400"/>
              <a:t>,</a:t>
            </a:r>
            <a:r>
              <a:rPr lang="zh-CN" altLang="en-US" sz="2400"/>
              <a:t>这个测试正在重构之中</a:t>
            </a:r>
            <a:r>
              <a:rPr lang="en-US" altLang="zh-CN" sz="2400"/>
              <a:t>,</a:t>
            </a:r>
            <a:r>
              <a:rPr lang="zh-CN" altLang="en-US" sz="2400"/>
              <a:t>这个测试的需求不是太明确</a:t>
            </a:r>
            <a:r>
              <a:rPr lang="en-US" altLang="zh-CN" sz="2400"/>
              <a:t>.</a:t>
            </a:r>
            <a:r>
              <a:rPr lang="zh-CN" altLang="en-US" sz="2400"/>
              <a:t>但你有不想破坏测试</a:t>
            </a:r>
            <a:r>
              <a:rPr lang="en-US" altLang="zh-CN" sz="2400"/>
              <a:t>, </a:t>
            </a:r>
            <a:r>
              <a:rPr lang="zh-CN" altLang="en-US" sz="2400"/>
              <a:t>使用</a:t>
            </a:r>
            <a:r>
              <a:rPr lang="en-US" altLang="zh-CN" sz="2400" i="1"/>
              <a:t>Ignore</a:t>
            </a:r>
            <a:r>
              <a:rPr lang="zh-CN" altLang="en-US" sz="2400"/>
              <a:t>属性</a:t>
            </a:r>
            <a:r>
              <a:rPr lang="en-US" altLang="zh-CN" sz="2400"/>
              <a:t>.</a:t>
            </a:r>
            <a:r>
              <a:rPr lang="zh-CN" altLang="en-US" sz="2400"/>
              <a:t>你可以保持测试</a:t>
            </a:r>
            <a:r>
              <a:rPr lang="en-US" altLang="zh-CN" sz="2400"/>
              <a:t>,</a:t>
            </a:r>
            <a:r>
              <a:rPr lang="zh-CN" altLang="en-US" sz="2400"/>
              <a:t>但又不运行它们。</a:t>
            </a:r>
            <a:endParaRPr lang="zh-CN" altLang="en-US" sz="2400"/>
          </a:p>
          <a:p>
            <a:pPr>
              <a:lnSpc>
                <a:spcPct val="110000"/>
              </a:lnSpc>
              <a:buFont typeface="Wingdings" panose="05000000000000000000" pitchFamily="2" charset="2"/>
              <a:buNone/>
            </a:pPr>
            <a:r>
              <a:rPr lang="zh-CN" altLang="en-US" sz="2000"/>
              <a:t>	</a:t>
            </a:r>
            <a:r>
              <a:rPr lang="en-US" altLang="zh-CN" sz="2000"/>
              <a:t>[Test]</a:t>
            </a:r>
            <a:br>
              <a:rPr lang="en-US" altLang="zh-CN" sz="2000"/>
            </a:br>
            <a:r>
              <a:rPr lang="en-US" altLang="zh-CN" sz="2000"/>
              <a:t>[Ignore("Multiplication</a:t>
            </a:r>
            <a:r>
              <a:rPr lang="en-US" altLang="zh-CN" sz="2000">
                <a:latin typeface="Arial" panose="020B0604020202020204"/>
              </a:rPr>
              <a:t> </a:t>
            </a:r>
            <a:r>
              <a:rPr lang="en-US" altLang="zh-CN" sz="2000"/>
              <a:t>is</a:t>
            </a:r>
            <a:r>
              <a:rPr lang="en-US" altLang="zh-CN" sz="2000">
                <a:latin typeface="Arial" panose="020B0604020202020204"/>
              </a:rPr>
              <a:t> </a:t>
            </a:r>
            <a:r>
              <a:rPr lang="en-US" altLang="zh-CN" sz="2000"/>
              <a:t>ignored")]</a:t>
            </a:r>
            <a:br>
              <a:rPr lang="en-US" altLang="zh-CN" sz="2000"/>
            </a:br>
            <a:r>
              <a:rPr lang="en-US" altLang="zh-CN" sz="2000"/>
              <a:t>public</a:t>
            </a:r>
            <a:r>
              <a:rPr lang="en-US" altLang="zh-CN" sz="2000">
                <a:latin typeface="Arial" panose="020B0604020202020204"/>
              </a:rPr>
              <a:t> </a:t>
            </a:r>
            <a:r>
              <a:rPr lang="en-US" altLang="zh-CN" sz="2000"/>
              <a:t>void</a:t>
            </a:r>
            <a:r>
              <a:rPr lang="en-US" altLang="zh-CN" sz="2000">
                <a:latin typeface="Arial" panose="020B0604020202020204"/>
              </a:rPr>
              <a:t> </a:t>
            </a:r>
            <a:r>
              <a:rPr lang="en-US" altLang="zh-CN" sz="2000"/>
              <a:t>MultiplyTwoNumbers()</a:t>
            </a:r>
            <a:br>
              <a:rPr lang="en-US" altLang="zh-CN" sz="2000"/>
            </a:br>
            <a:r>
              <a:rPr lang="en-US" altLang="zh-CN" sz="2000"/>
              <a:t>{</a:t>
            </a:r>
            <a:br>
              <a:rPr lang="en-US" altLang="zh-CN" sz="2000"/>
            </a:br>
            <a:r>
              <a:rPr lang="en-US" altLang="zh-CN" sz="2000"/>
              <a:t>	int</a:t>
            </a:r>
            <a:r>
              <a:rPr lang="en-US" altLang="zh-CN" sz="2000">
                <a:latin typeface="Arial" panose="020B0604020202020204"/>
              </a:rPr>
              <a:t> </a:t>
            </a:r>
            <a:r>
              <a:rPr lang="en-US" altLang="zh-CN" sz="2000"/>
              <a:t>product</a:t>
            </a:r>
            <a:r>
              <a:rPr lang="en-US" altLang="zh-CN" sz="2000">
                <a:latin typeface="Arial" panose="020B0604020202020204"/>
              </a:rPr>
              <a:t> </a:t>
            </a:r>
            <a:r>
              <a:rPr lang="en-US" altLang="zh-CN" sz="2000"/>
              <a:t>=</a:t>
            </a:r>
            <a:r>
              <a:rPr lang="en-US" altLang="zh-CN" sz="2000">
                <a:latin typeface="Arial" panose="020B0604020202020204"/>
              </a:rPr>
              <a:t> </a:t>
            </a:r>
            <a:r>
              <a:rPr lang="en-US" altLang="zh-CN" sz="2000"/>
              <a:t>a</a:t>
            </a:r>
            <a:r>
              <a:rPr lang="en-US" altLang="zh-CN" sz="2000">
                <a:latin typeface="Arial" panose="020B0604020202020204"/>
              </a:rPr>
              <a:t> </a:t>
            </a:r>
            <a:r>
              <a:rPr lang="en-US" altLang="zh-CN" sz="2000"/>
              <a:t>*</a:t>
            </a:r>
            <a:r>
              <a:rPr lang="en-US" altLang="zh-CN" sz="2000">
                <a:latin typeface="Arial" panose="020B0604020202020204"/>
              </a:rPr>
              <a:t> </a:t>
            </a:r>
            <a:r>
              <a:rPr lang="en-US" altLang="zh-CN" sz="2000"/>
              <a:t>b;</a:t>
            </a:r>
            <a:br>
              <a:rPr lang="en-US" altLang="zh-CN" sz="2000"/>
            </a:br>
            <a:r>
              <a:rPr lang="en-US" altLang="zh-CN" sz="2000"/>
              <a:t>	Assert.AreEqual(2,</a:t>
            </a:r>
            <a:r>
              <a:rPr lang="en-US" altLang="zh-CN" sz="2000">
                <a:latin typeface="Arial" panose="020B0604020202020204"/>
              </a:rPr>
              <a:t> </a:t>
            </a:r>
            <a:r>
              <a:rPr lang="en-US" altLang="zh-CN" sz="2000"/>
              <a:t>product);</a:t>
            </a:r>
            <a:br>
              <a:rPr lang="en-US" altLang="zh-CN" sz="2000"/>
            </a:br>
            <a:r>
              <a:rPr lang="en-US" altLang="zh-CN" sz="2000"/>
              <a:t>} </a:t>
            </a:r>
            <a:endParaRPr lang="en-US" altLang="zh-CN" sz="2000"/>
          </a:p>
          <a:p>
            <a:pPr>
              <a:lnSpc>
                <a:spcPct val="110000"/>
              </a:lnSpc>
            </a:pPr>
            <a:r>
              <a:rPr lang="en-US" altLang="zh-CN" sz="2400" i="1"/>
              <a:t>Ignore</a:t>
            </a:r>
            <a:r>
              <a:rPr lang="zh-CN" altLang="en-US" sz="2400"/>
              <a:t>属性可以附加到一个独立的测试方法</a:t>
            </a:r>
            <a:r>
              <a:rPr lang="en-US" altLang="zh-CN" sz="2400"/>
              <a:t>,</a:t>
            </a:r>
            <a:r>
              <a:rPr lang="zh-CN" altLang="en-US" sz="2400"/>
              <a:t>也可以附加到整个测试类</a:t>
            </a:r>
            <a:r>
              <a:rPr lang="en-US" altLang="zh-CN" sz="2400"/>
              <a:t>(TestFixture). </a:t>
            </a:r>
            <a:endParaRPr lang="en-US" altLang="zh-CN" sz="24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35004" y="360362"/>
            <a:ext cx="8353425" cy="720725"/>
          </a:xfrm>
        </p:spPr>
        <p:txBody>
          <a:bodyPr/>
          <a:lstStyle/>
          <a:p>
            <a:r>
              <a:rPr lang="en-US" altLang="zh-CN" sz="3400" dirty="0" err="1" smtClean="0"/>
              <a:t>TestFixtureSetUp</a:t>
            </a:r>
            <a:br>
              <a:rPr lang="en-US" altLang="zh-CN" sz="3400" dirty="0" smtClean="0"/>
            </a:br>
            <a:r>
              <a:rPr lang="en-US" altLang="zh-CN" sz="3400" dirty="0" err="1" smtClean="0"/>
              <a:t>TestFixtureTearDown</a:t>
            </a:r>
            <a:endParaRPr lang="en-US" altLang="zh-CN" sz="3400" dirty="0"/>
          </a:p>
        </p:txBody>
      </p:sp>
      <p:sp>
        <p:nvSpPr>
          <p:cNvPr id="36867" name="Rectangle 3"/>
          <p:cNvSpPr>
            <a:spLocks noGrp="1" noChangeArrowheads="1"/>
          </p:cNvSpPr>
          <p:nvPr>
            <p:ph type="body" idx="1"/>
          </p:nvPr>
        </p:nvSpPr>
        <p:spPr>
          <a:xfrm>
            <a:off x="400050" y="1484783"/>
            <a:ext cx="8353425" cy="4715991"/>
          </a:xfrm>
        </p:spPr>
        <p:txBody>
          <a:bodyPr/>
          <a:lstStyle/>
          <a:p>
            <a:pPr>
              <a:lnSpc>
                <a:spcPct val="150000"/>
              </a:lnSpc>
            </a:pPr>
            <a:r>
              <a:rPr lang="en-US" altLang="zh-CN" sz="2400" i="1" dirty="0" err="1" smtClean="0"/>
              <a:t>TestFixtureSetUp</a:t>
            </a:r>
            <a:r>
              <a:rPr lang="en-US" altLang="zh-CN" sz="2400" i="1" dirty="0" smtClean="0"/>
              <a:t>  </a:t>
            </a:r>
            <a:r>
              <a:rPr lang="en-US" altLang="zh-CN" sz="2400" dirty="0" smtClean="0"/>
              <a:t>/  </a:t>
            </a:r>
            <a:r>
              <a:rPr lang="en-US" altLang="zh-CN" sz="2400" i="1" dirty="0" err="1" smtClean="0"/>
              <a:t>TestFixtureTearDown</a:t>
            </a:r>
            <a:endParaRPr lang="en-US" altLang="zh-CN" sz="2400" i="1" dirty="0" smtClean="0"/>
          </a:p>
          <a:p>
            <a:pPr>
              <a:lnSpc>
                <a:spcPct val="150000"/>
              </a:lnSpc>
            </a:pPr>
            <a:r>
              <a:rPr lang="zh-CN" altLang="en-US" sz="2400" dirty="0" smtClean="0"/>
              <a:t>正如</a:t>
            </a:r>
            <a:r>
              <a:rPr lang="zh-CN" altLang="en-US" sz="2400" dirty="0"/>
              <a:t>他们名字表明的一样</a:t>
            </a:r>
            <a:r>
              <a:rPr lang="en-US" altLang="zh-CN" sz="2400" dirty="0"/>
              <a:t>,</a:t>
            </a:r>
            <a:r>
              <a:rPr lang="zh-CN" altLang="en-US" sz="2400" dirty="0"/>
              <a:t>这些属性用来标记为整个</a:t>
            </a:r>
            <a:r>
              <a:rPr lang="en-US" altLang="zh-CN" sz="2400" dirty="0"/>
              <a:t>test fixture</a:t>
            </a:r>
            <a:r>
              <a:rPr lang="zh-CN" altLang="en-US" sz="2400" dirty="0"/>
              <a:t>初始化</a:t>
            </a:r>
            <a:r>
              <a:rPr lang="en-US" altLang="zh-CN" sz="2400" dirty="0"/>
              <a:t>/</a:t>
            </a:r>
            <a:r>
              <a:rPr lang="zh-CN" altLang="en-US" sz="2400" dirty="0"/>
              <a:t>释放资源方法一次的</a:t>
            </a:r>
            <a:r>
              <a:rPr lang="zh-CN" altLang="en-US" sz="2400" dirty="0" smtClean="0"/>
              <a:t>方法。</a:t>
            </a:r>
            <a:endParaRPr lang="en-US" altLang="zh-CN" sz="2400" dirty="0" smtClean="0"/>
          </a:p>
          <a:p>
            <a:pPr lvl="1">
              <a:lnSpc>
                <a:spcPct val="150000"/>
              </a:lnSpc>
            </a:pPr>
            <a:r>
              <a:rPr lang="zh-CN" altLang="en-US" sz="2000" dirty="0"/>
              <a:t>例如</a:t>
            </a:r>
            <a:r>
              <a:rPr lang="en-US" altLang="zh-CN" sz="2000" dirty="0"/>
              <a:t>,</a:t>
            </a:r>
            <a:r>
              <a:rPr lang="zh-CN" altLang="en-US" sz="2000" dirty="0"/>
              <a:t>数据库连接可能是一个关键资源</a:t>
            </a:r>
            <a:r>
              <a:rPr lang="en-US" altLang="zh-CN" sz="2000" dirty="0"/>
              <a:t>,</a:t>
            </a:r>
            <a:r>
              <a:rPr lang="zh-CN" altLang="en-US" sz="2000" dirty="0"/>
              <a:t>在一个</a:t>
            </a:r>
            <a:r>
              <a:rPr lang="en-US" altLang="zh-CN" sz="2000" dirty="0"/>
              <a:t>test fixture</a:t>
            </a:r>
            <a:r>
              <a:rPr lang="zh-CN" altLang="en-US" sz="2000" dirty="0"/>
              <a:t>的每个测试中</a:t>
            </a:r>
            <a:r>
              <a:rPr lang="en-US" altLang="zh-CN" sz="2000" dirty="0"/>
              <a:t>,</a:t>
            </a:r>
            <a:r>
              <a:rPr lang="zh-CN" altLang="en-US" sz="2000" dirty="0"/>
              <a:t>打开</a:t>
            </a:r>
            <a:r>
              <a:rPr lang="en-US" altLang="zh-CN" sz="2000" dirty="0"/>
              <a:t>/</a:t>
            </a:r>
            <a:r>
              <a:rPr lang="zh-CN" altLang="en-US" sz="2000" dirty="0"/>
              <a:t>关闭数据库连接可能非常慢</a:t>
            </a:r>
            <a:r>
              <a:rPr lang="en-US" altLang="zh-CN" sz="2000" dirty="0"/>
              <a:t>.</a:t>
            </a:r>
            <a:r>
              <a:rPr lang="zh-CN" altLang="en-US" sz="2000" dirty="0"/>
              <a:t>这就是我在开始提到的问题</a:t>
            </a:r>
            <a:r>
              <a:rPr lang="en-US" altLang="zh-CN" sz="2000" dirty="0"/>
              <a:t>. </a:t>
            </a:r>
            <a:endParaRPr lang="en-US" altLang="zh-CN" sz="2000" dirty="0"/>
          </a:p>
          <a:p>
            <a:endParaRPr lang="en-US" altLang="zh-CN" sz="20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type="body" idx="1"/>
          </p:nvPr>
        </p:nvSpPr>
        <p:spPr/>
        <p:txBody>
          <a:bodyPr/>
          <a:lstStyle/>
          <a:p>
            <a:pPr>
              <a:lnSpc>
                <a:spcPct val="80000"/>
              </a:lnSpc>
              <a:buFont typeface="Wingdings" panose="05000000000000000000" pitchFamily="2" charset="2"/>
              <a:buNone/>
            </a:pPr>
            <a:r>
              <a:rPr lang="en-US" altLang="zh-CN" sz="2600"/>
              <a:t>	[TestFixtureSetUp]</a:t>
            </a:r>
            <a:br>
              <a:rPr lang="en-US" altLang="zh-CN" sz="2600"/>
            </a:br>
            <a:r>
              <a:rPr lang="en-US" altLang="zh-CN" sz="2600"/>
              <a:t>public</a:t>
            </a:r>
            <a:r>
              <a:rPr lang="en-US" altLang="zh-CN" sz="2600">
                <a:latin typeface="Arial" panose="020B0604020202020204"/>
              </a:rPr>
              <a:t> </a:t>
            </a:r>
            <a:r>
              <a:rPr lang="en-US" altLang="zh-CN" sz="2600"/>
              <a:t>void</a:t>
            </a:r>
            <a:r>
              <a:rPr lang="en-US" altLang="zh-CN" sz="2600">
                <a:latin typeface="Arial" panose="020B0604020202020204"/>
              </a:rPr>
              <a:t> </a:t>
            </a:r>
            <a:r>
              <a:rPr lang="en-US" altLang="zh-CN" sz="2600"/>
              <a:t>OpenConnection()</a:t>
            </a:r>
            <a:br>
              <a:rPr lang="en-US" altLang="zh-CN" sz="2600"/>
            </a:br>
            <a:r>
              <a:rPr lang="en-US" altLang="zh-CN" sz="2600"/>
              <a:t>{</a:t>
            </a:r>
            <a:br>
              <a:rPr lang="en-US" altLang="zh-CN" sz="2600"/>
            </a:br>
            <a:r>
              <a:rPr lang="en-US" altLang="zh-CN" sz="2600">
                <a:latin typeface="Arial" panose="020B0604020202020204"/>
              </a:rPr>
              <a:t> </a:t>
            </a:r>
            <a:r>
              <a:rPr lang="en-US" altLang="zh-CN" sz="2600"/>
              <a:t>	//open</a:t>
            </a:r>
            <a:r>
              <a:rPr lang="en-US" altLang="zh-CN" sz="2600">
                <a:latin typeface="Arial" panose="020B0604020202020204"/>
              </a:rPr>
              <a:t> </a:t>
            </a:r>
            <a:r>
              <a:rPr lang="en-US" altLang="zh-CN" sz="2600"/>
              <a:t>the</a:t>
            </a:r>
            <a:r>
              <a:rPr lang="en-US" altLang="zh-CN" sz="2600">
                <a:latin typeface="Arial" panose="020B0604020202020204"/>
              </a:rPr>
              <a:t> </a:t>
            </a:r>
            <a:r>
              <a:rPr lang="en-US" altLang="zh-CN" sz="2600"/>
              <a:t>connection</a:t>
            </a:r>
            <a:r>
              <a:rPr lang="en-US" altLang="zh-CN" sz="2600">
                <a:latin typeface="Arial" panose="020B0604020202020204"/>
              </a:rPr>
              <a:t> </a:t>
            </a:r>
            <a:r>
              <a:rPr lang="en-US" altLang="zh-CN" sz="2600"/>
              <a:t>to</a:t>
            </a:r>
            <a:r>
              <a:rPr lang="en-US" altLang="zh-CN" sz="2600">
                <a:latin typeface="Arial" panose="020B0604020202020204"/>
              </a:rPr>
              <a:t> </a:t>
            </a:r>
            <a:r>
              <a:rPr lang="en-US" altLang="zh-CN" sz="2600"/>
              <a:t>the</a:t>
            </a:r>
            <a:r>
              <a:rPr lang="en-US" altLang="zh-CN" sz="2600">
                <a:latin typeface="Arial" panose="020B0604020202020204"/>
              </a:rPr>
              <a:t> </a:t>
            </a:r>
            <a:r>
              <a:rPr lang="en-US" altLang="zh-CN" sz="2600"/>
              <a:t>database</a:t>
            </a:r>
            <a:br>
              <a:rPr lang="en-US" altLang="zh-CN" sz="2600"/>
            </a:br>
            <a:r>
              <a:rPr lang="en-US" altLang="zh-CN" sz="2600"/>
              <a:t>}</a:t>
            </a:r>
            <a:br>
              <a:rPr lang="en-US" altLang="zh-CN" sz="2600"/>
            </a:br>
            <a:r>
              <a:rPr lang="en-US" altLang="zh-CN" sz="2600">
                <a:latin typeface="Arial" panose="020B0604020202020204"/>
              </a:rPr>
              <a:t> </a:t>
            </a:r>
            <a:br>
              <a:rPr lang="en-US" altLang="zh-CN" sz="2600"/>
            </a:br>
            <a:r>
              <a:rPr lang="en-US" altLang="zh-CN" sz="2600"/>
              <a:t>[TestFixtureTearDown]</a:t>
            </a:r>
            <a:br>
              <a:rPr lang="en-US" altLang="zh-CN" sz="2600"/>
            </a:br>
            <a:r>
              <a:rPr lang="en-US" altLang="zh-CN" sz="2600"/>
              <a:t>public</a:t>
            </a:r>
            <a:r>
              <a:rPr lang="en-US" altLang="zh-CN" sz="2600">
                <a:latin typeface="Arial" panose="020B0604020202020204"/>
              </a:rPr>
              <a:t> </a:t>
            </a:r>
            <a:r>
              <a:rPr lang="en-US" altLang="zh-CN" sz="2600"/>
              <a:t>void</a:t>
            </a:r>
            <a:r>
              <a:rPr lang="en-US" altLang="zh-CN" sz="2600">
                <a:latin typeface="Arial" panose="020B0604020202020204"/>
              </a:rPr>
              <a:t> </a:t>
            </a:r>
            <a:r>
              <a:rPr lang="en-US" altLang="zh-CN" sz="2600"/>
              <a:t>CloseConnection()</a:t>
            </a:r>
            <a:br>
              <a:rPr lang="en-US" altLang="zh-CN" sz="2600"/>
            </a:br>
            <a:r>
              <a:rPr lang="en-US" altLang="zh-CN" sz="2600"/>
              <a:t>{</a:t>
            </a:r>
            <a:br>
              <a:rPr lang="en-US" altLang="zh-CN" sz="2600"/>
            </a:br>
            <a:r>
              <a:rPr lang="en-US" altLang="zh-CN" sz="2600"/>
              <a:t>	//close</a:t>
            </a:r>
            <a:r>
              <a:rPr lang="en-US" altLang="zh-CN" sz="2600">
                <a:latin typeface="Arial" panose="020B0604020202020204"/>
              </a:rPr>
              <a:t> </a:t>
            </a:r>
            <a:r>
              <a:rPr lang="en-US" altLang="zh-CN" sz="2600"/>
              <a:t>the</a:t>
            </a:r>
            <a:r>
              <a:rPr lang="en-US" altLang="zh-CN" sz="2600">
                <a:latin typeface="Arial" panose="020B0604020202020204"/>
              </a:rPr>
              <a:t> </a:t>
            </a:r>
            <a:r>
              <a:rPr lang="en-US" altLang="zh-CN" sz="2600"/>
              <a:t>connection</a:t>
            </a:r>
            <a:r>
              <a:rPr lang="en-US" altLang="zh-CN" sz="2600">
                <a:latin typeface="Arial" panose="020B0604020202020204"/>
              </a:rPr>
              <a:t> </a:t>
            </a:r>
            <a:r>
              <a:rPr lang="en-US" altLang="zh-CN" sz="2600"/>
              <a:t>to</a:t>
            </a:r>
            <a:r>
              <a:rPr lang="en-US" altLang="zh-CN" sz="2600">
                <a:latin typeface="Arial" panose="020B0604020202020204"/>
              </a:rPr>
              <a:t> </a:t>
            </a:r>
            <a:r>
              <a:rPr lang="en-US" altLang="zh-CN" sz="2600"/>
              <a:t>the</a:t>
            </a:r>
            <a:r>
              <a:rPr lang="en-US" altLang="zh-CN" sz="2600">
                <a:latin typeface="Arial" panose="020B0604020202020204"/>
              </a:rPr>
              <a:t> </a:t>
            </a:r>
            <a:r>
              <a:rPr lang="en-US" altLang="zh-CN" sz="2600"/>
              <a:t>database</a:t>
            </a:r>
            <a:br>
              <a:rPr lang="en-US" altLang="zh-CN" sz="2600"/>
            </a:br>
            <a:r>
              <a:rPr lang="en-US" altLang="zh-CN" sz="2600"/>
              <a:t>}</a:t>
            </a:r>
            <a:br>
              <a:rPr lang="en-US" altLang="zh-CN" sz="2600"/>
            </a:br>
            <a:endParaRPr lang="en-US" altLang="zh-CN" sz="26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zh-CN"/>
              <a:t>Category</a:t>
            </a:r>
            <a:r>
              <a:rPr lang="zh-CN" altLang="en-US"/>
              <a:t>属性</a:t>
            </a:r>
            <a:endParaRPr lang="zh-CN" altLang="en-US"/>
          </a:p>
        </p:txBody>
      </p:sp>
      <p:sp>
        <p:nvSpPr>
          <p:cNvPr id="38915" name="Rectangle 3"/>
          <p:cNvSpPr>
            <a:spLocks noGrp="1" noChangeArrowheads="1"/>
          </p:cNvSpPr>
          <p:nvPr>
            <p:ph type="body" idx="1"/>
          </p:nvPr>
        </p:nvSpPr>
        <p:spPr/>
        <p:txBody>
          <a:bodyPr/>
          <a:lstStyle/>
          <a:p>
            <a:r>
              <a:rPr lang="zh-CN" altLang="en-US"/>
              <a:t>对于测试来说，你有的时候需要将之分类，此属性正好就是用来解决这个问题的。 </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20000"/>
              </a:lnSpc>
            </a:pPr>
            <a:r>
              <a:rPr lang="zh-CN" altLang="zh-CN" dirty="0"/>
              <a:t>单元测试针对每个程序的模块进行，主要测试</a:t>
            </a:r>
            <a:r>
              <a:rPr lang="en-US" altLang="zh-CN" dirty="0"/>
              <a:t>5</a:t>
            </a:r>
            <a:r>
              <a:rPr lang="zh-CN" altLang="zh-CN" dirty="0"/>
              <a:t>个方面的问题</a:t>
            </a:r>
            <a:r>
              <a:rPr lang="zh-CN" altLang="zh-CN" dirty="0" smtClean="0"/>
              <a:t>：</a:t>
            </a:r>
            <a:endParaRPr lang="en-US" altLang="zh-CN" dirty="0" smtClean="0"/>
          </a:p>
          <a:p>
            <a:pPr lvl="1">
              <a:lnSpc>
                <a:spcPct val="120000"/>
              </a:lnSpc>
            </a:pPr>
            <a:r>
              <a:rPr lang="zh-CN" altLang="zh-CN" dirty="0" smtClean="0"/>
              <a:t>模块接口</a:t>
            </a:r>
            <a:endParaRPr lang="en-US" altLang="zh-CN" dirty="0" smtClean="0"/>
          </a:p>
          <a:p>
            <a:pPr lvl="1">
              <a:lnSpc>
                <a:spcPct val="120000"/>
              </a:lnSpc>
            </a:pPr>
            <a:r>
              <a:rPr lang="zh-CN" altLang="zh-CN" dirty="0" smtClean="0"/>
              <a:t>局部数据结构</a:t>
            </a:r>
            <a:endParaRPr lang="en-US" altLang="zh-CN" dirty="0" smtClean="0"/>
          </a:p>
          <a:p>
            <a:pPr lvl="1">
              <a:lnSpc>
                <a:spcPct val="120000"/>
              </a:lnSpc>
            </a:pPr>
            <a:r>
              <a:rPr lang="zh-CN" altLang="zh-CN" dirty="0" smtClean="0"/>
              <a:t>独立路径</a:t>
            </a:r>
            <a:endParaRPr lang="en-US" altLang="zh-CN" dirty="0" smtClean="0"/>
          </a:p>
          <a:p>
            <a:pPr lvl="1">
              <a:lnSpc>
                <a:spcPct val="120000"/>
              </a:lnSpc>
            </a:pPr>
            <a:r>
              <a:rPr lang="zh-CN" altLang="zh-CN" dirty="0" smtClean="0"/>
              <a:t>边界条件</a:t>
            </a:r>
            <a:endParaRPr lang="en-US" altLang="zh-CN" dirty="0" smtClean="0"/>
          </a:p>
          <a:p>
            <a:pPr lvl="1">
              <a:lnSpc>
                <a:spcPct val="120000"/>
              </a:lnSpc>
            </a:pPr>
            <a:r>
              <a:rPr lang="zh-CN" altLang="zh-CN" dirty="0" smtClean="0"/>
              <a:t>出错处理</a:t>
            </a:r>
            <a:endParaRPr lang="zh-CN" altLang="en-US" dirty="0"/>
          </a:p>
        </p:txBody>
      </p:sp>
      <p:sp>
        <p:nvSpPr>
          <p:cNvPr id="3" name="标题 2"/>
          <p:cNvSpPr>
            <a:spLocks noGrp="1"/>
          </p:cNvSpPr>
          <p:nvPr>
            <p:ph type="title"/>
          </p:nvPr>
        </p:nvSpPr>
        <p:spPr/>
        <p:txBody>
          <a:bodyPr/>
          <a:lstStyle/>
          <a:p>
            <a:r>
              <a:rPr lang="zh-CN" altLang="zh-CN" dirty="0"/>
              <a:t>单元测试的任务</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zh-CN"/>
              <a:t>Explicit</a:t>
            </a:r>
            <a:r>
              <a:rPr lang="zh-CN" altLang="en-US"/>
              <a:t>属性</a:t>
            </a:r>
            <a:endParaRPr lang="zh-CN" altLang="en-US"/>
          </a:p>
        </p:txBody>
      </p:sp>
      <p:sp>
        <p:nvSpPr>
          <p:cNvPr id="39939" name="Rectangle 3"/>
          <p:cNvSpPr>
            <a:spLocks noGrp="1" noChangeArrowheads="1"/>
          </p:cNvSpPr>
          <p:nvPr>
            <p:ph type="body" idx="1"/>
          </p:nvPr>
        </p:nvSpPr>
        <p:spPr/>
        <p:txBody>
          <a:bodyPr/>
          <a:lstStyle/>
          <a:p>
            <a:r>
              <a:rPr lang="zh-CN" altLang="en-US"/>
              <a:t>本属性忽略一个</a:t>
            </a:r>
            <a:r>
              <a:rPr lang="en-US" altLang="zh-CN"/>
              <a:t>test</a:t>
            </a:r>
            <a:r>
              <a:rPr lang="zh-CN" altLang="en-US"/>
              <a:t>和</a:t>
            </a:r>
            <a:r>
              <a:rPr lang="en-US" altLang="zh-CN"/>
              <a:t>test fixture</a:t>
            </a:r>
            <a:r>
              <a:rPr lang="zh-CN" altLang="en-US"/>
              <a:t>，直到它们显式的选择执行。 </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altLang="zh-CN" smtClean="0"/>
              <a:t>JUnit</a:t>
            </a:r>
            <a:endParaRPr lang="en-US" altLang="zh-CN" smtClean="0"/>
          </a:p>
        </p:txBody>
      </p:sp>
      <p:sp>
        <p:nvSpPr>
          <p:cNvPr id="11267" name="Rectangle 3"/>
          <p:cNvSpPr>
            <a:spLocks noGrp="1" noChangeArrowheads="1"/>
          </p:cNvSpPr>
          <p:nvPr>
            <p:ph type="body" idx="1"/>
          </p:nvPr>
        </p:nvSpPr>
        <p:spPr/>
        <p:txBody>
          <a:bodyPr/>
          <a:lstStyle/>
          <a:p>
            <a:pPr eaLnBrk="1" hangingPunct="1">
              <a:lnSpc>
                <a:spcPct val="110000"/>
              </a:lnSpc>
            </a:pPr>
            <a:r>
              <a:rPr lang="en-US" altLang="zh-CN" sz="2400" dirty="0" err="1" smtClean="0"/>
              <a:t>JUnit</a:t>
            </a:r>
            <a:r>
              <a:rPr lang="zh-CN" altLang="en-US" sz="2400" dirty="0" smtClean="0"/>
              <a:t>是一个单元测试框架</a:t>
            </a:r>
            <a:r>
              <a:rPr lang="en-US" altLang="zh-CN" sz="2400" dirty="0" smtClean="0"/>
              <a:t>,</a:t>
            </a:r>
            <a:r>
              <a:rPr lang="zh-CN" altLang="en-US" sz="2400" dirty="0" smtClean="0"/>
              <a:t>专门针对于</a:t>
            </a:r>
            <a:r>
              <a:rPr lang="en-US" altLang="zh-CN" sz="2400" dirty="0" smtClean="0"/>
              <a:t>Java</a:t>
            </a:r>
            <a:r>
              <a:rPr lang="zh-CN" altLang="en-US" sz="2400" dirty="0" smtClean="0"/>
              <a:t>来写的。</a:t>
            </a:r>
            <a:endParaRPr lang="zh-CN" altLang="en-US" sz="2400" dirty="0" smtClean="0"/>
          </a:p>
          <a:p>
            <a:pPr eaLnBrk="1" hangingPunct="1">
              <a:lnSpc>
                <a:spcPct val="110000"/>
              </a:lnSpc>
            </a:pPr>
            <a:r>
              <a:rPr lang="en-US" altLang="zh-CN" sz="2400" dirty="0" err="1" smtClean="0"/>
              <a:t>JUnit</a:t>
            </a:r>
            <a:r>
              <a:rPr lang="zh-CN" altLang="en-US" sz="2400" dirty="0" smtClean="0"/>
              <a:t>是由 </a:t>
            </a:r>
            <a:r>
              <a:rPr lang="en-US" altLang="zh-CN" sz="2400" dirty="0" smtClean="0"/>
              <a:t>Erich Gamma </a:t>
            </a:r>
            <a:r>
              <a:rPr lang="zh-CN" altLang="en-US" sz="2400" dirty="0" smtClean="0"/>
              <a:t>和 </a:t>
            </a:r>
            <a:r>
              <a:rPr lang="en-US" altLang="zh-CN" sz="2400" dirty="0" smtClean="0"/>
              <a:t>Kent Beck </a:t>
            </a:r>
            <a:r>
              <a:rPr lang="zh-CN" altLang="en-US" sz="2400" dirty="0" smtClean="0"/>
              <a:t>编写的一个回归测试框架</a:t>
            </a:r>
            <a:r>
              <a:rPr lang="en-US" altLang="zh-CN" sz="2400" dirty="0" smtClean="0"/>
              <a:t>(regression testing framework)</a:t>
            </a:r>
            <a:r>
              <a:rPr lang="zh-CN" altLang="en-US" sz="2400" dirty="0" smtClean="0"/>
              <a:t>。</a:t>
            </a:r>
            <a:r>
              <a:rPr lang="en-US" altLang="zh-CN" sz="2400" dirty="0" err="1" smtClean="0"/>
              <a:t>Junit</a:t>
            </a:r>
            <a:r>
              <a:rPr lang="zh-CN" altLang="en-US" sz="2400" dirty="0" smtClean="0"/>
              <a:t>测试是程序员测试，即所谓白盒测试。</a:t>
            </a:r>
            <a:endParaRPr lang="zh-CN" altLang="en-US" sz="2400" dirty="0" smtClean="0"/>
          </a:p>
          <a:p>
            <a:pPr eaLnBrk="1" hangingPunct="1">
              <a:lnSpc>
                <a:spcPct val="110000"/>
              </a:lnSpc>
            </a:pPr>
            <a:r>
              <a:rPr lang="en-US" altLang="zh-CN" sz="2400" dirty="0" smtClean="0"/>
              <a:t>http://www.junit.org/ </a:t>
            </a:r>
            <a:endParaRPr lang="en-US" altLang="zh-CN" sz="2400"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启动</a:t>
            </a:r>
            <a:r>
              <a:rPr lang="en-US" altLang="zh-CN" dirty="0" smtClean="0"/>
              <a:t>Eclipse</a:t>
            </a:r>
            <a:r>
              <a:rPr lang="zh-CN" altLang="en-US" dirty="0" smtClean="0"/>
              <a:t>，</a:t>
            </a:r>
            <a:r>
              <a:rPr lang="en-US" altLang="zh-CN" dirty="0" smtClean="0"/>
              <a:t>File—New—Project</a:t>
            </a:r>
            <a:r>
              <a:rPr lang="zh-CN" altLang="en-US" dirty="0" smtClean="0"/>
              <a:t>，新建一个项目，例如：</a:t>
            </a:r>
            <a:r>
              <a:rPr lang="en-US" altLang="zh-CN" dirty="0" err="1" smtClean="0"/>
              <a:t>JunitDemo</a:t>
            </a:r>
            <a:endParaRPr lang="en-US" altLang="zh-CN" dirty="0" smtClean="0"/>
          </a:p>
          <a:p>
            <a:endParaRPr lang="zh-CN" altLang="en-US" dirty="0"/>
          </a:p>
        </p:txBody>
      </p:sp>
      <p:sp>
        <p:nvSpPr>
          <p:cNvPr id="3" name="标题 2"/>
          <p:cNvSpPr>
            <a:spLocks noGrp="1"/>
          </p:cNvSpPr>
          <p:nvPr>
            <p:ph type="title"/>
          </p:nvPr>
        </p:nvSpPr>
        <p:spPr/>
        <p:txBody>
          <a:bodyPr/>
          <a:lstStyle/>
          <a:p>
            <a:r>
              <a:rPr lang="en-US" altLang="zh-CN" dirty="0" err="1" smtClean="0"/>
              <a:t>Junit</a:t>
            </a:r>
            <a:r>
              <a:rPr lang="zh-CN" altLang="en-US" dirty="0" smtClean="0"/>
              <a:t>在</a:t>
            </a:r>
            <a:r>
              <a:rPr lang="en-US" altLang="zh-CN" dirty="0" smtClean="0"/>
              <a:t>Eclipse</a:t>
            </a:r>
            <a:r>
              <a:rPr lang="zh-CN" altLang="en-US" dirty="0" smtClean="0"/>
              <a:t>中的使用</a:t>
            </a:r>
            <a:endParaRPr lang="zh-CN" altLang="en-US"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54271" y="2348880"/>
            <a:ext cx="6696744" cy="43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71687" y="1700808"/>
            <a:ext cx="5000625"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52625" y="0"/>
            <a:ext cx="52387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dirty="0"/>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27584" y="747301"/>
            <a:ext cx="7773888" cy="5830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58094" y="620688"/>
            <a:ext cx="7495381" cy="5974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43088" y="219075"/>
            <a:ext cx="5457825" cy="641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24935" y="878637"/>
            <a:ext cx="7269832" cy="5452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en-US" altLang="zh-CN" sz="1800" dirty="0"/>
              <a:t>//</a:t>
            </a:r>
            <a:r>
              <a:rPr lang="zh-CN" altLang="en-US" sz="1800" dirty="0"/>
              <a:t>被测试类：进行加减乘除的</a:t>
            </a:r>
            <a:endParaRPr lang="zh-CN" altLang="en-US" sz="1800" dirty="0"/>
          </a:p>
          <a:p>
            <a:pPr lvl="1"/>
            <a:r>
              <a:rPr lang="en-US" altLang="zh-CN" sz="1800" dirty="0"/>
              <a:t>public class </a:t>
            </a:r>
            <a:r>
              <a:rPr lang="en-US" altLang="zh-CN" sz="1800" dirty="0" err="1"/>
              <a:t>clsCal</a:t>
            </a:r>
            <a:r>
              <a:rPr lang="en-US" altLang="zh-CN" sz="1800" dirty="0"/>
              <a:t> {</a:t>
            </a:r>
            <a:endParaRPr lang="en-US" altLang="zh-CN" sz="1800" dirty="0"/>
          </a:p>
          <a:p>
            <a:pPr lvl="1"/>
            <a:r>
              <a:rPr lang="en-US" altLang="zh-CN" sz="1800" dirty="0"/>
              <a:t>	public </a:t>
            </a:r>
            <a:r>
              <a:rPr lang="en-US" altLang="zh-CN" sz="1800" dirty="0" err="1"/>
              <a:t>int</a:t>
            </a:r>
            <a:r>
              <a:rPr lang="en-US" altLang="zh-CN" sz="1800" dirty="0"/>
              <a:t> add(</a:t>
            </a:r>
            <a:r>
              <a:rPr lang="en-US" altLang="zh-CN" sz="1800" dirty="0" err="1"/>
              <a:t>int</a:t>
            </a:r>
            <a:r>
              <a:rPr lang="en-US" altLang="zh-CN" sz="1800" dirty="0"/>
              <a:t> </a:t>
            </a:r>
            <a:r>
              <a:rPr lang="en-US" altLang="zh-CN" sz="1800" dirty="0" err="1"/>
              <a:t>a,int</a:t>
            </a:r>
            <a:r>
              <a:rPr lang="en-US" altLang="zh-CN" sz="1800" dirty="0"/>
              <a:t> b) {</a:t>
            </a:r>
            <a:endParaRPr lang="en-US" altLang="zh-CN" sz="1800" dirty="0"/>
          </a:p>
          <a:p>
            <a:pPr lvl="1"/>
            <a:r>
              <a:rPr lang="en-US" altLang="zh-CN" sz="1800" dirty="0"/>
              <a:t>		</a:t>
            </a:r>
            <a:r>
              <a:rPr lang="en-US" altLang="zh-CN" sz="1800" dirty="0" err="1"/>
              <a:t>int</a:t>
            </a:r>
            <a:r>
              <a:rPr lang="en-US" altLang="zh-CN" sz="1800" dirty="0"/>
              <a:t> c=</a:t>
            </a:r>
            <a:r>
              <a:rPr lang="en-US" altLang="zh-CN" sz="1800" dirty="0" err="1"/>
              <a:t>a+b</a:t>
            </a:r>
            <a:r>
              <a:rPr lang="en-US" altLang="zh-CN" sz="1800" dirty="0"/>
              <a:t>;</a:t>
            </a:r>
            <a:endParaRPr lang="en-US" altLang="zh-CN" sz="1800" dirty="0"/>
          </a:p>
          <a:p>
            <a:pPr lvl="1"/>
            <a:r>
              <a:rPr lang="en-US" altLang="zh-CN" sz="1800" dirty="0"/>
              <a:t>		//</a:t>
            </a:r>
            <a:r>
              <a:rPr lang="zh-CN" altLang="en-US" sz="1800" dirty="0"/>
              <a:t>人为加入</a:t>
            </a:r>
            <a:r>
              <a:rPr lang="en-US" altLang="zh-CN" sz="1800" dirty="0"/>
              <a:t>Bug</a:t>
            </a:r>
            <a:endParaRPr lang="en-US" altLang="zh-CN" sz="1800" dirty="0"/>
          </a:p>
          <a:p>
            <a:pPr lvl="1"/>
            <a:r>
              <a:rPr lang="en-US" altLang="zh-CN" sz="1800" dirty="0"/>
              <a:t>		/*</a:t>
            </a:r>
            <a:endParaRPr lang="en-US" altLang="zh-CN" sz="1800" dirty="0"/>
          </a:p>
          <a:p>
            <a:pPr lvl="1"/>
            <a:r>
              <a:rPr lang="en-US" altLang="zh-CN" sz="1800" dirty="0"/>
              <a:t>		if(a==5) {</a:t>
            </a:r>
            <a:endParaRPr lang="en-US" altLang="zh-CN" sz="1800" dirty="0"/>
          </a:p>
          <a:p>
            <a:pPr lvl="1"/>
            <a:r>
              <a:rPr lang="en-US" altLang="zh-CN" sz="1800" dirty="0"/>
              <a:t>			c=-1;</a:t>
            </a:r>
            <a:endParaRPr lang="en-US" altLang="zh-CN" sz="1800" dirty="0"/>
          </a:p>
          <a:p>
            <a:pPr lvl="1"/>
            <a:r>
              <a:rPr lang="en-US" altLang="zh-CN" sz="1800" dirty="0"/>
              <a:t>		}*/</a:t>
            </a:r>
            <a:endParaRPr lang="en-US" altLang="zh-CN" sz="1800" dirty="0"/>
          </a:p>
          <a:p>
            <a:pPr lvl="1"/>
            <a:r>
              <a:rPr lang="en-US" altLang="zh-CN" sz="1800" dirty="0"/>
              <a:t>		return c;</a:t>
            </a:r>
            <a:endParaRPr lang="en-US" altLang="zh-CN" sz="1800" dirty="0"/>
          </a:p>
          <a:p>
            <a:pPr lvl="1"/>
            <a:r>
              <a:rPr lang="en-US" altLang="zh-CN" sz="1800" dirty="0"/>
              <a:t>	}</a:t>
            </a:r>
            <a:endParaRPr lang="en-US" altLang="zh-CN" sz="1800" dirty="0"/>
          </a:p>
          <a:p>
            <a:pPr lvl="1"/>
            <a:r>
              <a:rPr lang="en-US" altLang="zh-CN" sz="1800" dirty="0"/>
              <a:t>}</a:t>
            </a:r>
            <a:endParaRPr lang="zh-CN" altLang="en-US"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00050" y="1196751"/>
            <a:ext cx="8353425" cy="5004023"/>
          </a:xfrm>
        </p:spPr>
        <p:txBody>
          <a:bodyPr/>
          <a:lstStyle/>
          <a:p>
            <a:pPr>
              <a:lnSpc>
                <a:spcPct val="130000"/>
              </a:lnSpc>
            </a:pPr>
            <a:r>
              <a:rPr lang="zh-CN" altLang="zh-CN" sz="2400" dirty="0"/>
              <a:t>测试接口正确与否应该考虑下列因素：</a:t>
            </a:r>
            <a:endParaRPr lang="zh-CN" altLang="zh-CN" sz="2400" dirty="0"/>
          </a:p>
          <a:p>
            <a:pPr lvl="1">
              <a:lnSpc>
                <a:spcPct val="130000"/>
              </a:lnSpc>
            </a:pPr>
            <a:r>
              <a:rPr lang="zh-CN" altLang="zh-CN" sz="1800" dirty="0"/>
              <a:t>输入的实际参数与形式参数的个数是否相同；</a:t>
            </a:r>
            <a:endParaRPr lang="zh-CN" altLang="zh-CN" sz="1800" dirty="0"/>
          </a:p>
          <a:p>
            <a:pPr lvl="1">
              <a:lnSpc>
                <a:spcPct val="130000"/>
              </a:lnSpc>
            </a:pPr>
            <a:r>
              <a:rPr lang="zh-CN" altLang="zh-CN" sz="1800" dirty="0"/>
              <a:t>输入的实际参数与形式参数的属性是否匹配；</a:t>
            </a:r>
            <a:endParaRPr lang="zh-CN" altLang="zh-CN" sz="1800" dirty="0"/>
          </a:p>
          <a:p>
            <a:pPr lvl="1">
              <a:lnSpc>
                <a:spcPct val="130000"/>
              </a:lnSpc>
            </a:pPr>
            <a:r>
              <a:rPr lang="zh-CN" altLang="zh-CN" sz="1800" dirty="0"/>
              <a:t>输入的实际参数与形式参数的使用单位是否一致；</a:t>
            </a:r>
            <a:endParaRPr lang="zh-CN" altLang="zh-CN" sz="1800" dirty="0"/>
          </a:p>
          <a:p>
            <a:pPr lvl="1">
              <a:lnSpc>
                <a:spcPct val="130000"/>
              </a:lnSpc>
            </a:pPr>
            <a:r>
              <a:rPr lang="zh-CN" altLang="zh-CN" sz="1800" dirty="0"/>
              <a:t>调用其他模块时所给实际参数的个数是否与被调模块的形参个数相同；</a:t>
            </a:r>
            <a:endParaRPr lang="zh-CN" altLang="zh-CN" sz="1800" dirty="0"/>
          </a:p>
          <a:p>
            <a:pPr lvl="1">
              <a:lnSpc>
                <a:spcPct val="130000"/>
              </a:lnSpc>
            </a:pPr>
            <a:r>
              <a:rPr lang="zh-CN" altLang="zh-CN" sz="1800" dirty="0"/>
              <a:t>调用其他模块时所给实际参数的属性是否与被调模块的形参属性匹配；</a:t>
            </a:r>
            <a:endParaRPr lang="zh-CN" altLang="zh-CN" sz="1800" dirty="0"/>
          </a:p>
          <a:p>
            <a:pPr lvl="1">
              <a:lnSpc>
                <a:spcPct val="130000"/>
              </a:lnSpc>
            </a:pPr>
            <a:r>
              <a:rPr lang="zh-CN" altLang="zh-CN" sz="1800" dirty="0"/>
              <a:t>调用其他模块时所给实际参数的使用单位是否与被调模块的形参使用单位一致；</a:t>
            </a:r>
            <a:endParaRPr lang="zh-CN" altLang="zh-CN" sz="1800" dirty="0"/>
          </a:p>
          <a:p>
            <a:pPr lvl="1">
              <a:lnSpc>
                <a:spcPct val="130000"/>
              </a:lnSpc>
            </a:pPr>
            <a:r>
              <a:rPr lang="zh-CN" altLang="zh-CN" sz="1800" dirty="0"/>
              <a:t>调用预定义函数时所用参数的个数、属性和次序是否正确；</a:t>
            </a:r>
            <a:endParaRPr lang="zh-CN" altLang="zh-CN" sz="1800" dirty="0"/>
          </a:p>
          <a:p>
            <a:pPr lvl="1">
              <a:lnSpc>
                <a:spcPct val="130000"/>
              </a:lnSpc>
            </a:pPr>
            <a:r>
              <a:rPr lang="zh-CN" altLang="zh-CN" sz="1800" dirty="0"/>
              <a:t>在模块有多个入口的情况下，是否存在与当前入口点无关的参数引用；</a:t>
            </a:r>
            <a:endParaRPr lang="zh-CN" altLang="zh-CN" sz="1800" dirty="0"/>
          </a:p>
          <a:p>
            <a:pPr lvl="1"/>
            <a:endParaRPr lang="zh-CN" altLang="zh-CN" sz="1800" dirty="0"/>
          </a:p>
        </p:txBody>
      </p:sp>
      <p:sp>
        <p:nvSpPr>
          <p:cNvPr id="3" name="标题 2"/>
          <p:cNvSpPr>
            <a:spLocks noGrp="1"/>
          </p:cNvSpPr>
          <p:nvPr>
            <p:ph type="title"/>
          </p:nvPr>
        </p:nvSpPr>
        <p:spPr/>
        <p:txBody>
          <a:bodyPr/>
          <a:lstStyle/>
          <a:p>
            <a:r>
              <a:rPr lang="zh-CN" altLang="zh-CN" dirty="0"/>
              <a:t>模块接口测试：</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43608" y="739926"/>
            <a:ext cx="7617880" cy="5713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sz="1600" dirty="0"/>
              <a:t>右键工程名</a:t>
            </a:r>
            <a:r>
              <a:rPr lang="en-US" altLang="zh-CN" sz="1600" dirty="0"/>
              <a:t>--&gt;Properties--&gt;Java Build Path--&gt;Libraries </a:t>
            </a:r>
            <a:r>
              <a:rPr lang="zh-CN" altLang="en-US" sz="1600" dirty="0"/>
              <a:t>或者 右键工程名</a:t>
            </a:r>
            <a:r>
              <a:rPr lang="en-US" altLang="zh-CN" sz="1600" dirty="0"/>
              <a:t>--&gt;Build Path--&gt;Configure Build Path--&gt;Libraries</a:t>
            </a:r>
            <a:endParaRPr lang="zh-CN" altLang="en-US" dirty="0"/>
          </a:p>
        </p:txBody>
      </p:sp>
      <p:sp>
        <p:nvSpPr>
          <p:cNvPr id="3" name="标题 2"/>
          <p:cNvSpPr>
            <a:spLocks noGrp="1"/>
          </p:cNvSpPr>
          <p:nvPr>
            <p:ph type="title"/>
          </p:nvPr>
        </p:nvSpPr>
        <p:spPr/>
        <p:txBody>
          <a:bodyPr/>
          <a:lstStyle/>
          <a:p>
            <a:r>
              <a:rPr lang="en-US" altLang="zh-CN" dirty="0"/>
              <a:t>Eclipse</a:t>
            </a:r>
            <a:r>
              <a:rPr lang="zh-CN" altLang="en-US" dirty="0"/>
              <a:t>添加</a:t>
            </a:r>
            <a:r>
              <a:rPr lang="en-US" altLang="zh-CN" dirty="0" err="1"/>
              <a:t>Junit</a:t>
            </a:r>
            <a:r>
              <a:rPr lang="en-US" altLang="zh-CN" dirty="0"/>
              <a:t> jar</a:t>
            </a:r>
            <a:r>
              <a:rPr lang="zh-CN" altLang="en-US" dirty="0"/>
              <a:t>包</a:t>
            </a:r>
            <a:endParaRPr lang="zh-CN" altLang="en-US" dirty="0"/>
          </a:p>
        </p:txBody>
      </p:sp>
      <p:pic>
        <p:nvPicPr>
          <p:cNvPr id="102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78000" y="1703070"/>
            <a:ext cx="6857365" cy="5154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55065" y="921703"/>
            <a:ext cx="7134225" cy="538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71688" y="1009650"/>
            <a:ext cx="5000625"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71688" y="1009650"/>
            <a:ext cx="5000625"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04888" y="869633"/>
            <a:ext cx="7134225" cy="538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p:txBody>
          <a:bodyPr/>
          <a:lstStyle/>
          <a:p>
            <a:pPr eaLnBrk="1" hangingPunct="1"/>
            <a:r>
              <a:rPr lang="zh-CN" altLang="en-US" smtClean="0"/>
              <a:t>安装</a:t>
            </a:r>
            <a:r>
              <a:rPr lang="en-US" altLang="zh-CN" smtClean="0"/>
              <a:t>Junit</a:t>
            </a:r>
            <a:r>
              <a:rPr lang="zh-CN" altLang="en-US" smtClean="0"/>
              <a:t>包</a:t>
            </a:r>
            <a:endParaRPr lang="zh-CN" altLang="en-US" smtClean="0"/>
          </a:p>
        </p:txBody>
      </p:sp>
      <p:sp>
        <p:nvSpPr>
          <p:cNvPr id="12291" name="内容占位符 2"/>
          <p:cNvSpPr>
            <a:spLocks noGrp="1"/>
          </p:cNvSpPr>
          <p:nvPr>
            <p:ph idx="1"/>
          </p:nvPr>
        </p:nvSpPr>
        <p:spPr/>
        <p:txBody>
          <a:bodyPr/>
          <a:lstStyle/>
          <a:p>
            <a:pPr eaLnBrk="1" hangingPunct="1"/>
            <a:r>
              <a:rPr lang="zh-CN" altLang="en-US" smtClean="0"/>
              <a:t>从</a:t>
            </a:r>
            <a:r>
              <a:rPr lang="en-US" altLang="zh-CN" smtClean="0">
                <a:hlinkClick r:id="rId1"/>
              </a:rPr>
              <a:t>www.junit.org</a:t>
            </a:r>
            <a:r>
              <a:rPr lang="zh-CN" altLang="en-US" smtClean="0"/>
              <a:t>网站上下载</a:t>
            </a:r>
            <a:endParaRPr lang="zh-CN" altLang="en-US" smtClean="0"/>
          </a:p>
        </p:txBody>
      </p:sp>
      <p:pic>
        <p:nvPicPr>
          <p:cNvPr id="12292" name="Picture 1" descr="C:\Users\Administrator\AppData\Roaming\Tencent\Users\12255620\QQ\WinTemp\RichOle\A$0E]O`_G4DODSZ_T~60ZQ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590800"/>
            <a:ext cx="417195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3" descr="Create new source folder for the tes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2590800"/>
            <a:ext cx="4594225"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altLang="zh-CN" dirty="0" err="1" smtClean="0"/>
              <a:t>Junit</a:t>
            </a:r>
            <a:r>
              <a:rPr lang="zh-CN" altLang="en-US" dirty="0" smtClean="0"/>
              <a:t>与</a:t>
            </a:r>
            <a:r>
              <a:rPr lang="en-US" altLang="zh-CN" dirty="0" smtClean="0"/>
              <a:t>Eclipse</a:t>
            </a:r>
            <a:endParaRPr lang="zh-CN" altLang="en-US" dirty="0" smtClean="0"/>
          </a:p>
        </p:txBody>
      </p:sp>
      <p:sp>
        <p:nvSpPr>
          <p:cNvPr id="13315" name="矩形 5"/>
          <p:cNvSpPr>
            <a:spLocks noChangeArrowheads="1"/>
          </p:cNvSpPr>
          <p:nvPr/>
        </p:nvSpPr>
        <p:spPr bwMode="auto">
          <a:xfrm>
            <a:off x="685800" y="1216660"/>
            <a:ext cx="77724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a:t>Eclipse IDE </a:t>
            </a:r>
            <a:r>
              <a:rPr lang="zh-CN" altLang="en-US" sz="2800"/>
              <a:t>中集成了</a:t>
            </a:r>
            <a:r>
              <a:rPr lang="en-US" altLang="zh-CN" sz="2800"/>
              <a:t>JUnit </a:t>
            </a:r>
            <a:r>
              <a:rPr lang="zh-CN" altLang="en-US" sz="2800"/>
              <a:t>插件，无须另行下载和安装。</a:t>
            </a:r>
            <a:endParaRPr lang="zh-CN" altLang="en-US" sz="2800"/>
          </a:p>
        </p:txBody>
      </p:sp>
      <p:pic>
        <p:nvPicPr>
          <p:cNvPr id="13316" name="Picture 6" descr="C:\Users\Administrator\AppData\Roaming\Tencent\Users\12255620\QQ\WinTemp\RichOle\TC4XE3G3)9{84`C7EJ76$W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37460" y="2171065"/>
            <a:ext cx="4937125"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43608" y="910419"/>
            <a:ext cx="7053808" cy="5290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0972" y="347194"/>
            <a:ext cx="8162503" cy="6477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00050" y="1196753"/>
            <a:ext cx="8353425" cy="5004022"/>
          </a:xfrm>
        </p:spPr>
        <p:txBody>
          <a:bodyPr/>
          <a:lstStyle/>
          <a:p>
            <a:pPr lvl="1">
              <a:lnSpc>
                <a:spcPct val="110000"/>
              </a:lnSpc>
            </a:pPr>
            <a:r>
              <a:rPr lang="zh-CN" altLang="zh-CN" sz="2000" dirty="0" smtClean="0"/>
              <a:t>是否</a:t>
            </a:r>
            <a:r>
              <a:rPr lang="zh-CN" altLang="zh-CN" sz="2000" dirty="0"/>
              <a:t>修改了只读型参数；</a:t>
            </a:r>
            <a:r>
              <a:rPr lang="en-US" altLang="zh-CN" sz="2000" dirty="0"/>
              <a:t> </a:t>
            </a:r>
            <a:endParaRPr lang="zh-CN" altLang="zh-CN" sz="2000" dirty="0"/>
          </a:p>
          <a:p>
            <a:pPr lvl="1">
              <a:lnSpc>
                <a:spcPct val="110000"/>
              </a:lnSpc>
            </a:pPr>
            <a:r>
              <a:rPr lang="zh-CN" altLang="zh-CN" sz="2000" dirty="0"/>
              <a:t>对全局变量的定义各模块是否一致；</a:t>
            </a:r>
            <a:endParaRPr lang="zh-CN" altLang="zh-CN" sz="2000" dirty="0"/>
          </a:p>
          <a:p>
            <a:pPr lvl="1">
              <a:lnSpc>
                <a:spcPct val="110000"/>
              </a:lnSpc>
            </a:pPr>
            <a:r>
              <a:rPr lang="zh-CN" altLang="zh-CN" sz="2000" dirty="0"/>
              <a:t>是否把某些常量作为变量来进行参数传递；</a:t>
            </a:r>
            <a:endParaRPr lang="zh-CN" altLang="zh-CN" sz="2000" dirty="0"/>
          </a:p>
          <a:p>
            <a:pPr lvl="1">
              <a:lnSpc>
                <a:spcPct val="110000"/>
              </a:lnSpc>
            </a:pPr>
            <a:r>
              <a:rPr lang="zh-CN" altLang="zh-CN" sz="2000" dirty="0"/>
              <a:t>如果模块功能包括外部输入输出，还应该考虑下列因素： </a:t>
            </a:r>
            <a:endParaRPr lang="zh-CN" altLang="zh-CN" sz="2000" dirty="0"/>
          </a:p>
          <a:p>
            <a:pPr lvl="1">
              <a:lnSpc>
                <a:spcPct val="110000"/>
              </a:lnSpc>
            </a:pPr>
            <a:r>
              <a:rPr lang="zh-CN" altLang="zh-CN" sz="2000" dirty="0"/>
              <a:t>文件属性是否正确；</a:t>
            </a:r>
            <a:endParaRPr lang="zh-CN" altLang="zh-CN" sz="2000" dirty="0"/>
          </a:p>
          <a:p>
            <a:pPr lvl="1">
              <a:lnSpc>
                <a:spcPct val="110000"/>
              </a:lnSpc>
            </a:pPr>
            <a:r>
              <a:rPr lang="en-US" altLang="zh-CN" sz="2000" dirty="0"/>
              <a:t>OPEN/CLOSE</a:t>
            </a:r>
            <a:r>
              <a:rPr lang="zh-CN" altLang="zh-CN" sz="2000" dirty="0"/>
              <a:t>语句是否正确；</a:t>
            </a:r>
            <a:endParaRPr lang="zh-CN" altLang="zh-CN" sz="2000" dirty="0"/>
          </a:p>
          <a:p>
            <a:pPr lvl="1">
              <a:lnSpc>
                <a:spcPct val="110000"/>
              </a:lnSpc>
            </a:pPr>
            <a:r>
              <a:rPr lang="zh-CN" altLang="zh-CN" sz="2000" dirty="0"/>
              <a:t>格式说明与输入输出语句是否匹配；</a:t>
            </a:r>
            <a:endParaRPr lang="zh-CN" altLang="zh-CN" sz="2000" dirty="0"/>
          </a:p>
          <a:p>
            <a:pPr lvl="1">
              <a:lnSpc>
                <a:spcPct val="110000"/>
              </a:lnSpc>
            </a:pPr>
            <a:r>
              <a:rPr lang="zh-CN" altLang="zh-CN" sz="2000" dirty="0"/>
              <a:t>缓冲区大小与记录长度是否匹配；</a:t>
            </a:r>
            <a:endParaRPr lang="zh-CN" altLang="zh-CN" sz="2000" dirty="0"/>
          </a:p>
          <a:p>
            <a:pPr lvl="1">
              <a:lnSpc>
                <a:spcPct val="110000"/>
              </a:lnSpc>
            </a:pPr>
            <a:r>
              <a:rPr lang="zh-CN" altLang="zh-CN" sz="2000" dirty="0"/>
              <a:t>文件使用前是否已经打开；</a:t>
            </a:r>
            <a:endParaRPr lang="zh-CN" altLang="zh-CN" sz="2000" dirty="0"/>
          </a:p>
          <a:p>
            <a:pPr lvl="1">
              <a:lnSpc>
                <a:spcPct val="110000"/>
              </a:lnSpc>
            </a:pPr>
            <a:r>
              <a:rPr lang="zh-CN" altLang="zh-CN" sz="2000" dirty="0"/>
              <a:t>是否处理了文件尾；</a:t>
            </a:r>
            <a:endParaRPr lang="zh-CN" altLang="zh-CN" sz="2000" dirty="0"/>
          </a:p>
          <a:p>
            <a:pPr lvl="1">
              <a:lnSpc>
                <a:spcPct val="110000"/>
              </a:lnSpc>
            </a:pPr>
            <a:r>
              <a:rPr lang="zh-CN" altLang="zh-CN" sz="2000" dirty="0"/>
              <a:t>是否处理了输入</a:t>
            </a:r>
            <a:r>
              <a:rPr lang="en-US" altLang="zh-CN" sz="2000" dirty="0"/>
              <a:t>/</a:t>
            </a:r>
            <a:r>
              <a:rPr lang="zh-CN" altLang="zh-CN" sz="2000" dirty="0"/>
              <a:t>输出错误；</a:t>
            </a:r>
            <a:r>
              <a:rPr lang="en-US" altLang="zh-CN" sz="2000" dirty="0"/>
              <a:t> </a:t>
            </a:r>
            <a:endParaRPr lang="zh-CN" altLang="zh-CN" sz="2000" dirty="0"/>
          </a:p>
          <a:p>
            <a:pPr lvl="1">
              <a:lnSpc>
                <a:spcPct val="110000"/>
              </a:lnSpc>
            </a:pPr>
            <a:r>
              <a:rPr lang="zh-CN" altLang="zh-CN" sz="2000" dirty="0"/>
              <a:t>输出信息中是否有文字性错误；</a:t>
            </a:r>
            <a:endParaRPr lang="zh-CN" altLang="zh-CN" sz="2000" dirty="0"/>
          </a:p>
          <a:p>
            <a:pPr lvl="1"/>
            <a:endParaRPr lang="zh-CN" altLang="en-US" sz="16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43088" y="219075"/>
            <a:ext cx="5457825" cy="641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13061" y="791632"/>
            <a:ext cx="7701880" cy="5776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r>
              <a:rPr lang="en-US" altLang="zh-CN" sz="1800" dirty="0"/>
              <a:t>import </a:t>
            </a:r>
            <a:r>
              <a:rPr lang="en-US" altLang="zh-CN" sz="1800" dirty="0" err="1"/>
              <a:t>org.junit.Test</a:t>
            </a:r>
            <a:r>
              <a:rPr lang="en-US" altLang="zh-CN" sz="1800" dirty="0"/>
              <a:t>;</a:t>
            </a:r>
            <a:endParaRPr lang="en-US" altLang="zh-CN" sz="1800" dirty="0"/>
          </a:p>
          <a:p>
            <a:pPr lvl="1"/>
            <a:r>
              <a:rPr lang="en-US" altLang="zh-CN" sz="1800" dirty="0"/>
              <a:t>import static </a:t>
            </a:r>
            <a:r>
              <a:rPr lang="en-US" altLang="zh-CN" sz="1800" dirty="0" err="1"/>
              <a:t>org.junit.Assert.assertEquals</a:t>
            </a:r>
            <a:r>
              <a:rPr lang="en-US" altLang="zh-CN" sz="1800" dirty="0"/>
              <a:t>;</a:t>
            </a:r>
            <a:endParaRPr lang="en-US" altLang="zh-CN" sz="1800" dirty="0"/>
          </a:p>
          <a:p>
            <a:pPr lvl="1"/>
            <a:r>
              <a:rPr lang="en-US" altLang="zh-CN" sz="1800" dirty="0"/>
              <a:t>public class </a:t>
            </a:r>
            <a:r>
              <a:rPr lang="en-US" altLang="zh-CN" sz="1800" dirty="0" err="1"/>
              <a:t>TestJunit</a:t>
            </a:r>
            <a:r>
              <a:rPr lang="en-US" altLang="zh-CN" sz="1800" dirty="0"/>
              <a:t> {  </a:t>
            </a:r>
            <a:endParaRPr lang="en-US" altLang="zh-CN" sz="1800" dirty="0"/>
          </a:p>
          <a:p>
            <a:pPr lvl="1"/>
            <a:r>
              <a:rPr lang="en-US" altLang="zh-CN" sz="1800" dirty="0"/>
              <a:t>   @Test</a:t>
            </a:r>
            <a:endParaRPr lang="en-US" altLang="zh-CN" sz="1800" dirty="0"/>
          </a:p>
          <a:p>
            <a:pPr lvl="1"/>
            <a:r>
              <a:rPr lang="en-US" altLang="zh-CN" sz="1800" dirty="0"/>
              <a:t>   public void </a:t>
            </a:r>
            <a:r>
              <a:rPr lang="en-US" altLang="zh-CN" sz="1800" dirty="0" err="1"/>
              <a:t>testadd</a:t>
            </a:r>
            <a:r>
              <a:rPr lang="en-US" altLang="zh-CN" sz="1800" dirty="0"/>
              <a:t>() { </a:t>
            </a:r>
            <a:endParaRPr lang="en-US" altLang="zh-CN" sz="1800" dirty="0"/>
          </a:p>
          <a:p>
            <a:pPr lvl="1"/>
            <a:r>
              <a:rPr lang="en-US" altLang="zh-CN" sz="1800" dirty="0"/>
              <a:t>	  </a:t>
            </a:r>
            <a:r>
              <a:rPr lang="en-US" altLang="zh-CN" sz="1800" dirty="0" err="1"/>
              <a:t>clsCal</a:t>
            </a:r>
            <a:r>
              <a:rPr lang="en-US" altLang="zh-CN" sz="1800" dirty="0"/>
              <a:t> </a:t>
            </a:r>
            <a:r>
              <a:rPr lang="en-US" altLang="zh-CN" sz="1800" dirty="0" err="1"/>
              <a:t>obj</a:t>
            </a:r>
            <a:r>
              <a:rPr lang="en-US" altLang="zh-CN" sz="1800" dirty="0"/>
              <a:t>=new </a:t>
            </a:r>
            <a:r>
              <a:rPr lang="en-US" altLang="zh-CN" sz="1800" dirty="0" err="1"/>
              <a:t>clsCal</a:t>
            </a:r>
            <a:r>
              <a:rPr lang="en-US" altLang="zh-CN" sz="1800" dirty="0"/>
              <a:t>();</a:t>
            </a:r>
            <a:endParaRPr lang="en-US" altLang="zh-CN" sz="1800" dirty="0"/>
          </a:p>
          <a:p>
            <a:pPr lvl="1"/>
            <a:r>
              <a:rPr lang="en-US" altLang="zh-CN" sz="1800" dirty="0"/>
              <a:t> //</a:t>
            </a:r>
            <a:r>
              <a:rPr lang="zh-CN" altLang="en-US" sz="1800" dirty="0"/>
              <a:t>编写测试用例</a:t>
            </a:r>
            <a:endParaRPr lang="zh-CN" altLang="en-US" sz="1800" dirty="0"/>
          </a:p>
          <a:p>
            <a:pPr lvl="1"/>
            <a:r>
              <a:rPr lang="zh-CN" altLang="en-US" sz="1800" dirty="0"/>
              <a:t>      </a:t>
            </a:r>
            <a:r>
              <a:rPr lang="en-US" altLang="zh-CN" sz="1800" dirty="0" err="1"/>
              <a:t>assertEquals</a:t>
            </a:r>
            <a:r>
              <a:rPr lang="en-US" altLang="zh-CN" sz="1800" dirty="0"/>
              <a:t>(3,obj.add(1,2));</a:t>
            </a:r>
            <a:endParaRPr lang="en-US" altLang="zh-CN" sz="1800" dirty="0"/>
          </a:p>
          <a:p>
            <a:pPr lvl="1"/>
            <a:r>
              <a:rPr lang="en-US" altLang="zh-CN" sz="1800" dirty="0"/>
              <a:t>      </a:t>
            </a:r>
            <a:r>
              <a:rPr lang="en-US" altLang="zh-CN" sz="1800" dirty="0" err="1"/>
              <a:t>assertEquals</a:t>
            </a:r>
            <a:r>
              <a:rPr lang="en-US" altLang="zh-CN" sz="1800" dirty="0"/>
              <a:t>(5,obj.add(0,5));</a:t>
            </a:r>
            <a:endParaRPr lang="en-US" altLang="zh-CN" sz="1800" dirty="0"/>
          </a:p>
          <a:p>
            <a:pPr lvl="1"/>
            <a:r>
              <a:rPr lang="en-US" altLang="zh-CN" sz="1800" dirty="0"/>
              <a:t>      </a:t>
            </a:r>
            <a:r>
              <a:rPr lang="en-US" altLang="zh-CN" sz="1800" dirty="0" err="1"/>
              <a:t>assertEquals</a:t>
            </a:r>
            <a:r>
              <a:rPr lang="en-US" altLang="zh-CN" sz="1800" dirty="0"/>
              <a:t>(8,obj.add(5,3));</a:t>
            </a:r>
            <a:endParaRPr lang="en-US" altLang="zh-CN" sz="1800" dirty="0"/>
          </a:p>
          <a:p>
            <a:pPr lvl="1"/>
            <a:r>
              <a:rPr lang="en-US" altLang="zh-CN" sz="1800" dirty="0"/>
              <a:t>   } </a:t>
            </a:r>
            <a:endParaRPr lang="en-US" altLang="zh-CN" sz="1800" dirty="0"/>
          </a:p>
          <a:p>
            <a:pPr lvl="1"/>
            <a:r>
              <a:rPr lang="en-US" altLang="zh-CN" sz="1800" dirty="0"/>
              <a:t>}</a:t>
            </a:r>
            <a:endParaRPr lang="zh-CN" altLang="en-US" sz="18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23592" y="980728"/>
            <a:ext cx="7125816" cy="5344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03648" y="620688"/>
            <a:ext cx="6681683" cy="6148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71600" y="720724"/>
            <a:ext cx="7739492" cy="5804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52012" y="820453"/>
            <a:ext cx="7352436" cy="5514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59632" y="476672"/>
            <a:ext cx="6897787" cy="6332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27584" y="476672"/>
            <a:ext cx="8064896" cy="6048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86590" y="548680"/>
            <a:ext cx="8166885" cy="59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zh-CN" sz="2400" dirty="0"/>
              <a:t>力求发现下面几类错误：</a:t>
            </a:r>
            <a:endParaRPr lang="zh-CN" altLang="zh-CN" sz="2400" dirty="0"/>
          </a:p>
          <a:p>
            <a:pPr lvl="1">
              <a:lnSpc>
                <a:spcPct val="130000"/>
              </a:lnSpc>
            </a:pPr>
            <a:r>
              <a:rPr lang="zh-CN" altLang="zh-CN" sz="2000" dirty="0"/>
              <a:t>不合适或不相容的类型说明；</a:t>
            </a:r>
            <a:endParaRPr lang="zh-CN" altLang="zh-CN" sz="2000" dirty="0"/>
          </a:p>
          <a:p>
            <a:pPr lvl="1">
              <a:lnSpc>
                <a:spcPct val="130000"/>
              </a:lnSpc>
            </a:pPr>
            <a:r>
              <a:rPr lang="zh-CN" altLang="zh-CN" sz="2000" dirty="0"/>
              <a:t>变量无初值；</a:t>
            </a:r>
            <a:endParaRPr lang="zh-CN" altLang="zh-CN" sz="2000" dirty="0"/>
          </a:p>
          <a:p>
            <a:pPr lvl="1">
              <a:lnSpc>
                <a:spcPct val="130000"/>
              </a:lnSpc>
            </a:pPr>
            <a:r>
              <a:rPr lang="zh-CN" altLang="zh-CN" sz="2000" dirty="0"/>
              <a:t>变量初始化或省缺值有错；</a:t>
            </a:r>
            <a:endParaRPr lang="zh-CN" altLang="zh-CN" sz="2000" dirty="0"/>
          </a:p>
          <a:p>
            <a:pPr lvl="1">
              <a:lnSpc>
                <a:spcPct val="130000"/>
              </a:lnSpc>
            </a:pPr>
            <a:r>
              <a:rPr lang="zh-CN" altLang="zh-CN" sz="2000" dirty="0"/>
              <a:t>不正确的变量名（拼错或不正确地截断）；</a:t>
            </a:r>
            <a:endParaRPr lang="zh-CN" altLang="zh-CN" sz="2000" dirty="0"/>
          </a:p>
          <a:p>
            <a:pPr lvl="1">
              <a:lnSpc>
                <a:spcPct val="130000"/>
              </a:lnSpc>
            </a:pPr>
            <a:r>
              <a:rPr lang="zh-CN" altLang="zh-CN" sz="2000" dirty="0"/>
              <a:t>出现上溢、下溢和地址异常；</a:t>
            </a:r>
            <a:endParaRPr lang="zh-CN" altLang="zh-CN" sz="2000" dirty="0"/>
          </a:p>
          <a:p>
            <a:endParaRPr lang="zh-CN" altLang="zh-CN" sz="2000" dirty="0"/>
          </a:p>
        </p:txBody>
      </p:sp>
      <p:sp>
        <p:nvSpPr>
          <p:cNvPr id="3" name="标题 2"/>
          <p:cNvSpPr>
            <a:spLocks noGrp="1"/>
          </p:cNvSpPr>
          <p:nvPr>
            <p:ph type="title"/>
          </p:nvPr>
        </p:nvSpPr>
        <p:spPr/>
        <p:txBody>
          <a:bodyPr/>
          <a:lstStyle/>
          <a:p>
            <a:r>
              <a:rPr lang="zh-CN" altLang="zh-CN" dirty="0"/>
              <a:t>局部数据结构测试</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pic>
        <p:nvPicPr>
          <p:cNvPr id="266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1520" y="384725"/>
            <a:ext cx="8699606" cy="6390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55575" y="908720"/>
            <a:ext cx="7997899" cy="5874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1560" y="764704"/>
            <a:ext cx="8038619" cy="590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9552" y="476672"/>
            <a:ext cx="8459316" cy="6213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pic>
        <p:nvPicPr>
          <p:cNvPr id="307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8032" y="410242"/>
            <a:ext cx="8452439" cy="6208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00050" y="720725"/>
            <a:ext cx="8353425" cy="5480050"/>
          </a:xfrm>
        </p:spPr>
        <p:txBody>
          <a:bodyPr/>
          <a:lstStyle/>
          <a:p>
            <a:r>
              <a:rPr lang="en-US" altLang="zh-CN" sz="600" b="1" dirty="0"/>
              <a:t>package </a:t>
            </a:r>
            <a:r>
              <a:rPr lang="en-US" altLang="zh-CN" sz="600" b="1" dirty="0" err="1"/>
              <a:t>prjCal</a:t>
            </a:r>
            <a:r>
              <a:rPr lang="en-US" altLang="zh-CN" sz="600" b="1" dirty="0"/>
              <a:t>;</a:t>
            </a:r>
            <a:endParaRPr lang="en-US" altLang="zh-CN" sz="600" b="1" dirty="0"/>
          </a:p>
          <a:p>
            <a:r>
              <a:rPr lang="en-US" altLang="zh-CN" sz="600" b="1" dirty="0"/>
              <a:t>import </a:t>
            </a:r>
            <a:r>
              <a:rPr lang="en-US" altLang="zh-CN" sz="600" b="1" dirty="0" err="1"/>
              <a:t>org.junit.Test</a:t>
            </a:r>
            <a:r>
              <a:rPr lang="en-US" altLang="zh-CN" sz="600" b="1" dirty="0"/>
              <a:t>;</a:t>
            </a:r>
            <a:endParaRPr lang="en-US" altLang="zh-CN" sz="600" b="1" dirty="0"/>
          </a:p>
          <a:p>
            <a:r>
              <a:rPr lang="en-US" altLang="zh-CN" sz="600" b="1" dirty="0"/>
              <a:t>import static </a:t>
            </a:r>
            <a:r>
              <a:rPr lang="en-US" altLang="zh-CN" sz="600" b="1" dirty="0" err="1"/>
              <a:t>org.junit.Assert.</a:t>
            </a:r>
            <a:r>
              <a:rPr lang="en-US" altLang="zh-CN" sz="600" b="1" i="1" dirty="0" err="1"/>
              <a:t>assertEquals</a:t>
            </a:r>
            <a:r>
              <a:rPr lang="en-US" altLang="zh-CN" sz="600" b="1" i="1" dirty="0"/>
              <a:t>;</a:t>
            </a:r>
            <a:endParaRPr lang="en-US" altLang="zh-CN" sz="600" b="1" i="1" dirty="0"/>
          </a:p>
          <a:p>
            <a:endParaRPr lang="zh-CN" altLang="en-US" sz="600" dirty="0"/>
          </a:p>
          <a:p>
            <a:r>
              <a:rPr lang="en-US" altLang="zh-CN" sz="600" b="1" dirty="0"/>
              <a:t>public class </a:t>
            </a:r>
            <a:r>
              <a:rPr lang="en-US" altLang="zh-CN" sz="600" b="1" dirty="0" err="1"/>
              <a:t>clsTesCal</a:t>
            </a:r>
            <a:r>
              <a:rPr lang="en-US" altLang="zh-CN" sz="600" b="1" dirty="0"/>
              <a:t> {</a:t>
            </a:r>
            <a:endParaRPr lang="en-US" altLang="zh-CN" sz="600" b="1" dirty="0"/>
          </a:p>
          <a:p>
            <a:r>
              <a:rPr lang="en-US" altLang="zh-CN" sz="600" dirty="0"/>
              <a:t>//@</a:t>
            </a:r>
            <a:r>
              <a:rPr lang="en-US" altLang="zh-CN" sz="600" dirty="0" err="1"/>
              <a:t>org.junit.Ignore</a:t>
            </a:r>
            <a:endParaRPr lang="en-US" altLang="zh-CN" sz="600" dirty="0"/>
          </a:p>
          <a:p>
            <a:r>
              <a:rPr lang="en-US" altLang="zh-CN" sz="600" dirty="0"/>
              <a:t>@Test</a:t>
            </a:r>
            <a:endParaRPr lang="en-US" altLang="zh-CN" sz="600" dirty="0"/>
          </a:p>
          <a:p>
            <a:r>
              <a:rPr lang="en-US" altLang="zh-CN" sz="600" b="1" dirty="0"/>
              <a:t>public void </a:t>
            </a:r>
            <a:r>
              <a:rPr lang="en-US" altLang="zh-CN" sz="600" b="1" dirty="0" err="1"/>
              <a:t>testadd</a:t>
            </a:r>
            <a:r>
              <a:rPr lang="en-US" altLang="zh-CN" sz="600" b="1" dirty="0"/>
              <a:t>() {</a:t>
            </a:r>
            <a:endParaRPr lang="en-US" altLang="zh-CN" sz="600" b="1" dirty="0"/>
          </a:p>
          <a:p>
            <a:r>
              <a:rPr lang="en-US" altLang="zh-CN" sz="600" dirty="0"/>
              <a:t>//</a:t>
            </a:r>
            <a:r>
              <a:rPr lang="zh-CN" altLang="en-US" sz="600" dirty="0"/>
              <a:t>测试用例</a:t>
            </a:r>
            <a:endParaRPr lang="zh-CN" altLang="en-US" sz="600" dirty="0"/>
          </a:p>
          <a:p>
            <a:r>
              <a:rPr lang="en-US" altLang="zh-CN" sz="600" dirty="0"/>
              <a:t>//1,2--3</a:t>
            </a:r>
            <a:endParaRPr lang="en-US" altLang="zh-CN" sz="600" dirty="0"/>
          </a:p>
          <a:p>
            <a:r>
              <a:rPr lang="en-US" altLang="zh-CN" sz="600" dirty="0"/>
              <a:t>//0,5--5</a:t>
            </a:r>
            <a:endParaRPr lang="en-US" altLang="zh-CN" sz="600" dirty="0"/>
          </a:p>
          <a:p>
            <a:r>
              <a:rPr lang="en-US" altLang="zh-CN" sz="600" dirty="0"/>
              <a:t>//5,0--5</a:t>
            </a:r>
            <a:endParaRPr lang="en-US" altLang="zh-CN" sz="600" dirty="0"/>
          </a:p>
          <a:p>
            <a:r>
              <a:rPr lang="en-US" altLang="zh-CN" sz="600" dirty="0" err="1"/>
              <a:t>clsCal</a:t>
            </a:r>
            <a:r>
              <a:rPr lang="en-US" altLang="zh-CN" sz="600" dirty="0"/>
              <a:t> </a:t>
            </a:r>
            <a:r>
              <a:rPr lang="en-US" altLang="zh-CN" sz="600" dirty="0" err="1"/>
              <a:t>obj</a:t>
            </a:r>
            <a:r>
              <a:rPr lang="en-US" altLang="zh-CN" sz="600" dirty="0"/>
              <a:t>=</a:t>
            </a:r>
            <a:r>
              <a:rPr lang="en-US" altLang="zh-CN" sz="600" b="1" dirty="0"/>
              <a:t>new </a:t>
            </a:r>
            <a:r>
              <a:rPr lang="en-US" altLang="zh-CN" sz="600" b="1" dirty="0" err="1"/>
              <a:t>clsCal</a:t>
            </a:r>
            <a:r>
              <a:rPr lang="en-US" altLang="zh-CN" sz="600" b="1" dirty="0"/>
              <a:t>();</a:t>
            </a:r>
            <a:endParaRPr lang="en-US" altLang="zh-CN" sz="600" b="1" dirty="0"/>
          </a:p>
          <a:p>
            <a:r>
              <a:rPr lang="en-US" altLang="zh-CN" sz="600" i="1" dirty="0" err="1"/>
              <a:t>assertEquals</a:t>
            </a:r>
            <a:r>
              <a:rPr lang="en-US" altLang="zh-CN" sz="600" i="1" dirty="0"/>
              <a:t>(3,obj.add(1, 2));</a:t>
            </a:r>
            <a:endParaRPr lang="en-US" altLang="zh-CN" sz="600" i="1" dirty="0"/>
          </a:p>
          <a:p>
            <a:r>
              <a:rPr lang="en-US" altLang="zh-CN" sz="600" i="1" dirty="0" err="1"/>
              <a:t>assertEquals</a:t>
            </a:r>
            <a:r>
              <a:rPr lang="en-US" altLang="zh-CN" sz="600" i="1" dirty="0"/>
              <a:t>(5,obj.add(0, 5));</a:t>
            </a:r>
            <a:endParaRPr lang="en-US" altLang="zh-CN" sz="600" i="1" dirty="0"/>
          </a:p>
          <a:p>
            <a:r>
              <a:rPr lang="en-US" altLang="zh-CN" sz="600" i="1" dirty="0" err="1"/>
              <a:t>assertEquals</a:t>
            </a:r>
            <a:r>
              <a:rPr lang="en-US" altLang="zh-CN" sz="600" i="1" dirty="0"/>
              <a:t>(5,obj.add(5, 0));</a:t>
            </a:r>
            <a:endParaRPr lang="en-US" altLang="zh-CN" sz="600" i="1" dirty="0"/>
          </a:p>
          <a:p>
            <a:r>
              <a:rPr lang="en-US" altLang="zh-CN" sz="600" dirty="0"/>
              <a:t>//</a:t>
            </a:r>
            <a:r>
              <a:rPr lang="en-US" altLang="zh-CN" sz="600" dirty="0" err="1"/>
              <a:t>org.junit.Assert.fail</a:t>
            </a:r>
            <a:r>
              <a:rPr lang="en-US" altLang="zh-CN" sz="600" dirty="0"/>
              <a:t>("</a:t>
            </a:r>
            <a:r>
              <a:rPr lang="zh-CN" altLang="en-US" sz="600" dirty="0"/>
              <a:t>人为造一个错误</a:t>
            </a:r>
            <a:r>
              <a:rPr lang="en-US" altLang="zh-CN" sz="600" dirty="0"/>
              <a:t>");</a:t>
            </a:r>
            <a:endParaRPr lang="en-US" altLang="zh-CN" sz="600" dirty="0"/>
          </a:p>
          <a:p>
            <a:r>
              <a:rPr lang="en-US" altLang="zh-CN" sz="600" dirty="0" err="1"/>
              <a:t>System.</a:t>
            </a:r>
            <a:r>
              <a:rPr lang="en-US" altLang="zh-CN" sz="600" b="1" i="1" dirty="0" err="1"/>
              <a:t>out.println</a:t>
            </a:r>
            <a:r>
              <a:rPr lang="en-US" altLang="zh-CN" sz="600" b="1" i="1" dirty="0"/>
              <a:t>("</a:t>
            </a:r>
            <a:r>
              <a:rPr lang="zh-CN" altLang="en-US" sz="600" b="1" i="1" dirty="0"/>
              <a:t>正在运行</a:t>
            </a:r>
            <a:r>
              <a:rPr lang="en-US" altLang="zh-CN" sz="600" b="1" i="1" dirty="0" err="1"/>
              <a:t>testadd</a:t>
            </a:r>
            <a:r>
              <a:rPr lang="zh-CN" altLang="en-US" sz="600" b="1" i="1" dirty="0"/>
              <a:t>方法</a:t>
            </a:r>
            <a:r>
              <a:rPr lang="en-US" altLang="zh-CN" sz="600" b="1" i="1" dirty="0"/>
              <a:t>");</a:t>
            </a:r>
            <a:endParaRPr lang="en-US" altLang="zh-CN" sz="600" b="1" i="1" dirty="0"/>
          </a:p>
          <a:p>
            <a:r>
              <a:rPr lang="en-US" altLang="zh-CN" sz="600" dirty="0"/>
              <a:t>}</a:t>
            </a:r>
            <a:endParaRPr lang="en-US" altLang="zh-CN" sz="600" dirty="0"/>
          </a:p>
          <a:p>
            <a:r>
              <a:rPr lang="en-US" altLang="zh-CN" sz="600" dirty="0"/>
              <a:t>@Test(expected = </a:t>
            </a:r>
            <a:r>
              <a:rPr lang="en-US" altLang="zh-CN" sz="600" dirty="0" err="1"/>
              <a:t>ArithmeticException.</a:t>
            </a:r>
            <a:r>
              <a:rPr lang="en-US" altLang="zh-CN" sz="600" b="1" dirty="0" err="1"/>
              <a:t>class</a:t>
            </a:r>
            <a:r>
              <a:rPr lang="en-US" altLang="zh-CN" sz="600" b="1" dirty="0"/>
              <a:t>)</a:t>
            </a:r>
            <a:endParaRPr lang="en-US" altLang="zh-CN" sz="600" b="1" dirty="0"/>
          </a:p>
          <a:p>
            <a:r>
              <a:rPr lang="en-US" altLang="zh-CN" sz="600" b="1" dirty="0"/>
              <a:t>public void </a:t>
            </a:r>
            <a:r>
              <a:rPr lang="en-US" altLang="zh-CN" sz="600" b="1" dirty="0" err="1"/>
              <a:t>testdiv</a:t>
            </a:r>
            <a:r>
              <a:rPr lang="en-US" altLang="zh-CN" sz="600" b="1" dirty="0"/>
              <a:t>() {</a:t>
            </a:r>
            <a:endParaRPr lang="en-US" altLang="zh-CN" sz="600" b="1" dirty="0"/>
          </a:p>
          <a:p>
            <a:r>
              <a:rPr lang="en-US" altLang="zh-CN" sz="600" dirty="0" err="1"/>
              <a:t>clsCal</a:t>
            </a:r>
            <a:r>
              <a:rPr lang="en-US" altLang="zh-CN" sz="600" dirty="0"/>
              <a:t> </a:t>
            </a:r>
            <a:r>
              <a:rPr lang="en-US" altLang="zh-CN" sz="600" dirty="0" err="1"/>
              <a:t>obj</a:t>
            </a:r>
            <a:r>
              <a:rPr lang="en-US" altLang="zh-CN" sz="600" dirty="0"/>
              <a:t>=</a:t>
            </a:r>
            <a:r>
              <a:rPr lang="en-US" altLang="zh-CN" sz="600" b="1" dirty="0"/>
              <a:t>new </a:t>
            </a:r>
            <a:r>
              <a:rPr lang="en-US" altLang="zh-CN" sz="600" b="1" dirty="0" err="1"/>
              <a:t>clsCal</a:t>
            </a:r>
            <a:r>
              <a:rPr lang="en-US" altLang="zh-CN" sz="600" b="1" dirty="0"/>
              <a:t>();</a:t>
            </a:r>
            <a:endParaRPr lang="en-US" altLang="zh-CN" sz="600" b="1" dirty="0"/>
          </a:p>
          <a:p>
            <a:r>
              <a:rPr lang="en-US" altLang="zh-CN" sz="600" i="1" dirty="0" err="1"/>
              <a:t>assertEquals</a:t>
            </a:r>
            <a:r>
              <a:rPr lang="en-US" altLang="zh-CN" sz="600" i="1" dirty="0"/>
              <a:t>(0,obj.div(5, 0));</a:t>
            </a:r>
            <a:endParaRPr lang="en-US" altLang="zh-CN" sz="600" i="1" dirty="0"/>
          </a:p>
          <a:p>
            <a:r>
              <a:rPr lang="en-US" altLang="zh-CN" sz="600" dirty="0"/>
              <a:t>//</a:t>
            </a:r>
            <a:r>
              <a:rPr lang="en-US" altLang="zh-CN" sz="600" dirty="0" err="1"/>
              <a:t>System.out.println</a:t>
            </a:r>
            <a:r>
              <a:rPr lang="en-US" altLang="zh-CN" sz="600" dirty="0"/>
              <a:t>("</a:t>
            </a:r>
            <a:r>
              <a:rPr lang="zh-CN" altLang="en-US" sz="600" dirty="0"/>
              <a:t>正在运行</a:t>
            </a:r>
            <a:r>
              <a:rPr lang="en-US" altLang="zh-CN" sz="600" u="sng" dirty="0" err="1"/>
              <a:t>testdiv</a:t>
            </a:r>
            <a:r>
              <a:rPr lang="zh-CN" altLang="en-US" sz="600" u="sng" dirty="0"/>
              <a:t>方法</a:t>
            </a:r>
            <a:r>
              <a:rPr lang="en-US" altLang="zh-CN" sz="600" u="sng" dirty="0"/>
              <a:t>");</a:t>
            </a:r>
            <a:endParaRPr lang="en-US" altLang="zh-CN" sz="600" u="sng" dirty="0"/>
          </a:p>
          <a:p>
            <a:r>
              <a:rPr lang="en-US" altLang="zh-CN" sz="600" dirty="0"/>
              <a:t>}</a:t>
            </a:r>
            <a:endParaRPr lang="en-US" altLang="zh-CN" sz="600" dirty="0"/>
          </a:p>
          <a:p>
            <a:r>
              <a:rPr lang="en-US" altLang="zh-CN" sz="600" dirty="0"/>
              <a:t>@</a:t>
            </a:r>
            <a:r>
              <a:rPr lang="en-US" altLang="zh-CN" sz="600" dirty="0" err="1"/>
              <a:t>org.junit.Before</a:t>
            </a:r>
            <a:r>
              <a:rPr lang="en-US" altLang="zh-CN" sz="600" dirty="0"/>
              <a:t> </a:t>
            </a:r>
            <a:endParaRPr lang="en-US" altLang="zh-CN" sz="600" dirty="0"/>
          </a:p>
          <a:p>
            <a:r>
              <a:rPr lang="en-US" altLang="zh-CN" sz="600" b="1" dirty="0"/>
              <a:t>public void </a:t>
            </a:r>
            <a:r>
              <a:rPr lang="en-US" altLang="zh-CN" sz="600" b="1" dirty="0" err="1"/>
              <a:t>testbefore</a:t>
            </a:r>
            <a:r>
              <a:rPr lang="en-US" altLang="zh-CN" sz="600" b="1" dirty="0"/>
              <a:t>() {</a:t>
            </a:r>
            <a:endParaRPr lang="en-US" altLang="zh-CN" sz="600" b="1" dirty="0"/>
          </a:p>
          <a:p>
            <a:r>
              <a:rPr lang="en-US" altLang="zh-CN" sz="600" dirty="0" err="1"/>
              <a:t>System.</a:t>
            </a:r>
            <a:r>
              <a:rPr lang="en-US" altLang="zh-CN" sz="600" b="1" i="1" dirty="0" err="1"/>
              <a:t>out.println</a:t>
            </a:r>
            <a:r>
              <a:rPr lang="en-US" altLang="zh-CN" sz="600" b="1" i="1" dirty="0"/>
              <a:t>("</a:t>
            </a:r>
            <a:r>
              <a:rPr lang="zh-CN" altLang="en-US" sz="600" b="1" i="1" dirty="0"/>
              <a:t>正在运行</a:t>
            </a:r>
            <a:r>
              <a:rPr lang="en-US" altLang="zh-CN" sz="600" b="1" i="1" dirty="0" err="1"/>
              <a:t>testbefore</a:t>
            </a:r>
            <a:r>
              <a:rPr lang="zh-CN" altLang="en-US" sz="600" b="1" i="1" dirty="0"/>
              <a:t>方法</a:t>
            </a:r>
            <a:r>
              <a:rPr lang="en-US" altLang="zh-CN" sz="600" b="1" i="1" dirty="0"/>
              <a:t>");</a:t>
            </a:r>
            <a:endParaRPr lang="en-US" altLang="zh-CN" sz="600" b="1" i="1" dirty="0"/>
          </a:p>
          <a:p>
            <a:r>
              <a:rPr lang="en-US" altLang="zh-CN" sz="600" dirty="0"/>
              <a:t>}</a:t>
            </a:r>
            <a:endParaRPr lang="en-US" altLang="zh-CN" sz="600" dirty="0"/>
          </a:p>
          <a:p>
            <a:r>
              <a:rPr lang="en-US" altLang="zh-CN" sz="600" dirty="0"/>
              <a:t>@</a:t>
            </a:r>
            <a:r>
              <a:rPr lang="en-US" altLang="zh-CN" sz="600" dirty="0" err="1"/>
              <a:t>org.junit.After</a:t>
            </a:r>
            <a:endParaRPr lang="en-US" altLang="zh-CN" sz="600" dirty="0"/>
          </a:p>
          <a:p>
            <a:r>
              <a:rPr lang="en-US" altLang="zh-CN" sz="600" b="1" dirty="0"/>
              <a:t>public void </a:t>
            </a:r>
            <a:r>
              <a:rPr lang="en-US" altLang="zh-CN" sz="600" b="1" dirty="0" err="1"/>
              <a:t>testafter</a:t>
            </a:r>
            <a:r>
              <a:rPr lang="en-US" altLang="zh-CN" sz="600" b="1" dirty="0"/>
              <a:t>(){</a:t>
            </a:r>
            <a:endParaRPr lang="en-US" altLang="zh-CN" sz="600" b="1" dirty="0"/>
          </a:p>
          <a:p>
            <a:r>
              <a:rPr lang="en-US" altLang="zh-CN" sz="600" dirty="0" err="1"/>
              <a:t>System.</a:t>
            </a:r>
            <a:r>
              <a:rPr lang="en-US" altLang="zh-CN" sz="600" b="1" i="1" dirty="0" err="1"/>
              <a:t>out.println</a:t>
            </a:r>
            <a:r>
              <a:rPr lang="en-US" altLang="zh-CN" sz="600" b="1" i="1" dirty="0"/>
              <a:t>("</a:t>
            </a:r>
            <a:r>
              <a:rPr lang="zh-CN" altLang="en-US" sz="600" b="1" i="1" dirty="0"/>
              <a:t>正在运行</a:t>
            </a:r>
            <a:r>
              <a:rPr lang="en-US" altLang="zh-CN" sz="600" b="1" i="1" dirty="0" err="1"/>
              <a:t>testafter</a:t>
            </a:r>
            <a:r>
              <a:rPr lang="zh-CN" altLang="en-US" sz="600" b="1" i="1" dirty="0"/>
              <a:t>方法</a:t>
            </a:r>
            <a:r>
              <a:rPr lang="en-US" altLang="zh-CN" sz="600" b="1" i="1" dirty="0"/>
              <a:t>");</a:t>
            </a:r>
            <a:endParaRPr lang="en-US" altLang="zh-CN" sz="600" b="1" i="1" dirty="0"/>
          </a:p>
          <a:p>
            <a:r>
              <a:rPr lang="en-US" altLang="zh-CN" sz="600" dirty="0"/>
              <a:t>}</a:t>
            </a:r>
            <a:endParaRPr lang="en-US" altLang="zh-CN" sz="600" dirty="0"/>
          </a:p>
          <a:p>
            <a:r>
              <a:rPr lang="en-US" altLang="zh-CN" sz="600" dirty="0"/>
              <a:t>@</a:t>
            </a:r>
            <a:r>
              <a:rPr lang="en-US" altLang="zh-CN" sz="600" dirty="0" err="1"/>
              <a:t>org.junit.BeforeClass</a:t>
            </a:r>
            <a:r>
              <a:rPr lang="en-US" altLang="zh-CN" sz="600" dirty="0"/>
              <a:t> </a:t>
            </a:r>
            <a:endParaRPr lang="en-US" altLang="zh-CN" sz="600" dirty="0"/>
          </a:p>
          <a:p>
            <a:r>
              <a:rPr lang="en-US" altLang="zh-CN" sz="600" b="1" dirty="0"/>
              <a:t>public static void </a:t>
            </a:r>
            <a:r>
              <a:rPr lang="en-US" altLang="zh-CN" sz="600" b="1" dirty="0" err="1"/>
              <a:t>testbeforeclass</a:t>
            </a:r>
            <a:r>
              <a:rPr lang="en-US" altLang="zh-CN" sz="600" b="1" dirty="0"/>
              <a:t>() {</a:t>
            </a:r>
            <a:endParaRPr lang="en-US" altLang="zh-CN" sz="600" b="1" dirty="0"/>
          </a:p>
          <a:p>
            <a:r>
              <a:rPr lang="en-US" altLang="zh-CN" sz="600" dirty="0" err="1"/>
              <a:t>System.</a:t>
            </a:r>
            <a:r>
              <a:rPr lang="en-US" altLang="zh-CN" sz="600" b="1" i="1" dirty="0" err="1"/>
              <a:t>out.println</a:t>
            </a:r>
            <a:r>
              <a:rPr lang="en-US" altLang="zh-CN" sz="600" b="1" i="1" dirty="0"/>
              <a:t>("</a:t>
            </a:r>
            <a:r>
              <a:rPr lang="zh-CN" altLang="en-US" sz="600" b="1" i="1" dirty="0"/>
              <a:t>正在运行</a:t>
            </a:r>
            <a:r>
              <a:rPr lang="en-US" altLang="zh-CN" sz="600" b="1" i="1" dirty="0" err="1"/>
              <a:t>testbeforeclass</a:t>
            </a:r>
            <a:r>
              <a:rPr lang="zh-CN" altLang="en-US" sz="600" b="1" i="1" dirty="0"/>
              <a:t>方法</a:t>
            </a:r>
            <a:r>
              <a:rPr lang="en-US" altLang="zh-CN" sz="600" b="1" i="1" dirty="0"/>
              <a:t>");</a:t>
            </a:r>
            <a:endParaRPr lang="en-US" altLang="zh-CN" sz="600" b="1" i="1" dirty="0"/>
          </a:p>
          <a:p>
            <a:r>
              <a:rPr lang="en-US" altLang="zh-CN" sz="600" dirty="0"/>
              <a:t>}</a:t>
            </a:r>
            <a:endParaRPr lang="en-US" altLang="zh-CN" sz="600" dirty="0"/>
          </a:p>
          <a:p>
            <a:r>
              <a:rPr lang="en-US" altLang="zh-CN" sz="600" dirty="0"/>
              <a:t>@</a:t>
            </a:r>
            <a:r>
              <a:rPr lang="en-US" altLang="zh-CN" sz="600" dirty="0" err="1"/>
              <a:t>org.junit.AfterClass</a:t>
            </a:r>
            <a:endParaRPr lang="en-US" altLang="zh-CN" sz="600" dirty="0"/>
          </a:p>
          <a:p>
            <a:r>
              <a:rPr lang="en-US" altLang="zh-CN" sz="600" b="1" dirty="0"/>
              <a:t>public static void </a:t>
            </a:r>
            <a:r>
              <a:rPr lang="en-US" altLang="zh-CN" sz="600" b="1" dirty="0" err="1"/>
              <a:t>testafterclass</a:t>
            </a:r>
            <a:r>
              <a:rPr lang="en-US" altLang="zh-CN" sz="600" b="1" dirty="0"/>
              <a:t>(){</a:t>
            </a:r>
            <a:endParaRPr lang="en-US" altLang="zh-CN" sz="600" b="1" dirty="0"/>
          </a:p>
          <a:p>
            <a:r>
              <a:rPr lang="en-US" altLang="zh-CN" sz="600" dirty="0" err="1"/>
              <a:t>System.</a:t>
            </a:r>
            <a:r>
              <a:rPr lang="en-US" altLang="zh-CN" sz="600" b="1" i="1" dirty="0" err="1"/>
              <a:t>out.println</a:t>
            </a:r>
            <a:r>
              <a:rPr lang="en-US" altLang="zh-CN" sz="600" b="1" i="1" dirty="0"/>
              <a:t>("</a:t>
            </a:r>
            <a:r>
              <a:rPr lang="zh-CN" altLang="en-US" sz="600" b="1" i="1" dirty="0"/>
              <a:t>正在运行</a:t>
            </a:r>
            <a:r>
              <a:rPr lang="en-US" altLang="zh-CN" sz="600" b="1" i="1" dirty="0" err="1"/>
              <a:t>testafterclass</a:t>
            </a:r>
            <a:r>
              <a:rPr lang="zh-CN" altLang="en-US" sz="600" b="1" i="1" dirty="0"/>
              <a:t>方法</a:t>
            </a:r>
            <a:r>
              <a:rPr lang="en-US" altLang="zh-CN" sz="600" b="1" i="1" dirty="0"/>
              <a:t>");</a:t>
            </a:r>
            <a:endParaRPr lang="en-US" altLang="zh-CN" sz="600" b="1" i="1" dirty="0"/>
          </a:p>
          <a:p>
            <a:r>
              <a:rPr lang="en-US" altLang="zh-CN" sz="600" dirty="0"/>
              <a:t>}</a:t>
            </a:r>
            <a:endParaRPr lang="en-US" altLang="zh-CN" sz="600" dirty="0"/>
          </a:p>
          <a:p>
            <a:r>
              <a:rPr lang="en-US" altLang="zh-CN" sz="600" dirty="0"/>
              <a:t>}</a:t>
            </a:r>
            <a:endParaRPr lang="zh-CN" altLang="en-US" sz="400"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altLang="zh-CN" dirty="0" err="1" smtClean="0"/>
              <a:t>Junit</a:t>
            </a:r>
            <a:r>
              <a:rPr lang="zh-CN" altLang="en-US" dirty="0" smtClean="0"/>
              <a:t>中的注释</a:t>
            </a:r>
            <a:endParaRPr lang="zh-CN" altLang="en-US" dirty="0" smtClean="0"/>
          </a:p>
        </p:txBody>
      </p:sp>
      <p:graphicFrame>
        <p:nvGraphicFramePr>
          <p:cNvPr id="6" name="表格 5"/>
          <p:cNvGraphicFramePr>
            <a:graphicFrameLocks noGrp="1"/>
          </p:cNvGraphicFramePr>
          <p:nvPr>
            <p:custDataLst>
              <p:tags r:id="rId1"/>
            </p:custDataLst>
          </p:nvPr>
        </p:nvGraphicFramePr>
        <p:xfrm>
          <a:off x="624840" y="1399540"/>
          <a:ext cx="7848600" cy="4343400"/>
        </p:xfrm>
        <a:graphic>
          <a:graphicData uri="http://schemas.openxmlformats.org/drawingml/2006/table">
            <a:tbl>
              <a:tblPr firstRow="1" firstCol="1" lastRow="1" lastCol="1" bandRow="1" bandCol="1"/>
              <a:tblGrid>
                <a:gridCol w="3924300"/>
                <a:gridCol w="3924300"/>
              </a:tblGrid>
              <a:tr h="195896">
                <a:tc>
                  <a:txBody>
                    <a:bodyPr/>
                    <a:lstStyle/>
                    <a:p>
                      <a:pPr algn="l"/>
                      <a:r>
                        <a:rPr lang="en-US" sz="1100" dirty="0"/>
                        <a:t>Annotation</a:t>
                      </a:r>
                      <a:endParaRPr lang="en-US" sz="1100" dirty="0"/>
                    </a:p>
                  </a:txBody>
                  <a:tcPr marL="28222" marR="28222" marT="14113" marB="14113" anchor="ctr">
                    <a:lnL>
                      <a:noFill/>
                    </a:lnL>
                    <a:lnR>
                      <a:noFill/>
                    </a:lnR>
                    <a:lnT>
                      <a:noFill/>
                    </a:lnT>
                    <a:lnB>
                      <a:noFill/>
                    </a:lnB>
                    <a:solidFill>
                      <a:srgbClr val="FFFFFF"/>
                    </a:solidFill>
                  </a:tcPr>
                </a:tc>
                <a:tc>
                  <a:txBody>
                    <a:bodyPr/>
                    <a:lstStyle/>
                    <a:p>
                      <a:pPr algn="l"/>
                      <a:r>
                        <a:rPr lang="en-US" sz="1100"/>
                        <a:t>Description</a:t>
                      </a:r>
                      <a:endParaRPr lang="en-US" sz="1100"/>
                    </a:p>
                  </a:txBody>
                  <a:tcPr marL="28222" marR="28222" marT="14113" marB="14113" anchor="ctr">
                    <a:lnL>
                      <a:noFill/>
                    </a:lnL>
                    <a:lnR>
                      <a:noFill/>
                    </a:lnR>
                    <a:lnT>
                      <a:noFill/>
                    </a:lnT>
                    <a:lnB>
                      <a:noFill/>
                    </a:lnB>
                    <a:solidFill>
                      <a:srgbClr val="FFFFFF"/>
                    </a:solidFill>
                  </a:tcPr>
                </a:tc>
              </a:tr>
              <a:tr h="363565">
                <a:tc>
                  <a:txBody>
                    <a:bodyPr/>
                    <a:lstStyle/>
                    <a:p>
                      <a:pPr algn="l"/>
                      <a:r>
                        <a:rPr lang="en-US" sz="1100" dirty="0"/>
                        <a:t>@</a:t>
                      </a:r>
                      <a:r>
                        <a:rPr lang="en-US" sz="1100" dirty="0" smtClean="0"/>
                        <a:t>Test</a:t>
                      </a:r>
                      <a:endParaRPr lang="en-US" sz="1100" dirty="0" smtClean="0"/>
                    </a:p>
                    <a:p>
                      <a:pPr algn="l"/>
                      <a:r>
                        <a:rPr lang="en-US" sz="1100" dirty="0" smtClean="0"/>
                        <a:t>public </a:t>
                      </a:r>
                      <a:r>
                        <a:rPr lang="en-US" sz="1100" dirty="0"/>
                        <a:t>void method()</a:t>
                      </a:r>
                      <a:endParaRPr lang="en-US" sz="1100" dirty="0"/>
                    </a:p>
                  </a:txBody>
                  <a:tcPr marL="28222" marR="28222" marT="14113" marB="14113" anchor="ctr">
                    <a:lnL>
                      <a:noFill/>
                    </a:lnL>
                    <a:lnR>
                      <a:noFill/>
                    </a:lnR>
                    <a:lnT>
                      <a:noFill/>
                    </a:lnT>
                    <a:lnB>
                      <a:noFill/>
                    </a:lnB>
                    <a:solidFill>
                      <a:srgbClr val="FFFFFF"/>
                    </a:solidFill>
                  </a:tcPr>
                </a:tc>
                <a:tc>
                  <a:txBody>
                    <a:bodyPr/>
                    <a:lstStyle/>
                    <a:p>
                      <a:pPr algn="l"/>
                      <a:r>
                        <a:rPr lang="en-US" sz="1100" dirty="0" smtClean="0"/>
                        <a:t>. </a:t>
                      </a:r>
                      <a:r>
                        <a:rPr lang="en-US" altLang="zh-CN" sz="1100" dirty="0" smtClean="0"/>
                        <a:t>The annotation @Test identifies that a method is a test method</a:t>
                      </a:r>
                      <a:endParaRPr lang="en-US" sz="1100" dirty="0"/>
                    </a:p>
                  </a:txBody>
                  <a:tcPr marL="28222" marR="28222" marT="14113" marB="14113" anchor="ctr">
                    <a:lnL>
                      <a:noFill/>
                    </a:lnL>
                    <a:lnR>
                      <a:noFill/>
                    </a:lnR>
                    <a:lnT>
                      <a:noFill/>
                    </a:lnT>
                    <a:lnB>
                      <a:noFill/>
                    </a:lnB>
                    <a:solidFill>
                      <a:srgbClr val="FFFFFF"/>
                    </a:solidFill>
                  </a:tcPr>
                </a:tc>
              </a:tr>
              <a:tr h="531234">
                <a:tc>
                  <a:txBody>
                    <a:bodyPr/>
                    <a:lstStyle/>
                    <a:p>
                      <a:pPr algn="l"/>
                      <a:r>
                        <a:rPr lang="en-US" sz="1100" dirty="0"/>
                        <a:t>@Before </a:t>
                      </a:r>
                      <a:endParaRPr lang="en-US" sz="1100" dirty="0" smtClean="0"/>
                    </a:p>
                    <a:p>
                      <a:pPr algn="l"/>
                      <a:r>
                        <a:rPr lang="en-US" sz="1100" dirty="0" smtClean="0"/>
                        <a:t>public </a:t>
                      </a:r>
                      <a:r>
                        <a:rPr lang="en-US" sz="1100" dirty="0"/>
                        <a:t>void method()</a:t>
                      </a:r>
                      <a:endParaRPr lang="en-US" sz="1100" dirty="0"/>
                    </a:p>
                  </a:txBody>
                  <a:tcPr marL="28222" marR="28222" marT="14113" marB="14113" anchor="ctr">
                    <a:lnL>
                      <a:noFill/>
                    </a:lnL>
                    <a:lnR>
                      <a:noFill/>
                    </a:lnR>
                    <a:lnT>
                      <a:noFill/>
                    </a:lnT>
                    <a:lnB>
                      <a:noFill/>
                    </a:lnB>
                    <a:solidFill>
                      <a:srgbClr val="FFFFFF"/>
                    </a:solidFill>
                  </a:tcPr>
                </a:tc>
                <a:tc>
                  <a:txBody>
                    <a:bodyPr/>
                    <a:lstStyle/>
                    <a:p>
                      <a:pPr algn="l"/>
                      <a:r>
                        <a:rPr lang="en-US" sz="1100" dirty="0" smtClean="0"/>
                        <a:t>(</a:t>
                      </a:r>
                      <a:r>
                        <a:rPr lang="en-US" sz="1100" dirty="0"/>
                        <a:t>e.g. read input data, initialize the class</a:t>
                      </a:r>
                      <a:r>
                        <a:rPr lang="en-US" sz="1100" dirty="0" smtClean="0"/>
                        <a:t>)</a:t>
                      </a:r>
                      <a:r>
                        <a:rPr lang="en-US" altLang="zh-CN" sz="1100" dirty="0" smtClean="0"/>
                        <a:t> Will execute the method before each test. This method can prepare the test environment </a:t>
                      </a:r>
                      <a:r>
                        <a:rPr lang="en-US" sz="1100" dirty="0" smtClean="0"/>
                        <a:t>. </a:t>
                      </a:r>
                      <a:endParaRPr lang="en-US" sz="1100" dirty="0"/>
                    </a:p>
                  </a:txBody>
                  <a:tcPr marL="28222" marR="28222" marT="14113" marB="14113" anchor="ctr">
                    <a:lnL>
                      <a:noFill/>
                    </a:lnL>
                    <a:lnR>
                      <a:noFill/>
                    </a:lnR>
                    <a:lnT>
                      <a:noFill/>
                    </a:lnT>
                    <a:lnB>
                      <a:noFill/>
                    </a:lnB>
                    <a:solidFill>
                      <a:srgbClr val="FFFFFF"/>
                    </a:solidFill>
                  </a:tcPr>
                </a:tc>
              </a:tr>
              <a:tr h="531234">
                <a:tc>
                  <a:txBody>
                    <a:bodyPr/>
                    <a:lstStyle/>
                    <a:p>
                      <a:pPr algn="l"/>
                      <a:r>
                        <a:rPr lang="en-US" sz="1100" dirty="0"/>
                        <a:t>@After </a:t>
                      </a:r>
                      <a:endParaRPr lang="en-US" sz="1100" dirty="0" smtClean="0"/>
                    </a:p>
                    <a:p>
                      <a:pPr algn="l"/>
                      <a:r>
                        <a:rPr lang="en-US" sz="1100" dirty="0" smtClean="0"/>
                        <a:t>public </a:t>
                      </a:r>
                      <a:r>
                        <a:rPr lang="en-US" sz="1100" dirty="0"/>
                        <a:t>void method()</a:t>
                      </a:r>
                      <a:endParaRPr lang="en-US" sz="1100" dirty="0"/>
                    </a:p>
                  </a:txBody>
                  <a:tcPr marL="28222" marR="28222" marT="14113" marB="14113" anchor="ctr">
                    <a:lnL>
                      <a:noFill/>
                    </a:lnL>
                    <a:lnR>
                      <a:noFill/>
                    </a:lnR>
                    <a:lnT>
                      <a:noFill/>
                    </a:lnT>
                    <a:lnB>
                      <a:noFill/>
                    </a:lnB>
                    <a:solidFill>
                      <a:srgbClr val="FFFFFF"/>
                    </a:solidFill>
                  </a:tcPr>
                </a:tc>
                <a:tc>
                  <a:txBody>
                    <a:bodyPr/>
                    <a:lstStyle/>
                    <a:p>
                      <a:pPr algn="l"/>
                      <a:r>
                        <a:rPr lang="en-US" sz="1100" dirty="0"/>
                        <a:t>Will execute the method after each test. This method can cleanup the test environment (e.g. delete temporary data, restore defaults). </a:t>
                      </a:r>
                      <a:endParaRPr lang="en-US" sz="1100" dirty="0"/>
                    </a:p>
                  </a:txBody>
                  <a:tcPr marL="28222" marR="28222" marT="14113" marB="14113" anchor="ctr">
                    <a:lnL>
                      <a:noFill/>
                    </a:lnL>
                    <a:lnR>
                      <a:noFill/>
                    </a:lnR>
                    <a:lnT>
                      <a:noFill/>
                    </a:lnT>
                    <a:lnB>
                      <a:noFill/>
                    </a:lnB>
                    <a:solidFill>
                      <a:srgbClr val="FFFFFF"/>
                    </a:solidFill>
                  </a:tcPr>
                </a:tc>
              </a:tr>
              <a:tr h="609382">
                <a:tc>
                  <a:txBody>
                    <a:bodyPr/>
                    <a:lstStyle/>
                    <a:p>
                      <a:pPr algn="l"/>
                      <a:r>
                        <a:rPr lang="en-US" sz="1100" dirty="0"/>
                        <a:t>@</a:t>
                      </a:r>
                      <a:r>
                        <a:rPr lang="en-US" sz="1100" dirty="0" err="1"/>
                        <a:t>BeforeClass</a:t>
                      </a:r>
                      <a:r>
                        <a:rPr lang="en-US" sz="1100" dirty="0"/>
                        <a:t> </a:t>
                      </a:r>
                      <a:endParaRPr lang="en-US" sz="1100" dirty="0" smtClean="0"/>
                    </a:p>
                    <a:p>
                      <a:pPr algn="l"/>
                      <a:r>
                        <a:rPr lang="en-US" sz="1100" dirty="0" smtClean="0"/>
                        <a:t>public </a:t>
                      </a:r>
                      <a:r>
                        <a:rPr lang="en-US" sz="1100" dirty="0"/>
                        <a:t>void method()</a:t>
                      </a:r>
                      <a:endParaRPr lang="en-US" sz="1100" dirty="0"/>
                    </a:p>
                  </a:txBody>
                  <a:tcPr marL="28222" marR="28222" marT="14113" marB="14113" anchor="ctr">
                    <a:lnL>
                      <a:noFill/>
                    </a:lnL>
                    <a:lnR>
                      <a:noFill/>
                    </a:lnR>
                    <a:lnT>
                      <a:noFill/>
                    </a:lnT>
                    <a:lnB>
                      <a:noFill/>
                    </a:lnB>
                    <a:solidFill>
                      <a:srgbClr val="FFFFFF"/>
                    </a:solidFill>
                  </a:tcPr>
                </a:tc>
                <a:tc>
                  <a:txBody>
                    <a:bodyPr/>
                    <a:lstStyle/>
                    <a:p>
                      <a:pPr algn="l"/>
                      <a:r>
                        <a:rPr lang="en-US" sz="1100" dirty="0"/>
                        <a:t>Will execute the method once, before the start of all tests. This can be used to perform time intensive activities, for example to connect to a database. </a:t>
                      </a:r>
                      <a:endParaRPr lang="en-US" sz="1100" dirty="0"/>
                    </a:p>
                  </a:txBody>
                  <a:tcPr marL="28222" marR="28222" marT="14113" marB="14113" anchor="ctr">
                    <a:lnL>
                      <a:noFill/>
                    </a:lnL>
                    <a:lnR>
                      <a:noFill/>
                    </a:lnR>
                    <a:lnT>
                      <a:noFill/>
                    </a:lnT>
                    <a:lnB>
                      <a:noFill/>
                    </a:lnB>
                    <a:solidFill>
                      <a:srgbClr val="FFFFFF"/>
                    </a:solidFill>
                  </a:tcPr>
                </a:tc>
              </a:tr>
              <a:tr h="609382">
                <a:tc>
                  <a:txBody>
                    <a:bodyPr/>
                    <a:lstStyle/>
                    <a:p>
                      <a:pPr algn="l"/>
                      <a:r>
                        <a:rPr lang="en-US" sz="1100" dirty="0"/>
                        <a:t>@</a:t>
                      </a:r>
                      <a:r>
                        <a:rPr lang="en-US" sz="1100" dirty="0" err="1"/>
                        <a:t>AfterClass</a:t>
                      </a:r>
                      <a:r>
                        <a:rPr lang="en-US" sz="1100" dirty="0"/>
                        <a:t> </a:t>
                      </a:r>
                      <a:endParaRPr lang="en-US" sz="1100" dirty="0" smtClean="0"/>
                    </a:p>
                    <a:p>
                      <a:pPr algn="l"/>
                      <a:r>
                        <a:rPr lang="en-US" sz="1100" dirty="0" smtClean="0"/>
                        <a:t>public </a:t>
                      </a:r>
                      <a:r>
                        <a:rPr lang="en-US" sz="1100" dirty="0"/>
                        <a:t>void method()</a:t>
                      </a:r>
                      <a:endParaRPr lang="en-US" sz="1100" dirty="0"/>
                    </a:p>
                  </a:txBody>
                  <a:tcPr marL="28222" marR="28222" marT="14113" marB="14113" anchor="ctr">
                    <a:lnL>
                      <a:noFill/>
                    </a:lnL>
                    <a:lnR>
                      <a:noFill/>
                    </a:lnR>
                    <a:lnT>
                      <a:noFill/>
                    </a:lnT>
                    <a:lnB>
                      <a:noFill/>
                    </a:lnB>
                    <a:solidFill>
                      <a:srgbClr val="FFFFFF"/>
                    </a:solidFill>
                  </a:tcPr>
                </a:tc>
                <a:tc>
                  <a:txBody>
                    <a:bodyPr/>
                    <a:lstStyle/>
                    <a:p>
                      <a:pPr algn="l"/>
                      <a:r>
                        <a:rPr lang="en-US" sz="1100" dirty="0"/>
                        <a:t>Will execute the method once, after all tests have finished. This can be used to perform clean-up activities, for example to disconnect from a database. </a:t>
                      </a:r>
                      <a:endParaRPr lang="en-US" sz="1100" dirty="0"/>
                    </a:p>
                  </a:txBody>
                  <a:tcPr marL="28222" marR="28222" marT="14113" marB="14113" anchor="ctr">
                    <a:lnL>
                      <a:noFill/>
                    </a:lnL>
                    <a:lnR>
                      <a:noFill/>
                    </a:lnR>
                    <a:lnT>
                      <a:noFill/>
                    </a:lnT>
                    <a:lnB>
                      <a:noFill/>
                    </a:lnB>
                    <a:solidFill>
                      <a:srgbClr val="FFFFFF"/>
                    </a:solidFill>
                  </a:tcPr>
                </a:tc>
              </a:tr>
              <a:tr h="775576">
                <a:tc>
                  <a:txBody>
                    <a:bodyPr/>
                    <a:lstStyle/>
                    <a:p>
                      <a:pPr algn="l"/>
                      <a:r>
                        <a:rPr lang="en-US" sz="1100" dirty="0"/>
                        <a:t>@Ignore</a:t>
                      </a:r>
                      <a:endParaRPr lang="en-US" sz="1100" dirty="0"/>
                    </a:p>
                  </a:txBody>
                  <a:tcPr marL="28222" marR="28222" marT="14113" marB="14113" anchor="ctr">
                    <a:lnL>
                      <a:noFill/>
                    </a:lnL>
                    <a:lnR>
                      <a:noFill/>
                    </a:lnR>
                    <a:lnT>
                      <a:noFill/>
                    </a:lnT>
                    <a:lnB>
                      <a:noFill/>
                    </a:lnB>
                    <a:solidFill>
                      <a:srgbClr val="FFFFFF"/>
                    </a:solidFill>
                  </a:tcPr>
                </a:tc>
                <a:tc>
                  <a:txBody>
                    <a:bodyPr/>
                    <a:lstStyle/>
                    <a:p>
                      <a:pPr algn="l"/>
                      <a:r>
                        <a:rPr lang="en-US" sz="1100" dirty="0"/>
                        <a:t>Will ignore the test method. This is useful when the underlying code has been changed and the test case has not yet been adapted. Or if the execution time of this test is too long to be included. </a:t>
                      </a:r>
                      <a:endParaRPr lang="en-US" sz="1100" dirty="0"/>
                    </a:p>
                  </a:txBody>
                  <a:tcPr marL="28222" marR="28222" marT="14113" marB="14113" anchor="ctr">
                    <a:lnL>
                      <a:noFill/>
                    </a:lnL>
                    <a:lnR>
                      <a:noFill/>
                    </a:lnR>
                    <a:lnT>
                      <a:noFill/>
                    </a:lnT>
                    <a:lnB>
                      <a:noFill/>
                    </a:lnB>
                    <a:solidFill>
                      <a:srgbClr val="FFFFFF"/>
                    </a:solidFill>
                  </a:tcPr>
                </a:tc>
              </a:tr>
              <a:tr h="363565">
                <a:tc>
                  <a:txBody>
                    <a:bodyPr/>
                    <a:lstStyle/>
                    <a:p>
                      <a:pPr algn="l"/>
                      <a:r>
                        <a:rPr lang="en-US" sz="1100" dirty="0"/>
                        <a:t>@Test (expected = </a:t>
                      </a:r>
                      <a:r>
                        <a:rPr lang="en-US" sz="1100" dirty="0" err="1"/>
                        <a:t>Exception.class</a:t>
                      </a:r>
                      <a:r>
                        <a:rPr lang="en-US" sz="1100" dirty="0"/>
                        <a:t>)</a:t>
                      </a:r>
                      <a:endParaRPr lang="en-US" sz="1100" dirty="0"/>
                    </a:p>
                  </a:txBody>
                  <a:tcPr marL="28222" marR="28222" marT="14113" marB="14113" anchor="ctr">
                    <a:lnL>
                      <a:noFill/>
                    </a:lnL>
                    <a:lnR>
                      <a:noFill/>
                    </a:lnR>
                    <a:lnT>
                      <a:noFill/>
                    </a:lnT>
                    <a:lnB>
                      <a:noFill/>
                    </a:lnB>
                    <a:solidFill>
                      <a:srgbClr val="FFFFFF"/>
                    </a:solidFill>
                  </a:tcPr>
                </a:tc>
                <a:tc>
                  <a:txBody>
                    <a:bodyPr/>
                    <a:lstStyle/>
                    <a:p>
                      <a:pPr algn="l"/>
                      <a:r>
                        <a:rPr lang="en-US" sz="1100" dirty="0"/>
                        <a:t>Fails, if the method does not throw the named exception. </a:t>
                      </a:r>
                      <a:endParaRPr lang="en-US" sz="1100" dirty="0"/>
                    </a:p>
                  </a:txBody>
                  <a:tcPr marL="28222" marR="28222" marT="14113" marB="14113" anchor="ctr">
                    <a:lnL>
                      <a:noFill/>
                    </a:lnL>
                    <a:lnR>
                      <a:noFill/>
                    </a:lnR>
                    <a:lnT>
                      <a:noFill/>
                    </a:lnT>
                    <a:lnB>
                      <a:noFill/>
                    </a:lnB>
                    <a:solidFill>
                      <a:srgbClr val="FFFFFF"/>
                    </a:solidFill>
                  </a:tcPr>
                </a:tc>
              </a:tr>
              <a:tr h="363565">
                <a:tc>
                  <a:txBody>
                    <a:bodyPr/>
                    <a:lstStyle/>
                    <a:p>
                      <a:pPr algn="l"/>
                      <a:r>
                        <a:rPr lang="en-US" sz="1100" dirty="0"/>
                        <a:t>@Test(timeout=100)</a:t>
                      </a:r>
                      <a:endParaRPr lang="en-US" sz="1100" dirty="0"/>
                    </a:p>
                  </a:txBody>
                  <a:tcPr marL="28222" marR="28222" marT="14113" marB="14113" anchor="ctr">
                    <a:lnL>
                      <a:noFill/>
                    </a:lnL>
                    <a:lnR>
                      <a:noFill/>
                    </a:lnR>
                    <a:lnT>
                      <a:noFill/>
                    </a:lnT>
                    <a:lnB>
                      <a:noFill/>
                    </a:lnB>
                    <a:solidFill>
                      <a:srgbClr val="FFFFFF"/>
                    </a:solidFill>
                  </a:tcPr>
                </a:tc>
                <a:tc>
                  <a:txBody>
                    <a:bodyPr/>
                    <a:lstStyle/>
                    <a:p>
                      <a:pPr algn="l"/>
                      <a:r>
                        <a:rPr lang="en-US" sz="1100" dirty="0"/>
                        <a:t>Fails, if the method takes longer than 100 milliseconds. </a:t>
                      </a:r>
                      <a:endParaRPr lang="en-US" sz="1100" dirty="0"/>
                    </a:p>
                  </a:txBody>
                  <a:tcPr marL="28222" marR="28222" marT="14113" marB="14113" anchor="ctr">
                    <a:lnL>
                      <a:noFill/>
                    </a:lnL>
                    <a:lnR>
                      <a:noFill/>
                    </a:lnR>
                    <a:lnT>
                      <a:noFill/>
                    </a:lnT>
                    <a:lnB>
                      <a:noFill/>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pPr eaLnBrk="1" hangingPunct="1"/>
            <a:r>
              <a:rPr lang="en-US" altLang="zh-CN" sz="4000" smtClean="0"/>
              <a:t>@Test(timeout=100)</a:t>
            </a:r>
            <a:endParaRPr lang="zh-CN" altLang="en-US" smtClean="0"/>
          </a:p>
        </p:txBody>
      </p:sp>
      <p:pic>
        <p:nvPicPr>
          <p:cNvPr id="15364" name="Picture 1" descr="C:\Users\Administrator\AppData\Roaming\Tencent\Users\12255620\QQ\WinTemp\RichOle\[A8]1NP(KF(N7QSZ~%{A(WR.jpg"/>
          <p:cNvPicPr>
            <a:picLocks noChangeAspect="1" noChangeArrowheads="1"/>
          </p:cNvPicPr>
          <p:nvPr/>
        </p:nvPicPr>
        <p:blipFill>
          <a:blip r:embed="rId1">
            <a:clrChange>
              <a:clrFrom>
                <a:srgbClr val="F9F9F9">
                  <a:alpha val="100000"/>
                </a:srgbClr>
              </a:clrFrom>
              <a:clrTo>
                <a:srgbClr val="F9F9F9">
                  <a:alpha val="100000"/>
                  <a:alpha val="0"/>
                </a:srgbClr>
              </a:clrTo>
            </a:clrChange>
            <a:extLst>
              <a:ext uri="{28A0092B-C50C-407E-A947-70E740481C1C}">
                <a14:useLocalDpi xmlns:a14="http://schemas.microsoft.com/office/drawing/2010/main" val="0"/>
              </a:ext>
            </a:extLst>
          </a:blip>
          <a:srcRect/>
          <a:stretch>
            <a:fillRect/>
          </a:stretch>
        </p:blipFill>
        <p:spPr bwMode="auto">
          <a:xfrm>
            <a:off x="709930" y="1348740"/>
            <a:ext cx="6934200" cy="416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p:txBody>
          <a:bodyPr/>
          <a:lstStyle/>
          <a:p>
            <a:pPr eaLnBrk="1" hangingPunct="1"/>
            <a:r>
              <a:rPr lang="en-US" altLang="zh-CN" sz="3200" smtClean="0"/>
              <a:t>@Test (expected = Exception.class)</a:t>
            </a:r>
            <a:endParaRPr lang="zh-CN" altLang="en-US" sz="3200" smtClean="0"/>
          </a:p>
        </p:txBody>
      </p:sp>
      <p:pic>
        <p:nvPicPr>
          <p:cNvPr id="16388" name="Picture 1" descr="C:\Users\Administrator\AppData\Roaming\Tencent\Users\12255620\QQ\WinTemp\RichOle\QE]GYSK(MM[I)NVRA(WTYB4.jpg"/>
          <p:cNvPicPr>
            <a:picLocks noChangeAspect="1" noChangeArrowheads="1"/>
          </p:cNvPicPr>
          <p:nvPr/>
        </p:nvPicPr>
        <p:blipFill>
          <a:blip r:embed="rId1">
            <a:clrChange>
              <a:clrFrom>
                <a:srgbClr val="F9F9F9">
                  <a:alpha val="100000"/>
                </a:srgbClr>
              </a:clrFrom>
              <a:clrTo>
                <a:srgbClr val="F9F9F9">
                  <a:alpha val="100000"/>
                  <a:alpha val="0"/>
                </a:srgbClr>
              </a:clrTo>
            </a:clrChange>
            <a:extLst>
              <a:ext uri="{28A0092B-C50C-407E-A947-70E740481C1C}">
                <a14:useLocalDpi xmlns:a14="http://schemas.microsoft.com/office/drawing/2010/main" val="0"/>
              </a:ext>
            </a:extLst>
          </a:blip>
          <a:srcRect/>
          <a:stretch>
            <a:fillRect/>
          </a:stretch>
        </p:blipFill>
        <p:spPr bwMode="auto">
          <a:xfrm>
            <a:off x="659765" y="1530985"/>
            <a:ext cx="80295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p:txBody>
          <a:bodyPr/>
          <a:lstStyle/>
          <a:p>
            <a:pPr eaLnBrk="1" hangingPunct="1"/>
            <a:r>
              <a:rPr lang="en-US" altLang="zh-CN" b="1" smtClean="0"/>
              <a:t>Assert statements </a:t>
            </a:r>
            <a:endParaRPr lang="zh-CN" altLang="en-US" smtClean="0"/>
          </a:p>
        </p:txBody>
      </p:sp>
      <p:graphicFrame>
        <p:nvGraphicFramePr>
          <p:cNvPr id="4" name="内容占位符 3"/>
          <p:cNvGraphicFramePr>
            <a:graphicFrameLocks noGrp="1"/>
          </p:cNvGraphicFramePr>
          <p:nvPr>
            <p:ph idx="1"/>
            <p:custDataLst>
              <p:tags r:id="rId1"/>
            </p:custDataLst>
          </p:nvPr>
        </p:nvGraphicFramePr>
        <p:xfrm>
          <a:off x="513715" y="1244600"/>
          <a:ext cx="7924800" cy="4436745"/>
        </p:xfrm>
        <a:graphic>
          <a:graphicData uri="http://schemas.openxmlformats.org/drawingml/2006/table">
            <a:tbl>
              <a:tblPr/>
              <a:tblGrid>
                <a:gridCol w="2971800"/>
                <a:gridCol w="4953000"/>
              </a:tblGrid>
              <a:tr h="204726">
                <a:tc>
                  <a:txBody>
                    <a:bodyPr/>
                    <a:lstStyle/>
                    <a:p>
                      <a:pPr algn="l"/>
                      <a:r>
                        <a:rPr lang="en-US" sz="1100" dirty="0">
                          <a:solidFill>
                            <a:schemeClr val="tx1"/>
                          </a:solidFill>
                        </a:rPr>
                        <a:t>Statement</a:t>
                      </a:r>
                      <a:endParaRPr lang="en-US" sz="1100" dirty="0">
                        <a:solidFill>
                          <a:schemeClr val="tx1"/>
                        </a:solidFill>
                      </a:endParaRPr>
                    </a:p>
                  </a:txBody>
                  <a:tcPr marL="37106" marR="37106" marT="18551" marB="18551" anchor="ctr">
                    <a:lnL>
                      <a:noFill/>
                    </a:lnL>
                    <a:lnR>
                      <a:noFill/>
                    </a:lnR>
                    <a:lnT>
                      <a:noFill/>
                    </a:lnT>
                    <a:lnB>
                      <a:noFill/>
                    </a:lnB>
                    <a:noFill/>
                  </a:tcPr>
                </a:tc>
                <a:tc>
                  <a:txBody>
                    <a:bodyPr/>
                    <a:lstStyle/>
                    <a:p>
                      <a:pPr algn="l"/>
                      <a:r>
                        <a:rPr lang="en-US" sz="1100">
                          <a:solidFill>
                            <a:schemeClr val="tx1"/>
                          </a:solidFill>
                        </a:rPr>
                        <a:t>Description</a:t>
                      </a:r>
                      <a:endParaRPr lang="en-US" sz="1100">
                        <a:solidFill>
                          <a:schemeClr val="tx1"/>
                        </a:solidFill>
                      </a:endParaRPr>
                    </a:p>
                  </a:txBody>
                  <a:tcPr marL="37106" marR="37106" marT="18551" marB="18551" anchor="ctr">
                    <a:lnL>
                      <a:noFill/>
                    </a:lnL>
                    <a:lnR>
                      <a:noFill/>
                    </a:lnR>
                    <a:lnT>
                      <a:noFill/>
                    </a:lnT>
                    <a:lnB>
                      <a:noFill/>
                    </a:lnB>
                    <a:noFill/>
                  </a:tcPr>
                </a:tc>
              </a:tr>
              <a:tr h="816255">
                <a:tc>
                  <a:txBody>
                    <a:bodyPr/>
                    <a:lstStyle/>
                    <a:p>
                      <a:pPr algn="l"/>
                      <a:r>
                        <a:rPr lang="en-US" sz="1100" dirty="0">
                          <a:solidFill>
                            <a:schemeClr val="tx1"/>
                          </a:solidFill>
                        </a:rPr>
                        <a:t>fail(String)</a:t>
                      </a:r>
                      <a:endParaRPr lang="en-US" sz="1100" dirty="0">
                        <a:solidFill>
                          <a:schemeClr val="tx1"/>
                        </a:solidFill>
                      </a:endParaRPr>
                    </a:p>
                  </a:txBody>
                  <a:tcPr marL="37106" marR="37106" marT="18551" marB="18551" anchor="ctr">
                    <a:lnL>
                      <a:noFill/>
                    </a:lnL>
                    <a:lnR>
                      <a:noFill/>
                    </a:lnR>
                    <a:lnT>
                      <a:noFill/>
                    </a:lnT>
                    <a:lnB>
                      <a:noFill/>
                    </a:lnB>
                    <a:noFill/>
                  </a:tcPr>
                </a:tc>
                <a:tc>
                  <a:txBody>
                    <a:bodyPr/>
                    <a:lstStyle/>
                    <a:p>
                      <a:pPr algn="l"/>
                      <a:r>
                        <a:rPr lang="en-US" sz="1100" dirty="0">
                          <a:solidFill>
                            <a:schemeClr val="tx1"/>
                          </a:solidFill>
                        </a:rPr>
                        <a:t>Let the method fail. Might be used to check that a certain part of the code is not reached. Or to have failing test before the test code is implemented. </a:t>
                      </a:r>
                      <a:endParaRPr lang="en-US" sz="1100" dirty="0">
                        <a:solidFill>
                          <a:schemeClr val="tx1"/>
                        </a:solidFill>
                      </a:endParaRPr>
                    </a:p>
                  </a:txBody>
                  <a:tcPr marL="37106" marR="37106" marT="18551" marB="18551" anchor="ctr">
                    <a:lnL>
                      <a:noFill/>
                    </a:lnL>
                    <a:lnR>
                      <a:noFill/>
                    </a:lnR>
                    <a:lnT>
                      <a:noFill/>
                    </a:lnT>
                    <a:lnB>
                      <a:noFill/>
                    </a:lnB>
                    <a:noFill/>
                  </a:tcPr>
                </a:tc>
              </a:tr>
              <a:tr h="593640">
                <a:tc>
                  <a:txBody>
                    <a:bodyPr/>
                    <a:lstStyle/>
                    <a:p>
                      <a:pPr algn="l"/>
                      <a:r>
                        <a:rPr lang="en-US" sz="1100">
                          <a:solidFill>
                            <a:schemeClr val="tx1"/>
                          </a:solidFill>
                        </a:rPr>
                        <a:t>assertTrue(true) / assertTrue(false)</a:t>
                      </a:r>
                      <a:endParaRPr lang="en-US" sz="1100">
                        <a:solidFill>
                          <a:schemeClr val="tx1"/>
                        </a:solidFill>
                      </a:endParaRPr>
                    </a:p>
                  </a:txBody>
                  <a:tcPr marL="37106" marR="37106" marT="18551" marB="18551" anchor="ctr">
                    <a:lnL>
                      <a:noFill/>
                    </a:lnL>
                    <a:lnR>
                      <a:noFill/>
                    </a:lnR>
                    <a:lnT>
                      <a:noFill/>
                    </a:lnT>
                    <a:lnB>
                      <a:noFill/>
                    </a:lnB>
                    <a:noFill/>
                  </a:tcPr>
                </a:tc>
                <a:tc>
                  <a:txBody>
                    <a:bodyPr/>
                    <a:lstStyle/>
                    <a:p>
                      <a:pPr algn="l"/>
                      <a:r>
                        <a:rPr lang="en-US" sz="1100">
                          <a:solidFill>
                            <a:schemeClr val="tx1"/>
                          </a:solidFill>
                        </a:rPr>
                        <a:t>Will always be true / false. Can be used to predefine a test result, if the test is not yet implemented. </a:t>
                      </a:r>
                      <a:endParaRPr lang="en-US" sz="1100">
                        <a:solidFill>
                          <a:schemeClr val="tx1"/>
                        </a:solidFill>
                      </a:endParaRPr>
                    </a:p>
                  </a:txBody>
                  <a:tcPr marL="37106" marR="37106" marT="18551" marB="18551" anchor="ctr">
                    <a:lnL>
                      <a:noFill/>
                    </a:lnL>
                    <a:lnR>
                      <a:noFill/>
                    </a:lnR>
                    <a:lnT>
                      <a:noFill/>
                    </a:lnT>
                    <a:lnB>
                      <a:noFill/>
                    </a:lnB>
                    <a:noFill/>
                  </a:tcPr>
                </a:tc>
              </a:tr>
              <a:tr h="372350">
                <a:tc>
                  <a:txBody>
                    <a:bodyPr/>
                    <a:lstStyle/>
                    <a:p>
                      <a:pPr algn="l"/>
                      <a:r>
                        <a:rPr lang="en-US" sz="1100">
                          <a:solidFill>
                            <a:schemeClr val="tx1"/>
                          </a:solidFill>
                        </a:rPr>
                        <a:t>assertTrue([message], boolean condition)</a:t>
                      </a:r>
                      <a:endParaRPr lang="en-US" sz="1100">
                        <a:solidFill>
                          <a:schemeClr val="tx1"/>
                        </a:solidFill>
                      </a:endParaRPr>
                    </a:p>
                  </a:txBody>
                  <a:tcPr marL="37106" marR="37106" marT="18551" marB="18551" anchor="ctr">
                    <a:lnL>
                      <a:noFill/>
                    </a:lnL>
                    <a:lnR>
                      <a:noFill/>
                    </a:lnR>
                    <a:lnT>
                      <a:noFill/>
                    </a:lnT>
                    <a:lnB>
                      <a:noFill/>
                    </a:lnB>
                    <a:noFill/>
                  </a:tcPr>
                </a:tc>
                <a:tc>
                  <a:txBody>
                    <a:bodyPr/>
                    <a:lstStyle/>
                    <a:p>
                      <a:pPr algn="l"/>
                      <a:r>
                        <a:rPr lang="en-US" sz="1100">
                          <a:solidFill>
                            <a:schemeClr val="tx1"/>
                          </a:solidFill>
                        </a:rPr>
                        <a:t>Checks that the boolean condition is true.</a:t>
                      </a:r>
                      <a:endParaRPr lang="en-US" sz="1100">
                        <a:solidFill>
                          <a:schemeClr val="tx1"/>
                        </a:solidFill>
                      </a:endParaRPr>
                    </a:p>
                  </a:txBody>
                  <a:tcPr marL="37106" marR="37106" marT="18551" marB="18551" anchor="ctr">
                    <a:lnL>
                      <a:noFill/>
                    </a:lnL>
                    <a:lnR>
                      <a:noFill/>
                    </a:lnR>
                    <a:lnT>
                      <a:noFill/>
                    </a:lnT>
                    <a:lnB>
                      <a:noFill/>
                    </a:lnB>
                    <a:noFill/>
                  </a:tcPr>
                </a:tc>
              </a:tr>
              <a:tr h="593640">
                <a:tc>
                  <a:txBody>
                    <a:bodyPr/>
                    <a:lstStyle/>
                    <a:p>
                      <a:pPr algn="l"/>
                      <a:r>
                        <a:rPr lang="en-US" sz="1100">
                          <a:solidFill>
                            <a:schemeClr val="tx1"/>
                          </a:solidFill>
                        </a:rPr>
                        <a:t>assertsEquals([String message], expected, actual)</a:t>
                      </a:r>
                      <a:endParaRPr lang="en-US" sz="1100">
                        <a:solidFill>
                          <a:schemeClr val="tx1"/>
                        </a:solidFill>
                      </a:endParaRPr>
                    </a:p>
                  </a:txBody>
                  <a:tcPr marL="37106" marR="37106" marT="18551" marB="18551" anchor="ctr">
                    <a:lnL>
                      <a:noFill/>
                    </a:lnL>
                    <a:lnR>
                      <a:noFill/>
                    </a:lnR>
                    <a:lnT>
                      <a:noFill/>
                    </a:lnT>
                    <a:lnB>
                      <a:noFill/>
                    </a:lnB>
                    <a:noFill/>
                  </a:tcPr>
                </a:tc>
                <a:tc>
                  <a:txBody>
                    <a:bodyPr/>
                    <a:lstStyle/>
                    <a:p>
                      <a:pPr algn="l"/>
                      <a:r>
                        <a:rPr lang="en-US" sz="1100">
                          <a:solidFill>
                            <a:schemeClr val="tx1"/>
                          </a:solidFill>
                        </a:rPr>
                        <a:t>Tests that two values are the same. Note: for arrays the reference is checked not the content of the arrays. </a:t>
                      </a:r>
                      <a:endParaRPr lang="en-US" sz="1100">
                        <a:solidFill>
                          <a:schemeClr val="tx1"/>
                        </a:solidFill>
                      </a:endParaRPr>
                    </a:p>
                  </a:txBody>
                  <a:tcPr marL="37106" marR="37106" marT="18551" marB="18551" anchor="ctr">
                    <a:lnL>
                      <a:noFill/>
                    </a:lnL>
                    <a:lnR>
                      <a:noFill/>
                    </a:lnR>
                    <a:lnT>
                      <a:noFill/>
                    </a:lnT>
                    <a:lnB>
                      <a:noFill/>
                    </a:lnB>
                    <a:noFill/>
                  </a:tcPr>
                </a:tc>
              </a:tr>
              <a:tr h="593640">
                <a:tc>
                  <a:txBody>
                    <a:bodyPr/>
                    <a:lstStyle/>
                    <a:p>
                      <a:pPr algn="l"/>
                      <a:r>
                        <a:rPr lang="en-US" sz="1100" dirty="0" err="1">
                          <a:solidFill>
                            <a:schemeClr val="tx1"/>
                          </a:solidFill>
                        </a:rPr>
                        <a:t>assertsEquals</a:t>
                      </a:r>
                      <a:r>
                        <a:rPr lang="en-US" sz="1100" dirty="0">
                          <a:solidFill>
                            <a:schemeClr val="tx1"/>
                          </a:solidFill>
                        </a:rPr>
                        <a:t>([String message], expected, actual, tolerance) </a:t>
                      </a:r>
                      <a:endParaRPr lang="en-US" sz="1100" dirty="0">
                        <a:solidFill>
                          <a:schemeClr val="tx1"/>
                        </a:solidFill>
                      </a:endParaRPr>
                    </a:p>
                  </a:txBody>
                  <a:tcPr marL="37106" marR="37106" marT="18551" marB="18551" anchor="ctr">
                    <a:lnL>
                      <a:noFill/>
                    </a:lnL>
                    <a:lnR>
                      <a:noFill/>
                    </a:lnR>
                    <a:lnT>
                      <a:noFill/>
                    </a:lnT>
                    <a:lnB>
                      <a:noFill/>
                    </a:lnB>
                    <a:noFill/>
                  </a:tcPr>
                </a:tc>
                <a:tc>
                  <a:txBody>
                    <a:bodyPr/>
                    <a:lstStyle/>
                    <a:p>
                      <a:pPr algn="l"/>
                      <a:r>
                        <a:rPr lang="en-US" sz="1100">
                          <a:solidFill>
                            <a:schemeClr val="tx1"/>
                          </a:solidFill>
                        </a:rPr>
                        <a:t>Test that float or double values match. The tolerance is the number of decimals which must be the same. </a:t>
                      </a:r>
                      <a:endParaRPr lang="en-US" sz="1100">
                        <a:solidFill>
                          <a:schemeClr val="tx1"/>
                        </a:solidFill>
                      </a:endParaRPr>
                    </a:p>
                  </a:txBody>
                  <a:tcPr marL="37106" marR="37106" marT="18551" marB="18551" anchor="ctr">
                    <a:lnL>
                      <a:noFill/>
                    </a:lnL>
                    <a:lnR>
                      <a:noFill/>
                    </a:lnR>
                    <a:lnT>
                      <a:noFill/>
                    </a:lnT>
                    <a:lnB>
                      <a:noFill/>
                    </a:lnB>
                    <a:noFill/>
                  </a:tcPr>
                </a:tc>
              </a:tr>
              <a:tr h="259718">
                <a:tc>
                  <a:txBody>
                    <a:bodyPr/>
                    <a:lstStyle/>
                    <a:p>
                      <a:pPr algn="l"/>
                      <a:r>
                        <a:rPr lang="en-US" sz="1100">
                          <a:solidFill>
                            <a:schemeClr val="tx1"/>
                          </a:solidFill>
                        </a:rPr>
                        <a:t>assertNull([message], object)</a:t>
                      </a:r>
                      <a:endParaRPr lang="en-US" sz="1100">
                        <a:solidFill>
                          <a:schemeClr val="tx1"/>
                        </a:solidFill>
                      </a:endParaRPr>
                    </a:p>
                  </a:txBody>
                  <a:tcPr marL="37106" marR="37106" marT="18551" marB="18551" anchor="ctr">
                    <a:lnL>
                      <a:noFill/>
                    </a:lnL>
                    <a:lnR>
                      <a:noFill/>
                    </a:lnR>
                    <a:lnT>
                      <a:noFill/>
                    </a:lnT>
                    <a:lnB>
                      <a:noFill/>
                    </a:lnB>
                    <a:noFill/>
                  </a:tcPr>
                </a:tc>
                <a:tc>
                  <a:txBody>
                    <a:bodyPr/>
                    <a:lstStyle/>
                    <a:p>
                      <a:pPr algn="l"/>
                      <a:r>
                        <a:rPr lang="en-US" sz="1100">
                          <a:solidFill>
                            <a:schemeClr val="tx1"/>
                          </a:solidFill>
                        </a:rPr>
                        <a:t>Checks that the object is null.</a:t>
                      </a:r>
                      <a:endParaRPr lang="en-US" sz="1100">
                        <a:solidFill>
                          <a:schemeClr val="tx1"/>
                        </a:solidFill>
                      </a:endParaRPr>
                    </a:p>
                  </a:txBody>
                  <a:tcPr marL="37106" marR="37106" marT="18551" marB="18551" anchor="ctr">
                    <a:lnL>
                      <a:noFill/>
                    </a:lnL>
                    <a:lnR>
                      <a:noFill/>
                    </a:lnR>
                    <a:lnT>
                      <a:noFill/>
                    </a:lnT>
                    <a:lnB>
                      <a:noFill/>
                    </a:lnB>
                    <a:noFill/>
                  </a:tcPr>
                </a:tc>
              </a:tr>
              <a:tr h="259718">
                <a:tc>
                  <a:txBody>
                    <a:bodyPr/>
                    <a:lstStyle/>
                    <a:p>
                      <a:pPr algn="l"/>
                      <a:r>
                        <a:rPr lang="en-US" sz="1100">
                          <a:solidFill>
                            <a:schemeClr val="tx1"/>
                          </a:solidFill>
                        </a:rPr>
                        <a:t>assertNotNull([message], object)</a:t>
                      </a:r>
                      <a:endParaRPr lang="en-US" sz="1100">
                        <a:solidFill>
                          <a:schemeClr val="tx1"/>
                        </a:solidFill>
                      </a:endParaRPr>
                    </a:p>
                  </a:txBody>
                  <a:tcPr marL="37106" marR="37106" marT="18551" marB="18551" anchor="ctr">
                    <a:lnL>
                      <a:noFill/>
                    </a:lnL>
                    <a:lnR>
                      <a:noFill/>
                    </a:lnR>
                    <a:lnT>
                      <a:noFill/>
                    </a:lnT>
                    <a:lnB>
                      <a:noFill/>
                    </a:lnB>
                    <a:noFill/>
                  </a:tcPr>
                </a:tc>
                <a:tc>
                  <a:txBody>
                    <a:bodyPr/>
                    <a:lstStyle/>
                    <a:p>
                      <a:pPr algn="l"/>
                      <a:r>
                        <a:rPr lang="en-US" sz="1100">
                          <a:solidFill>
                            <a:schemeClr val="tx1"/>
                          </a:solidFill>
                        </a:rPr>
                        <a:t>Checks that the object is not null.</a:t>
                      </a:r>
                      <a:endParaRPr lang="en-US" sz="1100">
                        <a:solidFill>
                          <a:schemeClr val="tx1"/>
                        </a:solidFill>
                      </a:endParaRPr>
                    </a:p>
                  </a:txBody>
                  <a:tcPr marL="37106" marR="37106" marT="18551" marB="18551" anchor="ctr">
                    <a:lnL>
                      <a:noFill/>
                    </a:lnL>
                    <a:lnR>
                      <a:noFill/>
                    </a:lnR>
                    <a:lnT>
                      <a:noFill/>
                    </a:lnT>
                    <a:lnB>
                      <a:noFill/>
                    </a:lnB>
                    <a:noFill/>
                  </a:tcPr>
                </a:tc>
              </a:tr>
              <a:tr h="371025">
                <a:tc>
                  <a:txBody>
                    <a:bodyPr/>
                    <a:lstStyle/>
                    <a:p>
                      <a:pPr algn="l"/>
                      <a:r>
                        <a:rPr lang="en-US" sz="1100">
                          <a:solidFill>
                            <a:schemeClr val="tx1"/>
                          </a:solidFill>
                        </a:rPr>
                        <a:t>assertSame([String], expected, actual)</a:t>
                      </a:r>
                      <a:endParaRPr lang="en-US" sz="1100">
                        <a:solidFill>
                          <a:schemeClr val="tx1"/>
                        </a:solidFill>
                      </a:endParaRPr>
                    </a:p>
                  </a:txBody>
                  <a:tcPr marL="37106" marR="37106" marT="18551" marB="18551" anchor="ctr">
                    <a:lnL>
                      <a:noFill/>
                    </a:lnL>
                    <a:lnR>
                      <a:noFill/>
                    </a:lnR>
                    <a:lnT>
                      <a:noFill/>
                    </a:lnT>
                    <a:lnB>
                      <a:noFill/>
                    </a:lnB>
                    <a:noFill/>
                  </a:tcPr>
                </a:tc>
                <a:tc>
                  <a:txBody>
                    <a:bodyPr/>
                    <a:lstStyle/>
                    <a:p>
                      <a:pPr algn="l"/>
                      <a:r>
                        <a:rPr lang="en-US" sz="1100">
                          <a:solidFill>
                            <a:schemeClr val="tx1"/>
                          </a:solidFill>
                        </a:rPr>
                        <a:t>Checks that both variables refer to the same object. </a:t>
                      </a:r>
                      <a:endParaRPr lang="en-US" sz="1100">
                        <a:solidFill>
                          <a:schemeClr val="tx1"/>
                        </a:solidFill>
                      </a:endParaRPr>
                    </a:p>
                  </a:txBody>
                  <a:tcPr marL="37106" marR="37106" marT="18551" marB="18551" anchor="ctr">
                    <a:lnL>
                      <a:noFill/>
                    </a:lnL>
                    <a:lnR>
                      <a:noFill/>
                    </a:lnR>
                    <a:lnT>
                      <a:noFill/>
                    </a:lnT>
                    <a:lnB>
                      <a:noFill/>
                    </a:lnB>
                    <a:noFill/>
                  </a:tcPr>
                </a:tc>
              </a:tr>
              <a:tr h="372350">
                <a:tc>
                  <a:txBody>
                    <a:bodyPr/>
                    <a:lstStyle/>
                    <a:p>
                      <a:pPr algn="l"/>
                      <a:r>
                        <a:rPr lang="en-US" sz="1100" dirty="0" err="1">
                          <a:solidFill>
                            <a:schemeClr val="tx1"/>
                          </a:solidFill>
                        </a:rPr>
                        <a:t>assertNotSame</a:t>
                      </a:r>
                      <a:r>
                        <a:rPr lang="en-US" sz="1100" dirty="0">
                          <a:solidFill>
                            <a:schemeClr val="tx1"/>
                          </a:solidFill>
                        </a:rPr>
                        <a:t>([String], expected, actual)</a:t>
                      </a:r>
                      <a:endParaRPr lang="en-US" sz="1100" dirty="0">
                        <a:solidFill>
                          <a:schemeClr val="tx1"/>
                        </a:solidFill>
                      </a:endParaRPr>
                    </a:p>
                  </a:txBody>
                  <a:tcPr marL="37106" marR="37106" marT="18551" marB="18551" anchor="ctr">
                    <a:lnL>
                      <a:noFill/>
                    </a:lnL>
                    <a:lnR>
                      <a:noFill/>
                    </a:lnR>
                    <a:lnT>
                      <a:noFill/>
                    </a:lnT>
                    <a:lnB>
                      <a:noFill/>
                    </a:lnB>
                    <a:noFill/>
                  </a:tcPr>
                </a:tc>
                <a:tc>
                  <a:txBody>
                    <a:bodyPr/>
                    <a:lstStyle/>
                    <a:p>
                      <a:pPr algn="l"/>
                      <a:r>
                        <a:rPr lang="en-US" sz="1100" dirty="0">
                          <a:solidFill>
                            <a:schemeClr val="tx1"/>
                          </a:solidFill>
                        </a:rPr>
                        <a:t>Checks that both variables refer to different objects. </a:t>
                      </a:r>
                      <a:endParaRPr lang="en-US" sz="1100" dirty="0">
                        <a:solidFill>
                          <a:schemeClr val="tx1"/>
                        </a:solidFill>
                      </a:endParaRPr>
                    </a:p>
                  </a:txBody>
                  <a:tcPr marL="37106" marR="37106" marT="18551" marB="18551" anchor="ctr">
                    <a:lnL>
                      <a:noFill/>
                    </a:lnL>
                    <a:lnR>
                      <a:noFill/>
                    </a:lnR>
                    <a:lnT>
                      <a:noFill/>
                    </a:lnT>
                    <a:lnB>
                      <a:noFill/>
                    </a:lnB>
                    <a:no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zh-CN" dirty="0"/>
              <a:t>计算中常见的错误包括：</a:t>
            </a:r>
            <a:endParaRPr lang="zh-CN" altLang="zh-CN" dirty="0"/>
          </a:p>
          <a:p>
            <a:pPr lvl="1">
              <a:lnSpc>
                <a:spcPct val="130000"/>
              </a:lnSpc>
            </a:pPr>
            <a:r>
              <a:rPr lang="zh-CN" altLang="zh-CN" dirty="0"/>
              <a:t>误解或用错了算术优先级；</a:t>
            </a:r>
            <a:endParaRPr lang="zh-CN" altLang="zh-CN" dirty="0"/>
          </a:p>
          <a:p>
            <a:pPr lvl="1">
              <a:lnSpc>
                <a:spcPct val="130000"/>
              </a:lnSpc>
            </a:pPr>
            <a:r>
              <a:rPr lang="zh-CN" altLang="zh-CN" dirty="0"/>
              <a:t>混合类型运算；</a:t>
            </a:r>
            <a:endParaRPr lang="zh-CN" altLang="zh-CN" dirty="0"/>
          </a:p>
          <a:p>
            <a:pPr lvl="1">
              <a:lnSpc>
                <a:spcPct val="130000"/>
              </a:lnSpc>
            </a:pPr>
            <a:r>
              <a:rPr lang="zh-CN" altLang="zh-CN" dirty="0"/>
              <a:t>变量使用初值错误；</a:t>
            </a:r>
            <a:endParaRPr lang="zh-CN" altLang="zh-CN" dirty="0"/>
          </a:p>
          <a:p>
            <a:pPr lvl="1">
              <a:lnSpc>
                <a:spcPct val="130000"/>
              </a:lnSpc>
            </a:pPr>
            <a:r>
              <a:rPr lang="zh-CN" altLang="zh-CN" dirty="0"/>
              <a:t>精度不够；</a:t>
            </a:r>
            <a:endParaRPr lang="zh-CN" altLang="zh-CN" dirty="0"/>
          </a:p>
          <a:p>
            <a:pPr lvl="1">
              <a:lnSpc>
                <a:spcPct val="130000"/>
              </a:lnSpc>
            </a:pPr>
            <a:r>
              <a:rPr lang="zh-CN" altLang="zh-CN" dirty="0"/>
              <a:t>表达式符号错误；</a:t>
            </a:r>
            <a:endParaRPr lang="zh-CN" altLang="zh-CN" dirty="0"/>
          </a:p>
          <a:p>
            <a:endParaRPr lang="zh-CN" altLang="en-US" dirty="0"/>
          </a:p>
        </p:txBody>
      </p:sp>
      <p:sp>
        <p:nvSpPr>
          <p:cNvPr id="3" name="标题 2"/>
          <p:cNvSpPr>
            <a:spLocks noGrp="1"/>
          </p:cNvSpPr>
          <p:nvPr>
            <p:ph type="title"/>
          </p:nvPr>
        </p:nvSpPr>
        <p:spPr/>
        <p:txBody>
          <a:bodyPr/>
          <a:lstStyle/>
          <a:p>
            <a:r>
              <a:rPr lang="zh-CN" altLang="zh-CN" dirty="0"/>
              <a:t> 独立路径测试</a:t>
            </a:r>
            <a:endParaRPr lang="zh-CN" alt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p:txBody>
          <a:bodyPr/>
          <a:lstStyle/>
          <a:p>
            <a:pPr eaLnBrk="1" hangingPunct="1"/>
            <a:r>
              <a:rPr lang="en-US" altLang="zh-CN" sz="2400" smtClean="0">
                <a:solidFill>
                  <a:schemeClr val="tx1"/>
                </a:solidFill>
              </a:rPr>
              <a:t>assertsEquals([String message], expected, actual, tolerance) </a:t>
            </a:r>
            <a:endParaRPr lang="zh-CN" altLang="en-US" sz="2400" smtClean="0">
              <a:solidFill>
                <a:schemeClr val="tx1"/>
              </a:solidFill>
            </a:endParaRPr>
          </a:p>
        </p:txBody>
      </p:sp>
      <p:sp>
        <p:nvSpPr>
          <p:cNvPr id="18435" name="内容占位符 2"/>
          <p:cNvSpPr>
            <a:spLocks noGrp="1"/>
          </p:cNvSpPr>
          <p:nvPr>
            <p:ph idx="1"/>
          </p:nvPr>
        </p:nvSpPr>
        <p:spPr/>
        <p:txBody>
          <a:bodyPr/>
          <a:lstStyle/>
          <a:p>
            <a:pPr eaLnBrk="1" hangingPunct="1"/>
            <a:endParaRPr lang="zh-CN" altLang="en-US" smtClean="0"/>
          </a:p>
          <a:p>
            <a:pPr eaLnBrk="1" hangingPunct="1"/>
            <a:endParaRPr lang="zh-CN" altLang="en-US" smtClean="0"/>
          </a:p>
        </p:txBody>
      </p:sp>
      <p:pic>
        <p:nvPicPr>
          <p:cNvPr id="18436" name="Picture 1" descr="C:\Users\Administrator\AppData\Roaming\Tencent\Users\12255620\QQ\WinTemp\RichOle\WYLT0{DCR[)}T081$~)$MF8.jpg"/>
          <p:cNvPicPr>
            <a:picLocks noChangeAspect="1" noChangeArrowheads="1"/>
          </p:cNvPicPr>
          <p:nvPr/>
        </p:nvPicPr>
        <p:blipFill>
          <a:blip r:embed="rId1">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rcRect/>
          <a:stretch>
            <a:fillRect/>
          </a:stretch>
        </p:blipFill>
        <p:spPr bwMode="auto">
          <a:xfrm>
            <a:off x="879475" y="1513205"/>
            <a:ext cx="7162800" cy="409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00050" y="720725"/>
            <a:ext cx="8353425" cy="5480050"/>
          </a:xfrm>
        </p:spPr>
        <p:txBody>
          <a:bodyPr/>
          <a:lstStyle/>
          <a:p>
            <a:pPr>
              <a:lnSpc>
                <a:spcPts val="1100"/>
              </a:lnSpc>
              <a:spcAft>
                <a:spcPts val="0"/>
              </a:spcAft>
            </a:pPr>
            <a:r>
              <a:rPr lang="en-US" altLang="zh-CN" sz="1400" dirty="0"/>
              <a:t>using System;</a:t>
            </a:r>
            <a:endParaRPr lang="en-US" altLang="zh-CN" sz="1400" dirty="0"/>
          </a:p>
          <a:p>
            <a:pPr>
              <a:lnSpc>
                <a:spcPts val="1100"/>
              </a:lnSpc>
              <a:spcAft>
                <a:spcPts val="0"/>
              </a:spcAft>
            </a:pPr>
            <a:r>
              <a:rPr lang="en-US" altLang="zh-CN" sz="1400" dirty="0"/>
              <a:t>using </a:t>
            </a:r>
            <a:r>
              <a:rPr lang="en-US" altLang="zh-CN" sz="1400" dirty="0" err="1"/>
              <a:t>System.Collections.Generic</a:t>
            </a:r>
            <a:r>
              <a:rPr lang="en-US" altLang="zh-CN" sz="1400" dirty="0"/>
              <a:t>;</a:t>
            </a:r>
            <a:endParaRPr lang="en-US" altLang="zh-CN" sz="1400" dirty="0"/>
          </a:p>
          <a:p>
            <a:pPr>
              <a:lnSpc>
                <a:spcPts val="1100"/>
              </a:lnSpc>
              <a:spcAft>
                <a:spcPts val="0"/>
              </a:spcAft>
            </a:pPr>
            <a:r>
              <a:rPr lang="en-US" altLang="zh-CN" sz="1400" dirty="0"/>
              <a:t>using </a:t>
            </a:r>
            <a:r>
              <a:rPr lang="en-US" altLang="zh-CN" sz="1400" dirty="0" err="1"/>
              <a:t>System.Linq</a:t>
            </a:r>
            <a:r>
              <a:rPr lang="en-US" altLang="zh-CN" sz="1400" dirty="0"/>
              <a:t>;</a:t>
            </a:r>
            <a:endParaRPr lang="en-US" altLang="zh-CN" sz="1400" dirty="0"/>
          </a:p>
          <a:p>
            <a:pPr>
              <a:lnSpc>
                <a:spcPts val="1100"/>
              </a:lnSpc>
              <a:spcAft>
                <a:spcPts val="0"/>
              </a:spcAft>
            </a:pPr>
            <a:r>
              <a:rPr lang="en-US" altLang="zh-CN" sz="1400" dirty="0"/>
              <a:t>using </a:t>
            </a:r>
            <a:r>
              <a:rPr lang="en-US" altLang="zh-CN" sz="1400" dirty="0" err="1"/>
              <a:t>System.Text</a:t>
            </a:r>
            <a:r>
              <a:rPr lang="en-US" altLang="zh-CN" sz="1400" dirty="0"/>
              <a:t>;</a:t>
            </a:r>
            <a:endParaRPr lang="en-US" altLang="zh-CN" sz="1400" dirty="0"/>
          </a:p>
          <a:p>
            <a:pPr>
              <a:lnSpc>
                <a:spcPts val="1100"/>
              </a:lnSpc>
              <a:spcAft>
                <a:spcPts val="0"/>
              </a:spcAft>
            </a:pPr>
            <a:endParaRPr lang="en-US" altLang="zh-CN" sz="1400" dirty="0"/>
          </a:p>
          <a:p>
            <a:pPr>
              <a:lnSpc>
                <a:spcPts val="1100"/>
              </a:lnSpc>
              <a:spcAft>
                <a:spcPts val="0"/>
              </a:spcAft>
            </a:pPr>
            <a:r>
              <a:rPr lang="en-US" altLang="zh-CN" sz="1400" dirty="0"/>
              <a:t>namespace WindowsFormsApplication1</a:t>
            </a:r>
            <a:endParaRPr lang="en-US" altLang="zh-CN" sz="1400" dirty="0"/>
          </a:p>
          <a:p>
            <a:pPr>
              <a:lnSpc>
                <a:spcPts val="1100"/>
              </a:lnSpc>
              <a:spcAft>
                <a:spcPts val="0"/>
              </a:spcAft>
            </a:pPr>
            <a:r>
              <a:rPr lang="en-US" altLang="zh-CN" sz="1400" dirty="0"/>
              <a:t>{</a:t>
            </a:r>
            <a:endParaRPr lang="en-US" altLang="zh-CN" sz="1400" dirty="0"/>
          </a:p>
          <a:p>
            <a:pPr>
              <a:lnSpc>
                <a:spcPts val="1100"/>
              </a:lnSpc>
              <a:spcAft>
                <a:spcPts val="0"/>
              </a:spcAft>
            </a:pPr>
            <a:r>
              <a:rPr lang="en-US" altLang="zh-CN" sz="1400" dirty="0"/>
              <a:t>    public class </a:t>
            </a:r>
            <a:r>
              <a:rPr lang="en-US" altLang="zh-CN" sz="1400" dirty="0" err="1"/>
              <a:t>clsCal</a:t>
            </a:r>
            <a:endParaRPr lang="en-US" altLang="zh-CN" sz="1400" dirty="0"/>
          </a:p>
          <a:p>
            <a:pPr>
              <a:lnSpc>
                <a:spcPts val="1100"/>
              </a:lnSpc>
              <a:spcAft>
                <a:spcPts val="0"/>
              </a:spcAft>
            </a:pPr>
            <a:r>
              <a:rPr lang="en-US" altLang="zh-CN" sz="1400" dirty="0"/>
              <a:t>    {</a:t>
            </a:r>
            <a:endParaRPr lang="en-US" altLang="zh-CN" sz="1400" dirty="0"/>
          </a:p>
          <a:p>
            <a:pPr>
              <a:lnSpc>
                <a:spcPts val="1100"/>
              </a:lnSpc>
              <a:spcAft>
                <a:spcPts val="0"/>
              </a:spcAft>
            </a:pPr>
            <a:r>
              <a:rPr lang="en-US" altLang="zh-CN" sz="1400" dirty="0"/>
              <a:t>        /// &lt;summary&gt;</a:t>
            </a:r>
            <a:endParaRPr lang="en-US" altLang="zh-CN" sz="1400" dirty="0"/>
          </a:p>
          <a:p>
            <a:pPr>
              <a:lnSpc>
                <a:spcPts val="1100"/>
              </a:lnSpc>
              <a:spcAft>
                <a:spcPts val="0"/>
              </a:spcAft>
            </a:pPr>
            <a:r>
              <a:rPr lang="en-US" altLang="zh-CN" sz="1400" dirty="0"/>
              <a:t>        /// </a:t>
            </a:r>
            <a:r>
              <a:rPr lang="zh-CN" altLang="en-US" sz="1400" dirty="0"/>
              <a:t>幼儿园的幼儿用的计算器：</a:t>
            </a:r>
            <a:endParaRPr lang="zh-CN" altLang="en-US" sz="1400" dirty="0"/>
          </a:p>
          <a:p>
            <a:pPr>
              <a:lnSpc>
                <a:spcPts val="1100"/>
              </a:lnSpc>
              <a:spcAft>
                <a:spcPts val="0"/>
              </a:spcAft>
            </a:pPr>
            <a:r>
              <a:rPr lang="zh-CN" altLang="en-US" sz="1400" dirty="0"/>
              <a:t>        </a:t>
            </a:r>
            <a:r>
              <a:rPr lang="en-US" altLang="zh-CN" sz="1400" dirty="0"/>
              <a:t>/// </a:t>
            </a:r>
            <a:r>
              <a:rPr lang="zh-CN" altLang="en-US" sz="1400" dirty="0"/>
              <a:t>进行</a:t>
            </a:r>
            <a:r>
              <a:rPr lang="en-US" altLang="zh-CN" sz="1400" dirty="0"/>
              <a:t>0-100</a:t>
            </a:r>
            <a:r>
              <a:rPr lang="zh-CN" altLang="en-US" sz="1400" dirty="0"/>
              <a:t>以内的加法运算</a:t>
            </a:r>
            <a:endParaRPr lang="zh-CN" altLang="en-US" sz="1400" dirty="0"/>
          </a:p>
          <a:p>
            <a:pPr>
              <a:lnSpc>
                <a:spcPts val="1100"/>
              </a:lnSpc>
              <a:spcAft>
                <a:spcPts val="0"/>
              </a:spcAft>
            </a:pPr>
            <a:r>
              <a:rPr lang="zh-CN" altLang="en-US" sz="1400" dirty="0"/>
              <a:t>        </a:t>
            </a:r>
            <a:r>
              <a:rPr lang="en-US" altLang="zh-CN" sz="1400" dirty="0"/>
              <a:t>/// &lt;/summary&gt;</a:t>
            </a:r>
            <a:endParaRPr lang="en-US" altLang="zh-CN" sz="1400" dirty="0"/>
          </a:p>
          <a:p>
            <a:pPr>
              <a:lnSpc>
                <a:spcPts val="1100"/>
              </a:lnSpc>
              <a:spcAft>
                <a:spcPts val="0"/>
              </a:spcAft>
            </a:pPr>
            <a:r>
              <a:rPr lang="en-US" altLang="zh-CN" sz="1400" dirty="0"/>
              <a:t>        /// &lt;</a:t>
            </a:r>
            <a:r>
              <a:rPr lang="en-US" altLang="zh-CN" sz="1400" dirty="0" err="1"/>
              <a:t>param</a:t>
            </a:r>
            <a:r>
              <a:rPr lang="en-US" altLang="zh-CN" sz="1400" dirty="0"/>
              <a:t> name="a"&gt;&lt;/</a:t>
            </a:r>
            <a:r>
              <a:rPr lang="en-US" altLang="zh-CN" sz="1400" dirty="0" err="1"/>
              <a:t>param</a:t>
            </a:r>
            <a:r>
              <a:rPr lang="en-US" altLang="zh-CN" sz="1400" dirty="0"/>
              <a:t>&gt;</a:t>
            </a:r>
            <a:endParaRPr lang="en-US" altLang="zh-CN" sz="1400" dirty="0"/>
          </a:p>
          <a:p>
            <a:pPr>
              <a:lnSpc>
                <a:spcPts val="1100"/>
              </a:lnSpc>
              <a:spcAft>
                <a:spcPts val="0"/>
              </a:spcAft>
            </a:pPr>
            <a:r>
              <a:rPr lang="en-US" altLang="zh-CN" sz="1400" dirty="0"/>
              <a:t>        /// &lt;</a:t>
            </a:r>
            <a:r>
              <a:rPr lang="en-US" altLang="zh-CN" sz="1400" dirty="0" err="1"/>
              <a:t>param</a:t>
            </a:r>
            <a:r>
              <a:rPr lang="en-US" altLang="zh-CN" sz="1400" dirty="0"/>
              <a:t> name="b"&gt;&lt;/</a:t>
            </a:r>
            <a:r>
              <a:rPr lang="en-US" altLang="zh-CN" sz="1400" dirty="0" err="1"/>
              <a:t>param</a:t>
            </a:r>
            <a:r>
              <a:rPr lang="en-US" altLang="zh-CN" sz="1400" dirty="0"/>
              <a:t>&gt;</a:t>
            </a:r>
            <a:endParaRPr lang="en-US" altLang="zh-CN" sz="1400" dirty="0"/>
          </a:p>
          <a:p>
            <a:pPr>
              <a:lnSpc>
                <a:spcPts val="1100"/>
              </a:lnSpc>
              <a:spcAft>
                <a:spcPts val="0"/>
              </a:spcAft>
            </a:pPr>
            <a:r>
              <a:rPr lang="en-US" altLang="zh-CN" sz="1400" dirty="0"/>
              <a:t>        /// &lt;returns&gt;&lt;/returns&gt;</a:t>
            </a:r>
            <a:endParaRPr lang="en-US" altLang="zh-CN" sz="1400" dirty="0"/>
          </a:p>
          <a:p>
            <a:pPr>
              <a:lnSpc>
                <a:spcPts val="1100"/>
              </a:lnSpc>
              <a:spcAft>
                <a:spcPts val="0"/>
              </a:spcAft>
            </a:pPr>
            <a:r>
              <a:rPr lang="en-US" altLang="zh-CN" sz="1400" dirty="0"/>
              <a:t>        public </a:t>
            </a:r>
            <a:r>
              <a:rPr lang="en-US" altLang="zh-CN" sz="1400" dirty="0" err="1"/>
              <a:t>int</a:t>
            </a:r>
            <a:r>
              <a:rPr lang="en-US" altLang="zh-CN" sz="1400" dirty="0"/>
              <a:t> add(</a:t>
            </a:r>
            <a:r>
              <a:rPr lang="en-US" altLang="zh-CN" sz="1400" dirty="0" err="1"/>
              <a:t>int</a:t>
            </a:r>
            <a:r>
              <a:rPr lang="en-US" altLang="zh-CN" sz="1400" dirty="0"/>
              <a:t> a, </a:t>
            </a:r>
            <a:r>
              <a:rPr lang="en-US" altLang="zh-CN" sz="1400" dirty="0" err="1"/>
              <a:t>int</a:t>
            </a:r>
            <a:r>
              <a:rPr lang="en-US" altLang="zh-CN" sz="1400" dirty="0"/>
              <a:t> b)</a:t>
            </a:r>
            <a:endParaRPr lang="en-US" altLang="zh-CN" sz="1400" dirty="0"/>
          </a:p>
          <a:p>
            <a:pPr>
              <a:lnSpc>
                <a:spcPts val="1100"/>
              </a:lnSpc>
              <a:spcAft>
                <a:spcPts val="0"/>
              </a:spcAft>
            </a:pPr>
            <a:r>
              <a:rPr lang="en-US" altLang="zh-CN" sz="1400" dirty="0"/>
              <a:t>        {</a:t>
            </a:r>
            <a:endParaRPr lang="en-US" altLang="zh-CN" sz="1400" dirty="0"/>
          </a:p>
          <a:p>
            <a:pPr>
              <a:lnSpc>
                <a:spcPts val="1100"/>
              </a:lnSpc>
              <a:spcAft>
                <a:spcPts val="0"/>
              </a:spcAft>
            </a:pPr>
            <a:r>
              <a:rPr lang="en-US" altLang="zh-CN" sz="1400" dirty="0"/>
              <a:t>            if (a &gt; 100 || a&lt;0)</a:t>
            </a:r>
            <a:endParaRPr lang="en-US" altLang="zh-CN" sz="1400" dirty="0"/>
          </a:p>
          <a:p>
            <a:pPr>
              <a:lnSpc>
                <a:spcPts val="1100"/>
              </a:lnSpc>
              <a:spcAft>
                <a:spcPts val="0"/>
              </a:spcAft>
            </a:pPr>
            <a:r>
              <a:rPr lang="en-US" altLang="zh-CN" sz="1400" dirty="0"/>
              <a:t>            {</a:t>
            </a:r>
            <a:endParaRPr lang="en-US" altLang="zh-CN" sz="1400" dirty="0"/>
          </a:p>
          <a:p>
            <a:pPr>
              <a:lnSpc>
                <a:spcPts val="1100"/>
              </a:lnSpc>
              <a:spcAft>
                <a:spcPts val="0"/>
              </a:spcAft>
            </a:pPr>
            <a:r>
              <a:rPr lang="en-US" altLang="zh-CN" sz="1400" dirty="0"/>
              <a:t>                return -1;</a:t>
            </a:r>
            <a:endParaRPr lang="en-US" altLang="zh-CN" sz="1400" dirty="0"/>
          </a:p>
          <a:p>
            <a:pPr>
              <a:lnSpc>
                <a:spcPts val="1100"/>
              </a:lnSpc>
              <a:spcAft>
                <a:spcPts val="0"/>
              </a:spcAft>
            </a:pPr>
            <a:r>
              <a:rPr lang="en-US" altLang="zh-CN" sz="1400" dirty="0"/>
              <a:t>            }</a:t>
            </a:r>
            <a:endParaRPr lang="en-US" altLang="zh-CN" sz="1400" dirty="0"/>
          </a:p>
          <a:p>
            <a:pPr>
              <a:lnSpc>
                <a:spcPts val="1100"/>
              </a:lnSpc>
              <a:spcAft>
                <a:spcPts val="0"/>
              </a:spcAft>
            </a:pPr>
            <a:r>
              <a:rPr lang="en-US" altLang="zh-CN" sz="1400" dirty="0"/>
              <a:t>            if (b &gt; 100 || b &lt; 0)</a:t>
            </a:r>
            <a:endParaRPr lang="en-US" altLang="zh-CN" sz="1400" dirty="0"/>
          </a:p>
          <a:p>
            <a:pPr>
              <a:lnSpc>
                <a:spcPts val="1100"/>
              </a:lnSpc>
              <a:spcAft>
                <a:spcPts val="0"/>
              </a:spcAft>
            </a:pPr>
            <a:r>
              <a:rPr lang="en-US" altLang="zh-CN" sz="1400" dirty="0"/>
              <a:t>            {</a:t>
            </a:r>
            <a:endParaRPr lang="en-US" altLang="zh-CN" sz="1400" dirty="0"/>
          </a:p>
          <a:p>
            <a:pPr>
              <a:lnSpc>
                <a:spcPts val="1100"/>
              </a:lnSpc>
              <a:spcAft>
                <a:spcPts val="0"/>
              </a:spcAft>
            </a:pPr>
            <a:r>
              <a:rPr lang="en-US" altLang="zh-CN" sz="1400" dirty="0"/>
              <a:t>                return -1;</a:t>
            </a:r>
            <a:endParaRPr lang="en-US" altLang="zh-CN" sz="1400" dirty="0"/>
          </a:p>
          <a:p>
            <a:pPr>
              <a:lnSpc>
                <a:spcPts val="1100"/>
              </a:lnSpc>
              <a:spcAft>
                <a:spcPts val="0"/>
              </a:spcAft>
            </a:pPr>
            <a:r>
              <a:rPr lang="en-US" altLang="zh-CN" sz="1400" dirty="0"/>
              <a:t>            }</a:t>
            </a:r>
            <a:endParaRPr lang="en-US" altLang="zh-CN" sz="1400" dirty="0"/>
          </a:p>
          <a:p>
            <a:pPr>
              <a:lnSpc>
                <a:spcPts val="1100"/>
              </a:lnSpc>
              <a:spcAft>
                <a:spcPts val="0"/>
              </a:spcAft>
            </a:pPr>
            <a:r>
              <a:rPr lang="en-US" altLang="zh-CN" sz="1400" dirty="0"/>
              <a:t>            return a + b;</a:t>
            </a:r>
            <a:endParaRPr lang="en-US" altLang="zh-CN" sz="1400" dirty="0"/>
          </a:p>
          <a:p>
            <a:pPr>
              <a:lnSpc>
                <a:spcPts val="1100"/>
              </a:lnSpc>
              <a:spcAft>
                <a:spcPts val="0"/>
              </a:spcAft>
            </a:pPr>
            <a:r>
              <a:rPr lang="en-US" altLang="zh-CN" sz="1400" dirty="0"/>
              <a:t>        }</a:t>
            </a:r>
            <a:endParaRPr lang="en-US" altLang="zh-CN" sz="1400" dirty="0"/>
          </a:p>
          <a:p>
            <a:pPr>
              <a:lnSpc>
                <a:spcPts val="1100"/>
              </a:lnSpc>
              <a:spcAft>
                <a:spcPts val="0"/>
              </a:spcAft>
            </a:pPr>
            <a:endParaRPr lang="en-US" altLang="zh-CN" sz="1400" dirty="0"/>
          </a:p>
          <a:p>
            <a:pPr>
              <a:lnSpc>
                <a:spcPts val="1100"/>
              </a:lnSpc>
              <a:spcAft>
                <a:spcPts val="0"/>
              </a:spcAft>
            </a:pPr>
            <a:r>
              <a:rPr lang="en-US" altLang="zh-CN" sz="1400" dirty="0"/>
              <a:t>        public </a:t>
            </a:r>
            <a:r>
              <a:rPr lang="en-US" altLang="zh-CN" sz="1400" dirty="0" err="1"/>
              <a:t>int</a:t>
            </a:r>
            <a:r>
              <a:rPr lang="en-US" altLang="zh-CN" sz="1400" dirty="0"/>
              <a:t> sub(</a:t>
            </a:r>
            <a:r>
              <a:rPr lang="en-US" altLang="zh-CN" sz="1400" dirty="0" err="1"/>
              <a:t>int</a:t>
            </a:r>
            <a:r>
              <a:rPr lang="en-US" altLang="zh-CN" sz="1400" dirty="0"/>
              <a:t> a, </a:t>
            </a:r>
            <a:r>
              <a:rPr lang="en-US" altLang="zh-CN" sz="1400" dirty="0" err="1"/>
              <a:t>int</a:t>
            </a:r>
            <a:r>
              <a:rPr lang="en-US" altLang="zh-CN" sz="1400" dirty="0"/>
              <a:t> b)</a:t>
            </a:r>
            <a:endParaRPr lang="en-US" altLang="zh-CN" sz="1400" dirty="0"/>
          </a:p>
          <a:p>
            <a:pPr>
              <a:lnSpc>
                <a:spcPts val="1100"/>
              </a:lnSpc>
              <a:spcAft>
                <a:spcPts val="0"/>
              </a:spcAft>
            </a:pPr>
            <a:r>
              <a:rPr lang="en-US" altLang="zh-CN" sz="1400" dirty="0"/>
              <a:t>        {</a:t>
            </a:r>
            <a:endParaRPr lang="en-US" altLang="zh-CN" sz="1400" dirty="0"/>
          </a:p>
          <a:p>
            <a:pPr>
              <a:lnSpc>
                <a:spcPts val="1100"/>
              </a:lnSpc>
              <a:spcAft>
                <a:spcPts val="0"/>
              </a:spcAft>
            </a:pPr>
            <a:r>
              <a:rPr lang="en-US" altLang="zh-CN" sz="1400" dirty="0"/>
              <a:t>            return a-b;</a:t>
            </a:r>
            <a:endParaRPr lang="en-US" altLang="zh-CN" sz="1400" dirty="0"/>
          </a:p>
          <a:p>
            <a:pPr>
              <a:lnSpc>
                <a:spcPts val="1100"/>
              </a:lnSpc>
              <a:spcAft>
                <a:spcPts val="0"/>
              </a:spcAft>
            </a:pPr>
            <a:r>
              <a:rPr lang="en-US" altLang="zh-CN" sz="1400" dirty="0"/>
              <a:t>        }</a:t>
            </a:r>
            <a:endParaRPr lang="en-US" altLang="zh-CN" sz="1400" dirty="0"/>
          </a:p>
          <a:p>
            <a:pPr>
              <a:lnSpc>
                <a:spcPts val="1100"/>
              </a:lnSpc>
              <a:spcAft>
                <a:spcPts val="0"/>
              </a:spcAft>
            </a:pPr>
            <a:endParaRPr lang="en-US" altLang="zh-CN" sz="1400" dirty="0"/>
          </a:p>
          <a:p>
            <a:pPr>
              <a:lnSpc>
                <a:spcPts val="1100"/>
              </a:lnSpc>
              <a:spcAft>
                <a:spcPts val="0"/>
              </a:spcAft>
            </a:pPr>
            <a:r>
              <a:rPr lang="en-US" altLang="zh-CN" sz="1400" dirty="0"/>
              <a:t>        public </a:t>
            </a:r>
            <a:r>
              <a:rPr lang="en-US" altLang="zh-CN" sz="1400" dirty="0" err="1"/>
              <a:t>int</a:t>
            </a:r>
            <a:r>
              <a:rPr lang="en-US" altLang="zh-CN" sz="1400" dirty="0"/>
              <a:t> </a:t>
            </a:r>
            <a:r>
              <a:rPr lang="en-US" altLang="zh-CN" sz="1400" dirty="0" err="1"/>
              <a:t>dev</a:t>
            </a:r>
            <a:r>
              <a:rPr lang="en-US" altLang="zh-CN" sz="1400" dirty="0"/>
              <a:t>(</a:t>
            </a:r>
            <a:r>
              <a:rPr lang="en-US" altLang="zh-CN" sz="1400" dirty="0" err="1"/>
              <a:t>int</a:t>
            </a:r>
            <a:r>
              <a:rPr lang="en-US" altLang="zh-CN" sz="1400" dirty="0"/>
              <a:t> a, </a:t>
            </a:r>
            <a:r>
              <a:rPr lang="en-US" altLang="zh-CN" sz="1400" dirty="0" err="1"/>
              <a:t>int</a:t>
            </a:r>
            <a:r>
              <a:rPr lang="en-US" altLang="zh-CN" sz="1400" dirty="0"/>
              <a:t> b)</a:t>
            </a:r>
            <a:endParaRPr lang="en-US" altLang="zh-CN" sz="1400" dirty="0"/>
          </a:p>
          <a:p>
            <a:pPr>
              <a:lnSpc>
                <a:spcPts val="1100"/>
              </a:lnSpc>
              <a:spcAft>
                <a:spcPts val="0"/>
              </a:spcAft>
            </a:pPr>
            <a:r>
              <a:rPr lang="en-US" altLang="zh-CN" sz="1400" dirty="0"/>
              <a:t>        {</a:t>
            </a:r>
            <a:endParaRPr lang="en-US" altLang="zh-CN" sz="1400" dirty="0"/>
          </a:p>
          <a:p>
            <a:pPr>
              <a:lnSpc>
                <a:spcPts val="1100"/>
              </a:lnSpc>
              <a:spcAft>
                <a:spcPts val="0"/>
              </a:spcAft>
            </a:pPr>
            <a:r>
              <a:rPr lang="en-US" altLang="zh-CN" sz="1400" dirty="0"/>
              <a:t>            if (b == 0)</a:t>
            </a:r>
            <a:endParaRPr lang="en-US" altLang="zh-CN" sz="1400" dirty="0"/>
          </a:p>
          <a:p>
            <a:pPr>
              <a:lnSpc>
                <a:spcPts val="1100"/>
              </a:lnSpc>
              <a:spcAft>
                <a:spcPts val="0"/>
              </a:spcAft>
            </a:pPr>
            <a:r>
              <a:rPr lang="en-US" altLang="zh-CN" sz="1400" dirty="0"/>
              <a:t>            {</a:t>
            </a:r>
            <a:endParaRPr lang="en-US" altLang="zh-CN" sz="1400" dirty="0"/>
          </a:p>
          <a:p>
            <a:pPr>
              <a:lnSpc>
                <a:spcPts val="1100"/>
              </a:lnSpc>
              <a:spcAft>
                <a:spcPts val="0"/>
              </a:spcAft>
            </a:pPr>
            <a:r>
              <a:rPr lang="en-US" altLang="zh-CN" sz="1400" dirty="0"/>
              <a:t>                return -1;</a:t>
            </a:r>
            <a:endParaRPr lang="en-US" altLang="zh-CN" sz="1400" dirty="0"/>
          </a:p>
          <a:p>
            <a:pPr>
              <a:lnSpc>
                <a:spcPts val="1100"/>
              </a:lnSpc>
              <a:spcAft>
                <a:spcPts val="0"/>
              </a:spcAft>
            </a:pPr>
            <a:r>
              <a:rPr lang="en-US" altLang="zh-CN" sz="1400" dirty="0"/>
              <a:t>            }</a:t>
            </a:r>
            <a:endParaRPr lang="en-US" altLang="zh-CN" sz="1400" dirty="0"/>
          </a:p>
          <a:p>
            <a:pPr>
              <a:lnSpc>
                <a:spcPts val="1100"/>
              </a:lnSpc>
              <a:spcAft>
                <a:spcPts val="0"/>
              </a:spcAft>
            </a:pPr>
            <a:r>
              <a:rPr lang="en-US" altLang="zh-CN" sz="1400" dirty="0"/>
              <a:t>            return a / b;</a:t>
            </a:r>
            <a:endParaRPr lang="en-US" altLang="zh-CN" sz="1400" dirty="0"/>
          </a:p>
          <a:p>
            <a:pPr>
              <a:lnSpc>
                <a:spcPts val="1100"/>
              </a:lnSpc>
              <a:spcAft>
                <a:spcPts val="0"/>
              </a:spcAft>
            </a:pPr>
            <a:r>
              <a:rPr lang="en-US" altLang="zh-CN" sz="1400" dirty="0"/>
              <a:t>        }</a:t>
            </a:r>
            <a:endParaRPr lang="en-US" altLang="zh-CN" sz="1400" dirty="0"/>
          </a:p>
          <a:p>
            <a:pPr>
              <a:lnSpc>
                <a:spcPts val="1100"/>
              </a:lnSpc>
              <a:spcAft>
                <a:spcPts val="0"/>
              </a:spcAft>
            </a:pPr>
            <a:r>
              <a:rPr lang="en-US" altLang="zh-CN" sz="1400" dirty="0"/>
              <a:t>    }</a:t>
            </a:r>
            <a:endParaRPr lang="en-US" altLang="zh-CN" sz="1400" dirty="0"/>
          </a:p>
          <a:p>
            <a:r>
              <a:rPr lang="en-US" altLang="zh-CN" sz="1600" dirty="0"/>
              <a:t>}</a:t>
            </a:r>
            <a:endParaRPr lang="zh-CN" altLang="en-US" sz="1600"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11480" y="927006"/>
            <a:ext cx="8353425" cy="5148039"/>
          </a:xfrm>
        </p:spPr>
        <p:txBody>
          <a:bodyPr/>
          <a:lstStyle/>
          <a:p>
            <a:pPr>
              <a:lnSpc>
                <a:spcPts val="1000"/>
              </a:lnSpc>
              <a:spcAft>
                <a:spcPts val="0"/>
              </a:spcAft>
            </a:pPr>
            <a:r>
              <a:rPr lang="en-US" altLang="zh-CN" sz="1050" dirty="0"/>
              <a:t>using System;</a:t>
            </a:r>
            <a:endParaRPr lang="en-US" altLang="zh-CN" sz="1050" dirty="0"/>
          </a:p>
          <a:p>
            <a:pPr>
              <a:lnSpc>
                <a:spcPts val="1000"/>
              </a:lnSpc>
              <a:spcAft>
                <a:spcPts val="0"/>
              </a:spcAft>
            </a:pPr>
            <a:r>
              <a:rPr lang="en-US" altLang="zh-CN" sz="1050" dirty="0"/>
              <a:t>using </a:t>
            </a:r>
            <a:r>
              <a:rPr lang="en-US" altLang="zh-CN" sz="1050" dirty="0" err="1"/>
              <a:t>System.Collections.Generic</a:t>
            </a:r>
            <a:r>
              <a:rPr lang="en-US" altLang="zh-CN" sz="1050" dirty="0"/>
              <a:t>;</a:t>
            </a:r>
            <a:endParaRPr lang="en-US" altLang="zh-CN" sz="1050" dirty="0"/>
          </a:p>
          <a:p>
            <a:pPr>
              <a:lnSpc>
                <a:spcPts val="1000"/>
              </a:lnSpc>
              <a:spcAft>
                <a:spcPts val="0"/>
              </a:spcAft>
            </a:pPr>
            <a:r>
              <a:rPr lang="en-US" altLang="zh-CN" sz="1050" dirty="0"/>
              <a:t>using </a:t>
            </a:r>
            <a:r>
              <a:rPr lang="en-US" altLang="zh-CN" sz="1050" dirty="0" err="1"/>
              <a:t>System.Linq</a:t>
            </a:r>
            <a:r>
              <a:rPr lang="en-US" altLang="zh-CN" sz="1050" dirty="0"/>
              <a:t>;</a:t>
            </a:r>
            <a:endParaRPr lang="en-US" altLang="zh-CN" sz="1050" dirty="0"/>
          </a:p>
          <a:p>
            <a:pPr>
              <a:lnSpc>
                <a:spcPts val="1000"/>
              </a:lnSpc>
              <a:spcAft>
                <a:spcPts val="0"/>
              </a:spcAft>
            </a:pPr>
            <a:r>
              <a:rPr lang="en-US" altLang="zh-CN" sz="1050" dirty="0"/>
              <a:t>using </a:t>
            </a:r>
            <a:r>
              <a:rPr lang="en-US" altLang="zh-CN" sz="1050" dirty="0" err="1"/>
              <a:t>System.Text</a:t>
            </a:r>
            <a:r>
              <a:rPr lang="en-US" altLang="zh-CN" sz="1050" dirty="0"/>
              <a:t>;</a:t>
            </a:r>
            <a:endParaRPr lang="en-US" altLang="zh-CN" sz="1050" dirty="0"/>
          </a:p>
          <a:p>
            <a:pPr>
              <a:lnSpc>
                <a:spcPts val="1000"/>
              </a:lnSpc>
              <a:spcAft>
                <a:spcPts val="0"/>
              </a:spcAft>
            </a:pPr>
            <a:r>
              <a:rPr lang="en-US" altLang="zh-CN" sz="1050" dirty="0"/>
              <a:t>using </a:t>
            </a:r>
            <a:r>
              <a:rPr lang="en-US" altLang="zh-CN" sz="1050" dirty="0" err="1"/>
              <a:t>NUnit.Framework</a:t>
            </a:r>
            <a:r>
              <a:rPr lang="en-US" altLang="zh-CN" sz="1050" dirty="0"/>
              <a:t>;</a:t>
            </a:r>
            <a:endParaRPr lang="en-US" altLang="zh-CN" sz="1050" dirty="0"/>
          </a:p>
          <a:p>
            <a:pPr>
              <a:lnSpc>
                <a:spcPts val="1000"/>
              </a:lnSpc>
              <a:spcAft>
                <a:spcPts val="0"/>
              </a:spcAft>
            </a:pPr>
            <a:endParaRPr lang="en-US" altLang="zh-CN" sz="1050" dirty="0"/>
          </a:p>
          <a:p>
            <a:pPr>
              <a:lnSpc>
                <a:spcPts val="1000"/>
              </a:lnSpc>
              <a:spcAft>
                <a:spcPts val="0"/>
              </a:spcAft>
            </a:pPr>
            <a:r>
              <a:rPr lang="en-US" altLang="zh-CN" sz="1050" dirty="0"/>
              <a:t>namespace WindowsFormsApplication1</a:t>
            </a:r>
            <a:endParaRPr lang="en-US" altLang="zh-CN" sz="1050" dirty="0"/>
          </a:p>
          <a:p>
            <a:pPr>
              <a:lnSpc>
                <a:spcPts val="1000"/>
              </a:lnSpc>
              <a:spcAft>
                <a:spcPts val="0"/>
              </a:spcAft>
            </a:pPr>
            <a:r>
              <a:rPr lang="en-US" altLang="zh-CN" sz="1050" dirty="0"/>
              <a:t>{</a:t>
            </a:r>
            <a:endParaRPr lang="en-US" altLang="zh-CN" sz="1050" dirty="0"/>
          </a:p>
          <a:p>
            <a:pPr>
              <a:lnSpc>
                <a:spcPts val="1000"/>
              </a:lnSpc>
              <a:spcAft>
                <a:spcPts val="0"/>
              </a:spcAft>
            </a:pPr>
            <a:r>
              <a:rPr lang="en-US" altLang="zh-CN" sz="1050" dirty="0"/>
              <a:t>    [</a:t>
            </a:r>
            <a:r>
              <a:rPr lang="en-US" altLang="zh-CN" sz="1050" dirty="0" err="1"/>
              <a:t>TestFixture</a:t>
            </a:r>
            <a:r>
              <a:rPr lang="en-US" altLang="zh-CN" sz="1050" dirty="0"/>
              <a:t>]</a:t>
            </a:r>
            <a:endParaRPr lang="en-US" altLang="zh-CN" sz="1050" dirty="0"/>
          </a:p>
          <a:p>
            <a:pPr>
              <a:lnSpc>
                <a:spcPts val="1000"/>
              </a:lnSpc>
              <a:spcAft>
                <a:spcPts val="0"/>
              </a:spcAft>
            </a:pPr>
            <a:r>
              <a:rPr lang="en-US" altLang="zh-CN" sz="1050" dirty="0"/>
              <a:t>    public class </a:t>
            </a:r>
            <a:r>
              <a:rPr lang="en-US" altLang="zh-CN" sz="1050" dirty="0" err="1"/>
              <a:t>testCal</a:t>
            </a:r>
            <a:endParaRPr lang="en-US" altLang="zh-CN" sz="1050" dirty="0"/>
          </a:p>
          <a:p>
            <a:pPr>
              <a:lnSpc>
                <a:spcPts val="1000"/>
              </a:lnSpc>
              <a:spcAft>
                <a:spcPts val="0"/>
              </a:spcAft>
            </a:pPr>
            <a:r>
              <a:rPr lang="en-US" altLang="zh-CN" sz="1050" dirty="0"/>
              <a:t>    {</a:t>
            </a:r>
            <a:endParaRPr lang="en-US" altLang="zh-CN" sz="1050" dirty="0"/>
          </a:p>
          <a:p>
            <a:pPr>
              <a:lnSpc>
                <a:spcPts val="1000"/>
              </a:lnSpc>
              <a:spcAft>
                <a:spcPts val="0"/>
              </a:spcAft>
            </a:pPr>
            <a:r>
              <a:rPr lang="en-US" altLang="zh-CN" sz="1050" dirty="0"/>
              <a:t>        public </a:t>
            </a:r>
            <a:r>
              <a:rPr lang="en-US" altLang="zh-CN" sz="1050" dirty="0" err="1"/>
              <a:t>clsCal</a:t>
            </a:r>
            <a:r>
              <a:rPr lang="en-US" altLang="zh-CN" sz="1050" dirty="0"/>
              <a:t> c;</a:t>
            </a:r>
            <a:endParaRPr lang="en-US" altLang="zh-CN" sz="1050" dirty="0"/>
          </a:p>
          <a:p>
            <a:pPr>
              <a:lnSpc>
                <a:spcPts val="1000"/>
              </a:lnSpc>
              <a:spcAft>
                <a:spcPts val="0"/>
              </a:spcAft>
            </a:pPr>
            <a:r>
              <a:rPr lang="en-US" altLang="zh-CN" sz="1050" dirty="0"/>
              <a:t>        [Test]</a:t>
            </a:r>
            <a:endParaRPr lang="en-US" altLang="zh-CN" sz="1050" dirty="0"/>
          </a:p>
          <a:p>
            <a:pPr>
              <a:lnSpc>
                <a:spcPts val="1000"/>
              </a:lnSpc>
              <a:spcAft>
                <a:spcPts val="0"/>
              </a:spcAft>
            </a:pPr>
            <a:r>
              <a:rPr lang="en-US" altLang="zh-CN" sz="1050" dirty="0"/>
              <a:t>        [Category("C1")]</a:t>
            </a:r>
            <a:endParaRPr lang="en-US" altLang="zh-CN" sz="1050" dirty="0"/>
          </a:p>
          <a:p>
            <a:pPr>
              <a:lnSpc>
                <a:spcPts val="1000"/>
              </a:lnSpc>
              <a:spcAft>
                <a:spcPts val="0"/>
              </a:spcAft>
            </a:pPr>
            <a:r>
              <a:rPr lang="en-US" altLang="zh-CN" sz="1050" dirty="0"/>
              <a:t>        public void </a:t>
            </a:r>
            <a:r>
              <a:rPr lang="en-US" altLang="zh-CN" sz="1050" dirty="0" err="1"/>
              <a:t>testAdd</a:t>
            </a:r>
            <a:r>
              <a:rPr lang="en-US" altLang="zh-CN" sz="1050" dirty="0"/>
              <a:t>()</a:t>
            </a:r>
            <a:endParaRPr lang="en-US" altLang="zh-CN" sz="1050" dirty="0"/>
          </a:p>
          <a:p>
            <a:pPr>
              <a:lnSpc>
                <a:spcPts val="1000"/>
              </a:lnSpc>
              <a:spcAft>
                <a:spcPts val="0"/>
              </a:spcAft>
            </a:pPr>
            <a:r>
              <a:rPr lang="en-US" altLang="zh-CN" sz="1050" dirty="0"/>
              <a:t>        {</a:t>
            </a:r>
            <a:endParaRPr lang="en-US" altLang="zh-CN" sz="1050" dirty="0"/>
          </a:p>
          <a:p>
            <a:pPr>
              <a:lnSpc>
                <a:spcPts val="1000"/>
              </a:lnSpc>
              <a:spcAft>
                <a:spcPts val="0"/>
              </a:spcAft>
            </a:pPr>
            <a:r>
              <a:rPr lang="en-US" altLang="zh-CN" sz="1050" dirty="0"/>
              <a:t>             </a:t>
            </a:r>
            <a:endParaRPr lang="en-US" altLang="zh-CN" sz="1050" dirty="0"/>
          </a:p>
          <a:p>
            <a:pPr>
              <a:lnSpc>
                <a:spcPts val="1000"/>
              </a:lnSpc>
              <a:spcAft>
                <a:spcPts val="0"/>
              </a:spcAft>
            </a:pPr>
            <a:r>
              <a:rPr lang="en-US" altLang="zh-CN" sz="1050" dirty="0"/>
              <a:t>            </a:t>
            </a:r>
            <a:r>
              <a:rPr lang="en-US" altLang="zh-CN" sz="1050" dirty="0" err="1"/>
              <a:t>Assert.AreEqual</a:t>
            </a:r>
            <a:r>
              <a:rPr lang="en-US" altLang="zh-CN" sz="1050" dirty="0"/>
              <a:t>(100, </a:t>
            </a:r>
            <a:r>
              <a:rPr lang="en-US" altLang="zh-CN" sz="1050" dirty="0" err="1"/>
              <a:t>c.add</a:t>
            </a:r>
            <a:r>
              <a:rPr lang="en-US" altLang="zh-CN" sz="1050" dirty="0"/>
              <a:t>(50, 50));</a:t>
            </a:r>
            <a:endParaRPr lang="en-US" altLang="zh-CN" sz="1050" dirty="0"/>
          </a:p>
          <a:p>
            <a:pPr>
              <a:lnSpc>
                <a:spcPts val="1000"/>
              </a:lnSpc>
              <a:spcAft>
                <a:spcPts val="0"/>
              </a:spcAft>
            </a:pPr>
            <a:r>
              <a:rPr lang="en-US" altLang="zh-CN" sz="1050" dirty="0"/>
              <a:t>            </a:t>
            </a:r>
            <a:r>
              <a:rPr lang="en-US" altLang="zh-CN" sz="1050" dirty="0" err="1"/>
              <a:t>Assert.AreEqual</a:t>
            </a:r>
            <a:r>
              <a:rPr lang="en-US" altLang="zh-CN" sz="1050" dirty="0"/>
              <a:t>(-1, </a:t>
            </a:r>
            <a:r>
              <a:rPr lang="en-US" altLang="zh-CN" sz="1050" dirty="0" err="1"/>
              <a:t>c.add</a:t>
            </a:r>
            <a:r>
              <a:rPr lang="en-US" altLang="zh-CN" sz="1050" dirty="0"/>
              <a:t>(150, 50));</a:t>
            </a:r>
            <a:endParaRPr lang="en-US" altLang="zh-CN" sz="1050" dirty="0"/>
          </a:p>
          <a:p>
            <a:pPr>
              <a:lnSpc>
                <a:spcPts val="1000"/>
              </a:lnSpc>
              <a:spcAft>
                <a:spcPts val="0"/>
              </a:spcAft>
            </a:pPr>
            <a:r>
              <a:rPr lang="en-US" altLang="zh-CN" sz="1050" dirty="0"/>
              <a:t>            </a:t>
            </a:r>
            <a:r>
              <a:rPr lang="en-US" altLang="zh-CN" sz="1050" dirty="0" err="1"/>
              <a:t>Assert.AreEqual</a:t>
            </a:r>
            <a:r>
              <a:rPr lang="en-US" altLang="zh-CN" sz="1050" dirty="0"/>
              <a:t>(-1, </a:t>
            </a:r>
            <a:r>
              <a:rPr lang="en-US" altLang="zh-CN" sz="1050" dirty="0" err="1"/>
              <a:t>c.add</a:t>
            </a:r>
            <a:r>
              <a:rPr lang="en-US" altLang="zh-CN" sz="1050" dirty="0"/>
              <a:t>(-5, 50));</a:t>
            </a:r>
            <a:endParaRPr lang="en-US" altLang="zh-CN" sz="1050" dirty="0"/>
          </a:p>
          <a:p>
            <a:pPr>
              <a:lnSpc>
                <a:spcPts val="1000"/>
              </a:lnSpc>
              <a:spcAft>
                <a:spcPts val="0"/>
              </a:spcAft>
            </a:pPr>
            <a:endParaRPr lang="en-US" altLang="zh-CN" sz="1050" dirty="0"/>
          </a:p>
          <a:p>
            <a:pPr>
              <a:lnSpc>
                <a:spcPts val="1000"/>
              </a:lnSpc>
              <a:spcAft>
                <a:spcPts val="0"/>
              </a:spcAft>
            </a:pPr>
            <a:r>
              <a:rPr lang="en-US" altLang="zh-CN" sz="1050" dirty="0"/>
              <a:t>            </a:t>
            </a:r>
            <a:r>
              <a:rPr lang="en-US" altLang="zh-CN" sz="1050" dirty="0" err="1"/>
              <a:t>Assert.AreEqual</a:t>
            </a:r>
            <a:r>
              <a:rPr lang="en-US" altLang="zh-CN" sz="1050" dirty="0"/>
              <a:t>(50, </a:t>
            </a:r>
            <a:r>
              <a:rPr lang="en-US" altLang="zh-CN" sz="1050" dirty="0" err="1"/>
              <a:t>c.add</a:t>
            </a:r>
            <a:r>
              <a:rPr lang="en-US" altLang="zh-CN" sz="1050" dirty="0"/>
              <a:t>(0, 50));</a:t>
            </a:r>
            <a:endParaRPr lang="en-US" altLang="zh-CN" sz="1050" dirty="0"/>
          </a:p>
          <a:p>
            <a:pPr>
              <a:lnSpc>
                <a:spcPts val="1000"/>
              </a:lnSpc>
              <a:spcAft>
                <a:spcPts val="0"/>
              </a:spcAft>
            </a:pPr>
            <a:r>
              <a:rPr lang="en-US" altLang="zh-CN" sz="1050" dirty="0"/>
              <a:t>            </a:t>
            </a:r>
            <a:r>
              <a:rPr lang="en-US" altLang="zh-CN" sz="1050" dirty="0" err="1"/>
              <a:t>Assert.AreEqual</a:t>
            </a:r>
            <a:r>
              <a:rPr lang="en-US" altLang="zh-CN" sz="1050" dirty="0"/>
              <a:t>(150, </a:t>
            </a:r>
            <a:r>
              <a:rPr lang="en-US" altLang="zh-CN" sz="1050" dirty="0" err="1"/>
              <a:t>c.add</a:t>
            </a:r>
            <a:r>
              <a:rPr lang="en-US" altLang="zh-CN" sz="1050" dirty="0"/>
              <a:t>(100, 50));</a:t>
            </a:r>
            <a:endParaRPr lang="en-US" altLang="zh-CN" sz="1050" dirty="0"/>
          </a:p>
          <a:p>
            <a:pPr>
              <a:lnSpc>
                <a:spcPts val="1000"/>
              </a:lnSpc>
              <a:spcAft>
                <a:spcPts val="0"/>
              </a:spcAft>
            </a:pPr>
            <a:r>
              <a:rPr lang="en-US" altLang="zh-CN" sz="1050" dirty="0"/>
              <a:t>            </a:t>
            </a:r>
            <a:r>
              <a:rPr lang="en-US" altLang="zh-CN" sz="1050" dirty="0" err="1"/>
              <a:t>Assert.AreEqual</a:t>
            </a:r>
            <a:r>
              <a:rPr lang="en-US" altLang="zh-CN" sz="1050" dirty="0"/>
              <a:t>(51, </a:t>
            </a:r>
            <a:r>
              <a:rPr lang="en-US" altLang="zh-CN" sz="1050" dirty="0" err="1"/>
              <a:t>c.add</a:t>
            </a:r>
            <a:r>
              <a:rPr lang="en-US" altLang="zh-CN" sz="1050" dirty="0"/>
              <a:t>(1, 50));</a:t>
            </a:r>
            <a:endParaRPr lang="en-US" altLang="zh-CN" sz="1050" dirty="0"/>
          </a:p>
          <a:p>
            <a:pPr>
              <a:lnSpc>
                <a:spcPts val="1000"/>
              </a:lnSpc>
              <a:spcAft>
                <a:spcPts val="0"/>
              </a:spcAft>
            </a:pPr>
            <a:r>
              <a:rPr lang="en-US" altLang="zh-CN" sz="1050" dirty="0"/>
              <a:t>            </a:t>
            </a:r>
            <a:r>
              <a:rPr lang="en-US" altLang="zh-CN" sz="1050" dirty="0" err="1"/>
              <a:t>Assert.AreEqual</a:t>
            </a:r>
            <a:r>
              <a:rPr lang="en-US" altLang="zh-CN" sz="1050" dirty="0"/>
              <a:t>(149, </a:t>
            </a:r>
            <a:r>
              <a:rPr lang="en-US" altLang="zh-CN" sz="1050" dirty="0" err="1"/>
              <a:t>c.add</a:t>
            </a:r>
            <a:r>
              <a:rPr lang="en-US" altLang="zh-CN" sz="1050" dirty="0"/>
              <a:t>(99, 50));</a:t>
            </a:r>
            <a:endParaRPr lang="en-US" altLang="zh-CN" sz="1050" dirty="0"/>
          </a:p>
          <a:p>
            <a:pPr>
              <a:lnSpc>
                <a:spcPts val="1000"/>
              </a:lnSpc>
              <a:spcAft>
                <a:spcPts val="0"/>
              </a:spcAft>
            </a:pPr>
            <a:r>
              <a:rPr lang="en-US" altLang="zh-CN" sz="1050" dirty="0"/>
              <a:t>            </a:t>
            </a:r>
            <a:r>
              <a:rPr lang="en-US" altLang="zh-CN" sz="1050" dirty="0" err="1"/>
              <a:t>Assert.AreEqual</a:t>
            </a:r>
            <a:r>
              <a:rPr lang="en-US" altLang="zh-CN" sz="1050" dirty="0"/>
              <a:t>(-1, </a:t>
            </a:r>
            <a:r>
              <a:rPr lang="en-US" altLang="zh-CN" sz="1050" dirty="0" err="1"/>
              <a:t>c.add</a:t>
            </a:r>
            <a:r>
              <a:rPr lang="en-US" altLang="zh-CN" sz="1050" dirty="0"/>
              <a:t>(-1, 50));</a:t>
            </a:r>
            <a:endParaRPr lang="en-US" altLang="zh-CN" sz="1050" dirty="0"/>
          </a:p>
          <a:p>
            <a:pPr>
              <a:lnSpc>
                <a:spcPts val="1000"/>
              </a:lnSpc>
              <a:spcAft>
                <a:spcPts val="0"/>
              </a:spcAft>
            </a:pPr>
            <a:r>
              <a:rPr lang="en-US" altLang="zh-CN" sz="1050" dirty="0"/>
              <a:t>            </a:t>
            </a:r>
            <a:r>
              <a:rPr lang="en-US" altLang="zh-CN" sz="1050" dirty="0" err="1"/>
              <a:t>Assert.AreEqual</a:t>
            </a:r>
            <a:r>
              <a:rPr lang="en-US" altLang="zh-CN" sz="1050" dirty="0"/>
              <a:t>(-1, </a:t>
            </a:r>
            <a:r>
              <a:rPr lang="en-US" altLang="zh-CN" sz="1050" dirty="0" err="1"/>
              <a:t>c.add</a:t>
            </a:r>
            <a:r>
              <a:rPr lang="en-US" altLang="zh-CN" sz="1050" dirty="0"/>
              <a:t>(101, 50));</a:t>
            </a:r>
            <a:endParaRPr lang="en-US" altLang="zh-CN" sz="1050" dirty="0"/>
          </a:p>
          <a:p>
            <a:pPr>
              <a:lnSpc>
                <a:spcPts val="1000"/>
              </a:lnSpc>
              <a:spcAft>
                <a:spcPts val="0"/>
              </a:spcAft>
            </a:pPr>
            <a:r>
              <a:rPr lang="en-US" altLang="zh-CN" sz="1050" dirty="0"/>
              <a:t>            //</a:t>
            </a:r>
            <a:r>
              <a:rPr lang="en-US" altLang="zh-CN" sz="1050" dirty="0" err="1"/>
              <a:t>Assert.Fail</a:t>
            </a:r>
            <a:r>
              <a:rPr lang="en-US" altLang="zh-CN" sz="1050" dirty="0"/>
              <a:t>("</a:t>
            </a:r>
            <a:r>
              <a:rPr lang="zh-CN" altLang="en-US" sz="1050" dirty="0"/>
              <a:t>我自己造的错误</a:t>
            </a:r>
            <a:r>
              <a:rPr lang="en-US" altLang="zh-CN" sz="1050" dirty="0"/>
              <a:t>");</a:t>
            </a:r>
            <a:endParaRPr lang="en-US" altLang="zh-CN" sz="1050" dirty="0"/>
          </a:p>
          <a:p>
            <a:pPr>
              <a:lnSpc>
                <a:spcPts val="1000"/>
              </a:lnSpc>
              <a:spcAft>
                <a:spcPts val="0"/>
              </a:spcAft>
            </a:pPr>
            <a:r>
              <a:rPr lang="en-US" altLang="zh-CN" sz="1050" dirty="0"/>
              <a:t>            //</a:t>
            </a:r>
            <a:r>
              <a:rPr lang="en-US" altLang="zh-CN" sz="1050" dirty="0" err="1"/>
              <a:t>Assert.Ignore</a:t>
            </a:r>
            <a:r>
              <a:rPr lang="en-US" altLang="zh-CN" sz="1050" dirty="0"/>
              <a:t>("</a:t>
            </a:r>
            <a:r>
              <a:rPr lang="zh-CN" altLang="en-US" sz="1050" dirty="0"/>
              <a:t>我自己造的错误</a:t>
            </a:r>
            <a:r>
              <a:rPr lang="en-US" altLang="zh-CN" sz="1050" dirty="0"/>
              <a:t>");</a:t>
            </a:r>
            <a:endParaRPr lang="en-US" altLang="zh-CN" sz="1050" dirty="0"/>
          </a:p>
          <a:p>
            <a:pPr>
              <a:lnSpc>
                <a:spcPts val="1000"/>
              </a:lnSpc>
              <a:spcAft>
                <a:spcPts val="0"/>
              </a:spcAft>
            </a:pPr>
            <a:r>
              <a:rPr lang="en-US" altLang="zh-CN" sz="1050" dirty="0"/>
              <a:t>            </a:t>
            </a:r>
            <a:r>
              <a:rPr lang="en-US" altLang="zh-CN" sz="1050" dirty="0" err="1"/>
              <a:t>Console.WriteLine</a:t>
            </a:r>
            <a:r>
              <a:rPr lang="en-US" altLang="zh-CN" sz="1050" dirty="0"/>
              <a:t>("</a:t>
            </a:r>
            <a:r>
              <a:rPr lang="en-US" altLang="zh-CN" sz="1050" dirty="0" err="1"/>
              <a:t>testAdd</a:t>
            </a:r>
            <a:r>
              <a:rPr lang="en-US" altLang="zh-CN" sz="1050" dirty="0"/>
              <a:t>() is running!");</a:t>
            </a:r>
            <a:endParaRPr lang="en-US" altLang="zh-CN" sz="1050" dirty="0"/>
          </a:p>
          <a:p>
            <a:pPr>
              <a:lnSpc>
                <a:spcPts val="1000"/>
              </a:lnSpc>
              <a:spcAft>
                <a:spcPts val="0"/>
              </a:spcAft>
            </a:pPr>
            <a:r>
              <a:rPr lang="en-US" altLang="zh-CN" sz="1050" dirty="0"/>
              <a:t>        }</a:t>
            </a:r>
            <a:endParaRPr lang="en-US" altLang="zh-CN" sz="1050" dirty="0"/>
          </a:p>
          <a:p>
            <a:pPr>
              <a:lnSpc>
                <a:spcPts val="1000"/>
              </a:lnSpc>
              <a:spcAft>
                <a:spcPts val="0"/>
              </a:spcAft>
            </a:pPr>
            <a:r>
              <a:rPr lang="en-US" altLang="zh-CN" sz="1050" dirty="0"/>
              <a:t>        [Test]</a:t>
            </a:r>
            <a:endParaRPr lang="en-US" altLang="zh-CN" sz="1050" dirty="0"/>
          </a:p>
          <a:p>
            <a:pPr>
              <a:lnSpc>
                <a:spcPts val="1000"/>
              </a:lnSpc>
              <a:spcAft>
                <a:spcPts val="0"/>
              </a:spcAft>
            </a:pPr>
            <a:r>
              <a:rPr lang="en-US" altLang="zh-CN" sz="1050" dirty="0"/>
              <a:t>        [Ignore]</a:t>
            </a:r>
            <a:endParaRPr lang="en-US" altLang="zh-CN" sz="1050" dirty="0"/>
          </a:p>
          <a:p>
            <a:pPr>
              <a:lnSpc>
                <a:spcPts val="1000"/>
              </a:lnSpc>
              <a:spcAft>
                <a:spcPts val="0"/>
              </a:spcAft>
            </a:pPr>
            <a:r>
              <a:rPr lang="en-US" altLang="zh-CN" sz="1050" dirty="0"/>
              <a:t>        [Category("C2")]</a:t>
            </a:r>
            <a:endParaRPr lang="en-US" altLang="zh-CN" sz="1050" dirty="0"/>
          </a:p>
          <a:p>
            <a:pPr>
              <a:lnSpc>
                <a:spcPts val="1000"/>
              </a:lnSpc>
              <a:spcAft>
                <a:spcPts val="0"/>
              </a:spcAft>
            </a:pPr>
            <a:r>
              <a:rPr lang="en-US" altLang="zh-CN" sz="1050" dirty="0"/>
              <a:t>        public void </a:t>
            </a:r>
            <a:r>
              <a:rPr lang="en-US" altLang="zh-CN" sz="1050" dirty="0" err="1"/>
              <a:t>testSub</a:t>
            </a:r>
            <a:r>
              <a:rPr lang="en-US" altLang="zh-CN" sz="1050" dirty="0"/>
              <a:t>()</a:t>
            </a:r>
            <a:endParaRPr lang="en-US" altLang="zh-CN" sz="1050" dirty="0"/>
          </a:p>
          <a:p>
            <a:pPr>
              <a:lnSpc>
                <a:spcPts val="1000"/>
              </a:lnSpc>
              <a:spcAft>
                <a:spcPts val="0"/>
              </a:spcAft>
            </a:pPr>
            <a:r>
              <a:rPr lang="en-US" altLang="zh-CN" sz="1050" dirty="0"/>
              <a:t>        {</a:t>
            </a:r>
            <a:endParaRPr lang="en-US" altLang="zh-CN" sz="1050" dirty="0"/>
          </a:p>
          <a:p>
            <a:pPr>
              <a:lnSpc>
                <a:spcPts val="1000"/>
              </a:lnSpc>
              <a:spcAft>
                <a:spcPts val="0"/>
              </a:spcAft>
            </a:pPr>
            <a:r>
              <a:rPr lang="en-US" altLang="zh-CN" sz="1050" dirty="0"/>
              <a:t>            </a:t>
            </a:r>
            <a:r>
              <a:rPr lang="en-US" altLang="zh-CN" sz="1050" dirty="0" err="1"/>
              <a:t>Assert.AreEqual</a:t>
            </a:r>
            <a:r>
              <a:rPr lang="en-US" altLang="zh-CN" sz="1050" dirty="0"/>
              <a:t>(50,c.sub(100, 50));</a:t>
            </a:r>
            <a:endParaRPr lang="en-US" altLang="zh-CN" sz="1050" dirty="0"/>
          </a:p>
          <a:p>
            <a:pPr>
              <a:lnSpc>
                <a:spcPts val="1000"/>
              </a:lnSpc>
              <a:spcAft>
                <a:spcPts val="0"/>
              </a:spcAft>
            </a:pPr>
            <a:r>
              <a:rPr lang="en-US" altLang="zh-CN" sz="1050" dirty="0"/>
              <a:t>            </a:t>
            </a:r>
            <a:r>
              <a:rPr lang="en-US" altLang="zh-CN" sz="1050" dirty="0" err="1"/>
              <a:t>Console.WriteLine</a:t>
            </a:r>
            <a:r>
              <a:rPr lang="en-US" altLang="zh-CN" sz="1050" dirty="0"/>
              <a:t>("</a:t>
            </a:r>
            <a:r>
              <a:rPr lang="en-US" altLang="zh-CN" sz="1050" dirty="0" err="1"/>
              <a:t>testSub</a:t>
            </a:r>
            <a:r>
              <a:rPr lang="en-US" altLang="zh-CN" sz="1050" dirty="0"/>
              <a:t>() is running!");</a:t>
            </a:r>
            <a:endParaRPr lang="en-US" altLang="zh-CN" sz="1050" dirty="0"/>
          </a:p>
          <a:p>
            <a:pPr>
              <a:lnSpc>
                <a:spcPts val="1000"/>
              </a:lnSpc>
              <a:spcAft>
                <a:spcPts val="0"/>
              </a:spcAft>
            </a:pPr>
            <a:r>
              <a:rPr lang="en-US" altLang="zh-CN" sz="1050" dirty="0"/>
              <a:t>        }</a:t>
            </a:r>
            <a:endParaRPr lang="en-US" altLang="zh-CN" sz="1050" dirty="0"/>
          </a:p>
          <a:p>
            <a:pPr>
              <a:lnSpc>
                <a:spcPts val="1000"/>
              </a:lnSpc>
              <a:spcAft>
                <a:spcPts val="0"/>
              </a:spcAft>
            </a:pPr>
            <a:r>
              <a:rPr lang="en-US" altLang="zh-CN" sz="1050" dirty="0"/>
              <a:t>        [Test]</a:t>
            </a:r>
            <a:endParaRPr lang="en-US" altLang="zh-CN" sz="1050" dirty="0"/>
          </a:p>
          <a:p>
            <a:pPr>
              <a:lnSpc>
                <a:spcPts val="1000"/>
              </a:lnSpc>
              <a:spcAft>
                <a:spcPts val="0"/>
              </a:spcAft>
            </a:pPr>
            <a:r>
              <a:rPr lang="en-US" altLang="zh-CN" sz="1050" dirty="0"/>
              <a:t>        [Category("C2")]</a:t>
            </a:r>
            <a:endParaRPr lang="en-US" altLang="zh-CN" sz="1050" dirty="0"/>
          </a:p>
          <a:p>
            <a:pPr>
              <a:lnSpc>
                <a:spcPts val="1000"/>
              </a:lnSpc>
              <a:spcAft>
                <a:spcPts val="0"/>
              </a:spcAft>
            </a:pPr>
            <a:r>
              <a:rPr lang="en-US" altLang="zh-CN" sz="1050" dirty="0"/>
              <a:t>        [</a:t>
            </a:r>
            <a:r>
              <a:rPr lang="en-US" altLang="zh-CN" sz="1050" dirty="0" err="1"/>
              <a:t>ExpectedException</a:t>
            </a:r>
            <a:r>
              <a:rPr lang="en-US" altLang="zh-CN" sz="1050" dirty="0"/>
              <a:t>(</a:t>
            </a:r>
            <a:r>
              <a:rPr lang="en-US" altLang="zh-CN" sz="1050" dirty="0" err="1"/>
              <a:t>typeof</a:t>
            </a:r>
            <a:r>
              <a:rPr lang="en-US" altLang="zh-CN" sz="1050" dirty="0"/>
              <a:t>(</a:t>
            </a:r>
            <a:r>
              <a:rPr lang="en-US" altLang="zh-CN" sz="1050" dirty="0" err="1"/>
              <a:t>DivideByZeroException</a:t>
            </a:r>
            <a:r>
              <a:rPr lang="en-US" altLang="zh-CN" sz="1050" dirty="0"/>
              <a:t>))]</a:t>
            </a:r>
            <a:endParaRPr lang="en-US" altLang="zh-CN" sz="1050" dirty="0"/>
          </a:p>
          <a:p>
            <a:pPr>
              <a:lnSpc>
                <a:spcPts val="1000"/>
              </a:lnSpc>
              <a:spcAft>
                <a:spcPts val="0"/>
              </a:spcAft>
            </a:pPr>
            <a:r>
              <a:rPr lang="en-US" altLang="zh-CN" sz="1050" dirty="0"/>
              <a:t>        public void </a:t>
            </a:r>
            <a:r>
              <a:rPr lang="en-US" altLang="zh-CN" sz="1050" dirty="0" err="1"/>
              <a:t>testDev</a:t>
            </a:r>
            <a:r>
              <a:rPr lang="en-US" altLang="zh-CN" sz="1050" dirty="0"/>
              <a:t>()</a:t>
            </a:r>
            <a:endParaRPr lang="en-US" altLang="zh-CN" sz="1050" dirty="0"/>
          </a:p>
          <a:p>
            <a:pPr>
              <a:lnSpc>
                <a:spcPts val="1000"/>
              </a:lnSpc>
              <a:spcAft>
                <a:spcPts val="0"/>
              </a:spcAft>
            </a:pPr>
            <a:r>
              <a:rPr lang="en-US" altLang="zh-CN" sz="1050" dirty="0"/>
              <a:t>        {</a:t>
            </a:r>
            <a:endParaRPr lang="en-US" altLang="zh-CN" sz="1050" dirty="0"/>
          </a:p>
          <a:p>
            <a:pPr>
              <a:lnSpc>
                <a:spcPts val="1000"/>
              </a:lnSpc>
              <a:spcAft>
                <a:spcPts val="0"/>
              </a:spcAft>
            </a:pPr>
            <a:r>
              <a:rPr lang="en-US" altLang="zh-CN" sz="1050" dirty="0"/>
              <a:t>            </a:t>
            </a:r>
            <a:r>
              <a:rPr lang="en-US" altLang="zh-CN" sz="1050" dirty="0" err="1"/>
              <a:t>Assert.AreEqual</a:t>
            </a:r>
            <a:r>
              <a:rPr lang="en-US" altLang="zh-CN" sz="1050" dirty="0"/>
              <a:t>(2, </a:t>
            </a:r>
            <a:r>
              <a:rPr lang="en-US" altLang="zh-CN" sz="1050" dirty="0" err="1"/>
              <a:t>c.dev</a:t>
            </a:r>
            <a:r>
              <a:rPr lang="en-US" altLang="zh-CN" sz="1050" dirty="0"/>
              <a:t>(4, 2));</a:t>
            </a:r>
            <a:endParaRPr lang="en-US" altLang="zh-CN" sz="1050" dirty="0"/>
          </a:p>
          <a:p>
            <a:pPr>
              <a:lnSpc>
                <a:spcPts val="1000"/>
              </a:lnSpc>
              <a:spcAft>
                <a:spcPts val="0"/>
              </a:spcAft>
            </a:pPr>
            <a:r>
              <a:rPr lang="en-US" altLang="zh-CN" sz="1050" dirty="0"/>
              <a:t>            </a:t>
            </a:r>
            <a:r>
              <a:rPr lang="en-US" altLang="zh-CN" sz="1050" dirty="0" err="1"/>
              <a:t>Assert.AreEqual</a:t>
            </a:r>
            <a:r>
              <a:rPr lang="en-US" altLang="zh-CN" sz="1050" dirty="0"/>
              <a:t>(-1, </a:t>
            </a:r>
            <a:r>
              <a:rPr lang="en-US" altLang="zh-CN" sz="1050" dirty="0" err="1"/>
              <a:t>c.dev</a:t>
            </a:r>
            <a:r>
              <a:rPr lang="en-US" altLang="zh-CN" sz="1050" dirty="0"/>
              <a:t>(4, 0));</a:t>
            </a:r>
            <a:endParaRPr lang="en-US" altLang="zh-CN" sz="1050" dirty="0"/>
          </a:p>
          <a:p>
            <a:pPr>
              <a:lnSpc>
                <a:spcPts val="1000"/>
              </a:lnSpc>
              <a:spcAft>
                <a:spcPts val="0"/>
              </a:spcAft>
            </a:pPr>
            <a:r>
              <a:rPr lang="en-US" altLang="zh-CN" sz="1050" dirty="0"/>
              <a:t>        }</a:t>
            </a:r>
            <a:endParaRPr lang="en-US" altLang="zh-CN" sz="1050" dirty="0"/>
          </a:p>
          <a:p>
            <a:pPr>
              <a:lnSpc>
                <a:spcPts val="1000"/>
              </a:lnSpc>
              <a:spcAft>
                <a:spcPts val="0"/>
              </a:spcAft>
            </a:pPr>
            <a:r>
              <a:rPr lang="en-US" altLang="zh-CN" sz="1050" dirty="0"/>
              <a:t>        [</a:t>
            </a:r>
            <a:r>
              <a:rPr lang="en-US" altLang="zh-CN" sz="1050" dirty="0" err="1"/>
              <a:t>SetUp</a:t>
            </a:r>
            <a:r>
              <a:rPr lang="en-US" altLang="zh-CN" sz="1050" dirty="0"/>
              <a:t>]</a:t>
            </a:r>
            <a:endParaRPr lang="en-US" altLang="zh-CN" sz="1050" dirty="0"/>
          </a:p>
          <a:p>
            <a:pPr>
              <a:lnSpc>
                <a:spcPts val="1000"/>
              </a:lnSpc>
              <a:spcAft>
                <a:spcPts val="0"/>
              </a:spcAft>
            </a:pPr>
            <a:r>
              <a:rPr lang="en-US" altLang="zh-CN" sz="1050" dirty="0"/>
              <a:t>        public void </a:t>
            </a:r>
            <a:r>
              <a:rPr lang="en-US" altLang="zh-CN" sz="1050" dirty="0" err="1"/>
              <a:t>initFunction</a:t>
            </a:r>
            <a:r>
              <a:rPr lang="en-US" altLang="zh-CN" sz="1050" dirty="0"/>
              <a:t>()</a:t>
            </a:r>
            <a:endParaRPr lang="en-US" altLang="zh-CN" sz="1050" dirty="0"/>
          </a:p>
          <a:p>
            <a:pPr>
              <a:lnSpc>
                <a:spcPts val="1000"/>
              </a:lnSpc>
              <a:spcAft>
                <a:spcPts val="0"/>
              </a:spcAft>
            </a:pPr>
            <a:r>
              <a:rPr lang="en-US" altLang="zh-CN" sz="1050" dirty="0"/>
              <a:t>        {</a:t>
            </a:r>
            <a:endParaRPr lang="en-US" altLang="zh-CN" sz="1050" dirty="0"/>
          </a:p>
          <a:p>
            <a:pPr>
              <a:lnSpc>
                <a:spcPts val="1000"/>
              </a:lnSpc>
              <a:spcAft>
                <a:spcPts val="0"/>
              </a:spcAft>
            </a:pPr>
            <a:r>
              <a:rPr lang="en-US" altLang="zh-CN" sz="1050" dirty="0"/>
              <a:t>            </a:t>
            </a:r>
            <a:r>
              <a:rPr lang="en-US" altLang="zh-CN" sz="1050" dirty="0" err="1"/>
              <a:t>Console.WriteLine</a:t>
            </a:r>
            <a:r>
              <a:rPr lang="en-US" altLang="zh-CN" sz="1050" dirty="0"/>
              <a:t>("</a:t>
            </a:r>
            <a:r>
              <a:rPr lang="en-US" altLang="zh-CN" sz="1050" dirty="0" err="1"/>
              <a:t>initFunction</a:t>
            </a:r>
            <a:r>
              <a:rPr lang="en-US" altLang="zh-CN" sz="1050" dirty="0"/>
              <a:t>() is running!");</a:t>
            </a:r>
            <a:endParaRPr lang="en-US" altLang="zh-CN" sz="1050" dirty="0"/>
          </a:p>
          <a:p>
            <a:pPr>
              <a:lnSpc>
                <a:spcPts val="1000"/>
              </a:lnSpc>
              <a:spcAft>
                <a:spcPts val="0"/>
              </a:spcAft>
            </a:pPr>
            <a:r>
              <a:rPr lang="en-US" altLang="zh-CN" sz="1050" dirty="0"/>
              <a:t>        }</a:t>
            </a:r>
            <a:endParaRPr lang="en-US" altLang="zh-CN" sz="1050" dirty="0"/>
          </a:p>
          <a:p>
            <a:pPr>
              <a:lnSpc>
                <a:spcPts val="1000"/>
              </a:lnSpc>
              <a:spcAft>
                <a:spcPts val="0"/>
              </a:spcAft>
            </a:pPr>
            <a:r>
              <a:rPr lang="en-US" altLang="zh-CN" sz="1050" dirty="0"/>
              <a:t>        [</a:t>
            </a:r>
            <a:r>
              <a:rPr lang="en-US" altLang="zh-CN" sz="1050" dirty="0" err="1"/>
              <a:t>TearDown</a:t>
            </a:r>
            <a:r>
              <a:rPr lang="en-US" altLang="zh-CN" sz="1050" dirty="0"/>
              <a:t>]</a:t>
            </a:r>
            <a:endParaRPr lang="en-US" altLang="zh-CN" sz="1050" dirty="0"/>
          </a:p>
          <a:p>
            <a:pPr>
              <a:lnSpc>
                <a:spcPts val="1000"/>
              </a:lnSpc>
              <a:spcAft>
                <a:spcPts val="0"/>
              </a:spcAft>
            </a:pPr>
            <a:r>
              <a:rPr lang="en-US" altLang="zh-CN" sz="1050" dirty="0"/>
              <a:t>        public void </a:t>
            </a:r>
            <a:r>
              <a:rPr lang="en-US" altLang="zh-CN" sz="1050" dirty="0" err="1"/>
              <a:t>clearFunction</a:t>
            </a:r>
            <a:r>
              <a:rPr lang="en-US" altLang="zh-CN" sz="1050" dirty="0"/>
              <a:t>()</a:t>
            </a:r>
            <a:endParaRPr lang="en-US" altLang="zh-CN" sz="1050" dirty="0"/>
          </a:p>
          <a:p>
            <a:pPr>
              <a:lnSpc>
                <a:spcPts val="1000"/>
              </a:lnSpc>
              <a:spcAft>
                <a:spcPts val="0"/>
              </a:spcAft>
            </a:pPr>
            <a:r>
              <a:rPr lang="en-US" altLang="zh-CN" sz="1050" dirty="0"/>
              <a:t>        {</a:t>
            </a:r>
            <a:endParaRPr lang="en-US" altLang="zh-CN" sz="1050" dirty="0"/>
          </a:p>
          <a:p>
            <a:pPr>
              <a:lnSpc>
                <a:spcPts val="1000"/>
              </a:lnSpc>
              <a:spcAft>
                <a:spcPts val="0"/>
              </a:spcAft>
            </a:pPr>
            <a:r>
              <a:rPr lang="en-US" altLang="zh-CN" sz="1050" dirty="0"/>
              <a:t>            </a:t>
            </a:r>
            <a:r>
              <a:rPr lang="en-US" altLang="zh-CN" sz="1050" dirty="0" err="1"/>
              <a:t>Console.WriteLine</a:t>
            </a:r>
            <a:r>
              <a:rPr lang="en-US" altLang="zh-CN" sz="1050" dirty="0"/>
              <a:t>("</a:t>
            </a:r>
            <a:r>
              <a:rPr lang="en-US" altLang="zh-CN" sz="1050" dirty="0" err="1"/>
              <a:t>clearFunction</a:t>
            </a:r>
            <a:r>
              <a:rPr lang="en-US" altLang="zh-CN" sz="1050" dirty="0"/>
              <a:t>() is running!");</a:t>
            </a:r>
            <a:endParaRPr lang="en-US" altLang="zh-CN" sz="1050" dirty="0"/>
          </a:p>
          <a:p>
            <a:pPr>
              <a:lnSpc>
                <a:spcPts val="1000"/>
              </a:lnSpc>
              <a:spcAft>
                <a:spcPts val="0"/>
              </a:spcAft>
            </a:pPr>
            <a:r>
              <a:rPr lang="en-US" altLang="zh-CN" sz="1050" dirty="0"/>
              <a:t>        }</a:t>
            </a:r>
            <a:endParaRPr lang="en-US" altLang="zh-CN" sz="1050" dirty="0"/>
          </a:p>
          <a:p>
            <a:pPr>
              <a:lnSpc>
                <a:spcPts val="1000"/>
              </a:lnSpc>
              <a:spcAft>
                <a:spcPts val="0"/>
              </a:spcAft>
            </a:pPr>
            <a:r>
              <a:rPr lang="en-US" altLang="zh-CN" sz="1050" dirty="0"/>
              <a:t>        [</a:t>
            </a:r>
            <a:r>
              <a:rPr lang="en-US" altLang="zh-CN" sz="1050" dirty="0" err="1"/>
              <a:t>TestFixtureSetUp</a:t>
            </a:r>
            <a:r>
              <a:rPr lang="en-US" altLang="zh-CN" sz="1050" dirty="0"/>
              <a:t>]</a:t>
            </a:r>
            <a:endParaRPr lang="en-US" altLang="zh-CN" sz="1050" dirty="0"/>
          </a:p>
          <a:p>
            <a:pPr>
              <a:lnSpc>
                <a:spcPts val="1000"/>
              </a:lnSpc>
              <a:spcAft>
                <a:spcPts val="0"/>
              </a:spcAft>
            </a:pPr>
            <a:r>
              <a:rPr lang="en-US" altLang="zh-CN" sz="1050" dirty="0"/>
              <a:t>        public void </a:t>
            </a:r>
            <a:r>
              <a:rPr lang="en-US" altLang="zh-CN" sz="1050" dirty="0" err="1"/>
              <a:t>initClass</a:t>
            </a:r>
            <a:r>
              <a:rPr lang="en-US" altLang="zh-CN" sz="1050" dirty="0"/>
              <a:t>()</a:t>
            </a:r>
            <a:endParaRPr lang="en-US" altLang="zh-CN" sz="1050" dirty="0"/>
          </a:p>
          <a:p>
            <a:pPr>
              <a:lnSpc>
                <a:spcPts val="1000"/>
              </a:lnSpc>
              <a:spcAft>
                <a:spcPts val="0"/>
              </a:spcAft>
            </a:pPr>
            <a:r>
              <a:rPr lang="en-US" altLang="zh-CN" sz="1050" dirty="0"/>
              <a:t>        {</a:t>
            </a:r>
            <a:endParaRPr lang="en-US" altLang="zh-CN" sz="1050" dirty="0"/>
          </a:p>
          <a:p>
            <a:pPr>
              <a:lnSpc>
                <a:spcPts val="1000"/>
              </a:lnSpc>
              <a:spcAft>
                <a:spcPts val="0"/>
              </a:spcAft>
            </a:pPr>
            <a:r>
              <a:rPr lang="en-US" altLang="zh-CN" sz="1050" dirty="0"/>
              <a:t>            c= new </a:t>
            </a:r>
            <a:r>
              <a:rPr lang="en-US" altLang="zh-CN" sz="1050" dirty="0" err="1"/>
              <a:t>clsCal</a:t>
            </a:r>
            <a:r>
              <a:rPr lang="en-US" altLang="zh-CN" sz="1050" dirty="0"/>
              <a:t>();</a:t>
            </a:r>
            <a:endParaRPr lang="en-US" altLang="zh-CN" sz="1050" dirty="0"/>
          </a:p>
          <a:p>
            <a:pPr>
              <a:lnSpc>
                <a:spcPts val="1000"/>
              </a:lnSpc>
              <a:spcAft>
                <a:spcPts val="0"/>
              </a:spcAft>
            </a:pPr>
            <a:r>
              <a:rPr lang="en-US" altLang="zh-CN" sz="1050" dirty="0"/>
              <a:t>            </a:t>
            </a:r>
            <a:r>
              <a:rPr lang="en-US" altLang="zh-CN" sz="1050" dirty="0" err="1"/>
              <a:t>Console.WriteLine</a:t>
            </a:r>
            <a:r>
              <a:rPr lang="en-US" altLang="zh-CN" sz="1050" dirty="0"/>
              <a:t>("</a:t>
            </a:r>
            <a:r>
              <a:rPr lang="en-US" altLang="zh-CN" sz="1050" dirty="0" err="1"/>
              <a:t>initClass</a:t>
            </a:r>
            <a:r>
              <a:rPr lang="en-US" altLang="zh-CN" sz="1050" dirty="0"/>
              <a:t>() is running!");</a:t>
            </a:r>
            <a:endParaRPr lang="en-US" altLang="zh-CN" sz="1050" dirty="0"/>
          </a:p>
          <a:p>
            <a:pPr>
              <a:lnSpc>
                <a:spcPts val="1000"/>
              </a:lnSpc>
              <a:spcAft>
                <a:spcPts val="0"/>
              </a:spcAft>
            </a:pPr>
            <a:r>
              <a:rPr lang="en-US" altLang="zh-CN" sz="1050" dirty="0"/>
              <a:t>        }</a:t>
            </a:r>
            <a:endParaRPr lang="en-US" altLang="zh-CN" sz="1050" dirty="0"/>
          </a:p>
          <a:p>
            <a:pPr>
              <a:lnSpc>
                <a:spcPts val="1000"/>
              </a:lnSpc>
              <a:spcAft>
                <a:spcPts val="0"/>
              </a:spcAft>
            </a:pPr>
            <a:r>
              <a:rPr lang="en-US" altLang="zh-CN" sz="1050" dirty="0"/>
              <a:t>        [</a:t>
            </a:r>
            <a:r>
              <a:rPr lang="en-US" altLang="zh-CN" sz="1050" dirty="0" err="1"/>
              <a:t>TestFixtureTearDown</a:t>
            </a:r>
            <a:r>
              <a:rPr lang="en-US" altLang="zh-CN" sz="1050" dirty="0"/>
              <a:t>]</a:t>
            </a:r>
            <a:endParaRPr lang="en-US" altLang="zh-CN" sz="1050" dirty="0"/>
          </a:p>
          <a:p>
            <a:pPr>
              <a:lnSpc>
                <a:spcPts val="1000"/>
              </a:lnSpc>
              <a:spcAft>
                <a:spcPts val="0"/>
              </a:spcAft>
            </a:pPr>
            <a:r>
              <a:rPr lang="en-US" altLang="zh-CN" sz="1050" dirty="0"/>
              <a:t>        public void </a:t>
            </a:r>
            <a:r>
              <a:rPr lang="en-US" altLang="zh-CN" sz="1050" dirty="0" err="1"/>
              <a:t>clearClass</a:t>
            </a:r>
            <a:r>
              <a:rPr lang="en-US" altLang="zh-CN" sz="1050" dirty="0"/>
              <a:t>()</a:t>
            </a:r>
            <a:endParaRPr lang="en-US" altLang="zh-CN" sz="1050" dirty="0"/>
          </a:p>
          <a:p>
            <a:pPr>
              <a:lnSpc>
                <a:spcPts val="1000"/>
              </a:lnSpc>
              <a:spcAft>
                <a:spcPts val="0"/>
              </a:spcAft>
            </a:pPr>
            <a:r>
              <a:rPr lang="en-US" altLang="zh-CN" sz="1050" dirty="0"/>
              <a:t>        {</a:t>
            </a:r>
            <a:endParaRPr lang="en-US" altLang="zh-CN" sz="1050" dirty="0"/>
          </a:p>
          <a:p>
            <a:pPr>
              <a:lnSpc>
                <a:spcPts val="1000"/>
              </a:lnSpc>
              <a:spcAft>
                <a:spcPts val="0"/>
              </a:spcAft>
            </a:pPr>
            <a:r>
              <a:rPr lang="en-US" altLang="zh-CN" sz="1050" dirty="0"/>
              <a:t>            </a:t>
            </a:r>
            <a:r>
              <a:rPr lang="en-US" altLang="zh-CN" sz="1050" dirty="0" err="1"/>
              <a:t>Console.WriteLine</a:t>
            </a:r>
            <a:r>
              <a:rPr lang="en-US" altLang="zh-CN" sz="1050" dirty="0"/>
              <a:t>("</a:t>
            </a:r>
            <a:r>
              <a:rPr lang="en-US" altLang="zh-CN" sz="1050" dirty="0" err="1"/>
              <a:t>clearClass</a:t>
            </a:r>
            <a:r>
              <a:rPr lang="en-US" altLang="zh-CN" sz="1050" dirty="0"/>
              <a:t>() is running!");</a:t>
            </a:r>
            <a:endParaRPr lang="en-US" altLang="zh-CN" sz="1050" dirty="0"/>
          </a:p>
          <a:p>
            <a:pPr>
              <a:lnSpc>
                <a:spcPts val="1000"/>
              </a:lnSpc>
              <a:spcAft>
                <a:spcPts val="0"/>
              </a:spcAft>
            </a:pPr>
            <a:r>
              <a:rPr lang="en-US" altLang="zh-CN" sz="1050" dirty="0"/>
              <a:t>        }</a:t>
            </a:r>
            <a:endParaRPr lang="en-US" altLang="zh-CN" sz="1050" dirty="0"/>
          </a:p>
          <a:p>
            <a:pPr>
              <a:lnSpc>
                <a:spcPts val="1000"/>
              </a:lnSpc>
              <a:spcAft>
                <a:spcPts val="0"/>
              </a:spcAft>
            </a:pPr>
            <a:r>
              <a:rPr lang="en-US" altLang="zh-CN" sz="1050" dirty="0"/>
              <a:t>    }</a:t>
            </a:r>
            <a:endParaRPr lang="en-US" altLang="zh-CN" sz="1050" dirty="0"/>
          </a:p>
          <a:p>
            <a:pPr>
              <a:lnSpc>
                <a:spcPts val="1000"/>
              </a:lnSpc>
              <a:spcAft>
                <a:spcPts val="0"/>
              </a:spcAft>
            </a:pPr>
            <a:r>
              <a:rPr lang="en-US" altLang="zh-CN" sz="1050" dirty="0"/>
              <a:t>}</a:t>
            </a:r>
            <a:endParaRPr lang="en-US" altLang="zh-CN" sz="1050" dirty="0"/>
          </a:p>
          <a:p>
            <a:pPr>
              <a:lnSpc>
                <a:spcPts val="1000"/>
              </a:lnSpc>
              <a:spcAft>
                <a:spcPts val="0"/>
              </a:spcAft>
            </a:pPr>
            <a:endParaRPr lang="zh-CN" altLang="en-US" sz="1050"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6"/>
          <p:cNvSpPr>
            <a:spLocks noGrp="1"/>
          </p:cNvSpPr>
          <p:nvPr>
            <p:ph type="ctrTitle"/>
          </p:nvPr>
        </p:nvSpPr>
        <p:spPr>
          <a:xfrm>
            <a:off x="395288" y="1484313"/>
            <a:ext cx="8353425" cy="792162"/>
          </a:xfrm>
        </p:spPr>
        <p:txBody>
          <a:bodyPr/>
          <a:lstStyle/>
          <a:p>
            <a:pPr eaLnBrk="1" hangingPunct="1"/>
            <a:r>
              <a:rPr lang="zh-CN" altLang="en-US" smtClean="0"/>
              <a:t>软件测试方法与技术</a:t>
            </a:r>
            <a:r>
              <a:rPr lang="en-US" altLang="zh-CN" smtClean="0"/>
              <a:t>Ⅰ</a:t>
            </a:r>
            <a:endParaRPr lang="zh-CN" altLang="en-US" smtClean="0"/>
          </a:p>
        </p:txBody>
      </p:sp>
      <p:sp>
        <p:nvSpPr>
          <p:cNvPr id="9219" name="副标题 7"/>
          <p:cNvSpPr txBox="1"/>
          <p:nvPr/>
        </p:nvSpPr>
        <p:spPr bwMode="auto">
          <a:xfrm>
            <a:off x="3635375" y="2116138"/>
            <a:ext cx="83534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eaLnBrk="1" hangingPunct="1">
              <a:buFont typeface="Wingdings" panose="05000000000000000000" pitchFamily="2" charset="2"/>
              <a:buNone/>
            </a:pPr>
            <a:r>
              <a:rPr lang="en-US" altLang="zh-CN" sz="2400"/>
              <a:t>—— </a:t>
            </a:r>
            <a:r>
              <a:rPr lang="zh-CN" altLang="en-US" sz="2400"/>
              <a:t>陈建潮</a:t>
            </a:r>
            <a:endParaRPr lang="en-US" altLang="zh-CN" sz="2400"/>
          </a:p>
          <a:p>
            <a:pPr eaLnBrk="1" hangingPunct="1">
              <a:buFont typeface="Wingdings" panose="05000000000000000000" pitchFamily="2" charset="2"/>
              <a:buNone/>
            </a:pPr>
            <a:r>
              <a:rPr lang="en-US" altLang="zh-CN" sz="2400"/>
              <a:t>        vic_c@126.com</a:t>
            </a:r>
            <a:endParaRPr lang="zh-CN" altLang="en-US" sz="2400"/>
          </a:p>
        </p:txBody>
      </p:sp>
      <p:sp>
        <p:nvSpPr>
          <p:cNvPr id="9220" name="标题 6"/>
          <p:cNvSpPr txBox="1"/>
          <p:nvPr/>
        </p:nvSpPr>
        <p:spPr bwMode="auto">
          <a:xfrm>
            <a:off x="-252413" y="3468688"/>
            <a:ext cx="6335713"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algn="r" eaLnBrk="1" fontAlgn="base" hangingPunct="1">
              <a:spcAft>
                <a:spcPct val="0"/>
              </a:spcAft>
              <a:buSzTx/>
              <a:buFontTx/>
              <a:buNone/>
            </a:pPr>
            <a:r>
              <a:rPr lang="zh-CN" altLang="en-US" sz="3200" b="1">
                <a:latin typeface="Arial Black" panose="020B0A04020102020204" pitchFamily="34" charset="0"/>
              </a:rPr>
              <a:t>谢谢大家！</a:t>
            </a:r>
            <a:endParaRPr lang="zh-CN" altLang="en-US" sz="3200" b="1">
              <a:latin typeface="Arial Black" panose="020B0A0402010202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10000"/>
              </a:lnSpc>
            </a:pPr>
            <a:r>
              <a:rPr lang="zh-CN" altLang="zh-CN" dirty="0"/>
              <a:t>应致力于发现下列错误： </a:t>
            </a:r>
            <a:endParaRPr lang="zh-CN" altLang="zh-CN" dirty="0"/>
          </a:p>
          <a:p>
            <a:pPr lvl="1">
              <a:lnSpc>
                <a:spcPct val="110000"/>
              </a:lnSpc>
            </a:pPr>
            <a:r>
              <a:rPr lang="zh-CN" altLang="zh-CN" dirty="0"/>
              <a:t>不同数据类型的对象之间进行比较；</a:t>
            </a:r>
            <a:endParaRPr lang="zh-CN" altLang="zh-CN" dirty="0"/>
          </a:p>
          <a:p>
            <a:pPr lvl="1">
              <a:lnSpc>
                <a:spcPct val="110000"/>
              </a:lnSpc>
            </a:pPr>
            <a:r>
              <a:rPr lang="zh-CN" altLang="zh-CN" dirty="0"/>
              <a:t>错误地使用逻辑运算符或优先级；</a:t>
            </a:r>
            <a:endParaRPr lang="zh-CN" altLang="zh-CN" dirty="0"/>
          </a:p>
          <a:p>
            <a:pPr lvl="1">
              <a:lnSpc>
                <a:spcPct val="110000"/>
              </a:lnSpc>
            </a:pPr>
            <a:r>
              <a:rPr lang="zh-CN" altLang="zh-CN" dirty="0"/>
              <a:t>因计算机表示的局限性，期望理论上相等而实际上不相等的两个量相等；</a:t>
            </a:r>
            <a:endParaRPr lang="zh-CN" altLang="zh-CN" dirty="0"/>
          </a:p>
          <a:p>
            <a:pPr lvl="1">
              <a:lnSpc>
                <a:spcPct val="110000"/>
              </a:lnSpc>
            </a:pPr>
            <a:r>
              <a:rPr lang="zh-CN" altLang="zh-CN" dirty="0"/>
              <a:t>比较运算或变量出错；</a:t>
            </a:r>
            <a:endParaRPr lang="zh-CN" altLang="zh-CN" dirty="0"/>
          </a:p>
          <a:p>
            <a:pPr lvl="1">
              <a:lnSpc>
                <a:spcPct val="110000"/>
              </a:lnSpc>
            </a:pPr>
            <a:r>
              <a:rPr lang="zh-CN" altLang="zh-CN" dirty="0"/>
              <a:t>循环终止条件或不可能出现；</a:t>
            </a:r>
            <a:endParaRPr lang="zh-CN" altLang="zh-CN" dirty="0"/>
          </a:p>
          <a:p>
            <a:pPr lvl="1">
              <a:lnSpc>
                <a:spcPct val="110000"/>
              </a:lnSpc>
            </a:pPr>
            <a:r>
              <a:rPr lang="zh-CN" altLang="zh-CN" dirty="0"/>
              <a:t>迭代发散时不能退出；</a:t>
            </a:r>
            <a:endParaRPr lang="zh-CN" altLang="zh-CN" dirty="0"/>
          </a:p>
          <a:p>
            <a:pPr lvl="1">
              <a:lnSpc>
                <a:spcPct val="110000"/>
              </a:lnSpc>
            </a:pPr>
            <a:r>
              <a:rPr lang="zh-CN" altLang="zh-CN" dirty="0"/>
              <a:t>错误地修改了循环变量。</a:t>
            </a:r>
            <a:endParaRPr lang="zh-CN" altLang="zh-CN" dirty="0"/>
          </a:p>
          <a:p>
            <a:endParaRPr lang="zh-CN" altLang="en-US" dirty="0"/>
          </a:p>
        </p:txBody>
      </p:sp>
    </p:spTree>
  </p:cSld>
  <p:clrMapOvr>
    <a:masterClrMapping/>
  </p:clrMapOvr>
</p:sld>
</file>

<file path=ppt/tags/tag1.xml><?xml version="1.0" encoding="utf-8"?>
<p:tagLst xmlns:p="http://schemas.openxmlformats.org/presentationml/2006/main">
  <p:tag name="KSO_WM_UNIT_TABLE_BEAUTIFY" val="smartTable{f20dc4c8-a177-4283-ba88-4fafbc146c75}"/>
</p:tagLst>
</file>

<file path=ppt/tags/tag2.xml><?xml version="1.0" encoding="utf-8"?>
<p:tagLst xmlns:p="http://schemas.openxmlformats.org/presentationml/2006/main">
  <p:tag name="KSO_WM_UNIT_TABLE_BEAUTIFY" val="smartTable{eaa4de39-5c31-45ad-a676-bc97852d2144}"/>
</p:tagLst>
</file>

<file path=ppt/tags/tag3.xml><?xml version="1.0" encoding="utf-8"?>
<p:tagLst xmlns:p="http://schemas.openxmlformats.org/presentationml/2006/main">
  <p:tag name="ARTICULATE_PROJECT_OPEN" val="0"/>
  <p:tag name="ISPRING_RESOURCE_PATHS_HASH_2" val="304a9ca1b5df62069ce63fb2667695769e5c558"/>
</p:tagLst>
</file>

<file path=ppt/theme/theme1.xml><?xml version="1.0" encoding="utf-8"?>
<a:theme xmlns:a="http://schemas.openxmlformats.org/drawingml/2006/main" name="PPT素材夹_0082">
  <a:themeElements>
    <a:clrScheme name="www.slideto.Me blue L5">
      <a:dk1>
        <a:srgbClr val="111111"/>
      </a:dk1>
      <a:lt1>
        <a:srgbClr val="FFFFFF"/>
      </a:lt1>
      <a:dk2>
        <a:srgbClr val="777777"/>
      </a:dk2>
      <a:lt2>
        <a:srgbClr val="B2B2B2"/>
      </a:lt2>
      <a:accent1>
        <a:srgbClr val="0070C0"/>
      </a:accent1>
      <a:accent2>
        <a:srgbClr val="00B0F0"/>
      </a:accent2>
      <a:accent3>
        <a:srgbClr val="00B050"/>
      </a:accent3>
      <a:accent4>
        <a:srgbClr val="92D050"/>
      </a:accent4>
      <a:accent5>
        <a:srgbClr val="FF6600"/>
      </a:accent5>
      <a:accent6>
        <a:srgbClr val="FF9900"/>
      </a:accent6>
      <a:hlink>
        <a:srgbClr val="373737"/>
      </a:hlink>
      <a:folHlink>
        <a:srgbClr val="6E6E6E"/>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1">
              <a:lumMod val="50000"/>
            </a:schemeClr>
          </a:solidFill>
        </a:ln>
      </a:spPr>
      <a:bodyPr rot="0" spcFirstLastPara="0" vertOverflow="overflow" horzOverflow="overflow" vert="horz" wrap="square" lIns="91440" tIns="45720" rIns="91440" bIns="45720" numCol="1" spcCol="0" rtlCol="0" fromWordArt="0" anchor="ctr" anchorCtr="0" forceAA="0" compatLnSpc="1">
        <a:noAutofit/>
      </a:bodyPr>
      <a:lstStyle>
        <a:defPPr>
          <a:defRPr sz="1600" dirty="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PPT素材夹_0082</Template>
  <TotalTime>0</TotalTime>
  <Words>12261</Words>
  <Application>WPS 演示</Application>
  <PresentationFormat>全屏显示(4:3)</PresentationFormat>
  <Paragraphs>644</Paragraphs>
  <Slides>83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83</vt:i4>
      </vt:variant>
    </vt:vector>
  </HeadingPairs>
  <TitlesOfParts>
    <vt:vector size="92" baseType="lpstr">
      <vt:lpstr>Arial</vt:lpstr>
      <vt:lpstr>宋体</vt:lpstr>
      <vt:lpstr>Wingdings</vt:lpstr>
      <vt:lpstr>Arial Black</vt:lpstr>
      <vt:lpstr>微软雅黑</vt:lpstr>
      <vt:lpstr>Arial Unicode MS</vt:lpstr>
      <vt:lpstr>Times New Roman</vt:lpstr>
      <vt:lpstr>Arial</vt:lpstr>
      <vt:lpstr>PPT素材夹_0082</vt:lpstr>
      <vt:lpstr>软件测试方法与技术Ⅰ</vt:lpstr>
      <vt:lpstr>什么是单元测试</vt:lpstr>
      <vt:lpstr>为什么要进行单元测试</vt:lpstr>
      <vt:lpstr>单元测试的任务</vt:lpstr>
      <vt:lpstr>模块接口测试：</vt:lpstr>
      <vt:lpstr>PowerPoint 演示文稿</vt:lpstr>
      <vt:lpstr>局部数据结构测试</vt:lpstr>
      <vt:lpstr> 独立路径测试</vt:lpstr>
      <vt:lpstr>PowerPoint 演示文稿</vt:lpstr>
      <vt:lpstr>边界条件测试</vt:lpstr>
      <vt:lpstr>出错处理检测</vt:lpstr>
      <vt:lpstr>创建驱动模块或桩模块</vt:lpstr>
      <vt:lpstr>PowerPoint 演示文稿</vt:lpstr>
      <vt:lpstr>PowerPoint 演示文稿</vt:lpstr>
      <vt:lpstr>单元测试工具</vt:lpstr>
      <vt:lpstr>NUnit</vt:lpstr>
      <vt:lpstr>NUnit界面介绍</vt:lpstr>
      <vt:lpstr>常用属性</vt:lpstr>
      <vt:lpstr>TestFixture</vt:lpstr>
      <vt:lpstr>Test</vt:lpstr>
      <vt:lpstr>如何在.NET中应用NUnit </vt:lpstr>
      <vt:lpstr>例子</vt:lpstr>
      <vt:lpstr>Assert（断言）类</vt:lpstr>
      <vt:lpstr>Equality Asserts</vt:lpstr>
      <vt:lpstr>Equality Asserts</vt:lpstr>
      <vt:lpstr>Identity Asserts</vt:lpstr>
      <vt:lpstr>Identity Asserts</vt:lpstr>
      <vt:lpstr>Comparison Asserts （比较）</vt:lpstr>
      <vt:lpstr>Type Asserts （类型判断）</vt:lpstr>
      <vt:lpstr>Condition tests （条件判断）</vt:lpstr>
      <vt:lpstr>Utility methods （实用方法）</vt:lpstr>
      <vt:lpstr>StringAssert</vt:lpstr>
      <vt:lpstr>其他一些核心概念</vt:lpstr>
      <vt:lpstr>SetUp/TearDown 属性 </vt:lpstr>
      <vt:lpstr>ExpectedException</vt:lpstr>
      <vt:lpstr>Ignore 属性</vt:lpstr>
      <vt:lpstr>TestFixtureSetUp TestFixtureTearDown</vt:lpstr>
      <vt:lpstr>PowerPoint 演示文稿</vt:lpstr>
      <vt:lpstr>Category属性</vt:lpstr>
      <vt:lpstr>Explicit属性</vt:lpstr>
      <vt:lpstr>JUnit</vt:lpstr>
      <vt:lpstr>Junit在Eclipse中的使用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Eclipse添加Junit jar包</vt:lpstr>
      <vt:lpstr>PowerPoint 演示文稿</vt:lpstr>
      <vt:lpstr>PowerPoint 演示文稿</vt:lpstr>
      <vt:lpstr>PowerPoint 演示文稿</vt:lpstr>
      <vt:lpstr>PowerPoint 演示文稿</vt:lpstr>
      <vt:lpstr>安装Junit包</vt:lpstr>
      <vt:lpstr>Junit与Eclipse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Junit中的注释</vt:lpstr>
      <vt:lpstr>@Test(timeout=100)</vt:lpstr>
      <vt:lpstr>@Test (expected = Exception.class)</vt:lpstr>
      <vt:lpstr>Assert statements </vt:lpstr>
      <vt:lpstr>assertsEquals([String message], expected, actual, tolerance) </vt:lpstr>
      <vt:lpstr>PowerPoint 演示文稿</vt:lpstr>
      <vt:lpstr>PowerPoint 演示文稿</vt:lpstr>
      <vt:lpstr>软件测试方法与技术Ⅰ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点击此处添加幻灯主标题</dc:title>
  <dc:creator>陈建潮;vic_c@126.com</dc:creator>
  <cp:lastModifiedBy>潮</cp:lastModifiedBy>
  <cp:revision>211</cp:revision>
  <dcterms:created xsi:type="dcterms:W3CDTF">2013-02-26T17:00:00Z</dcterms:created>
  <dcterms:modified xsi:type="dcterms:W3CDTF">2021-08-28T08:56:20Z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