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63" r:id="rId3"/>
    <p:sldId id="380" r:id="rId4"/>
    <p:sldId id="381" r:id="rId5"/>
    <p:sldId id="383" r:id="rId6"/>
    <p:sldId id="398" r:id="rId7"/>
    <p:sldId id="399" r:id="rId8"/>
    <p:sldId id="400" r:id="rId9"/>
    <p:sldId id="403" r:id="rId10"/>
    <p:sldId id="404" r:id="rId11"/>
    <p:sldId id="405" r:id="rId12"/>
    <p:sldId id="406" r:id="rId13"/>
    <p:sldId id="407" r:id="rId14"/>
    <p:sldId id="408" r:id="rId15"/>
    <p:sldId id="409" r:id="rId16"/>
    <p:sldId id="410" r:id="rId17"/>
    <p:sldId id="411" r:id="rId18"/>
    <p:sldId id="375" r:id="rId19"/>
  </p:sldIdLst>
  <p:sldSz cx="9144000" cy="6858000" type="screen4x3"/>
  <p:notesSz cx="6858000" cy="9144000"/>
  <p:custDataLst>
    <p:tags r:id="rId25"/>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6E6E"/>
    <a:srgbClr val="FFFFFF"/>
    <a:srgbClr val="F8F8F8"/>
    <a:srgbClr val="000000"/>
    <a:srgbClr val="1C1C1C"/>
    <a:srgbClr val="DDDDDD"/>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2266" autoAdjust="0"/>
  </p:normalViewPr>
  <p:slideViewPr>
    <p:cSldViewPr snapToObjects="1">
      <p:cViewPr varScale="1">
        <p:scale>
          <a:sx n="70" d="100"/>
          <a:sy n="70" d="100"/>
        </p:scale>
        <p:origin x="1386" y="48"/>
      </p:cViewPr>
      <p:guideLst>
        <p:guide orient="horz" pos="164"/>
        <p:guide orient="horz" pos="619"/>
        <p:guide orient="horz" pos="709"/>
        <p:guide orient="horz" pos="3974"/>
        <p:guide orient="horz" pos="4065"/>
        <p:guide orient="horz" pos="4247"/>
        <p:guide orient="horz" pos="3748"/>
        <p:guide pos="5511"/>
        <p:guide pos="249"/>
        <p:guide pos="2880"/>
        <p:guide pos="2835"/>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2"/>
    </p:cViewPr>
  </p:sorterViewPr>
  <p:notesViewPr>
    <p:cSldViewPr snapToObjects="1">
      <p:cViewPr varScale="1">
        <p:scale>
          <a:sx n="58" d="100"/>
          <a:sy n="58" d="100"/>
        </p:scale>
        <p:origin x="2790" y="30"/>
      </p:cViewPr>
      <p:guideLst>
        <p:guide orient="horz" pos="2880"/>
        <p:guide orient="horz" pos="476"/>
        <p:guide orient="horz" pos="5465"/>
        <p:guide orient="horz" pos="5759"/>
        <p:guide orient="horz" pos="5511"/>
        <p:guide orient="horz" pos="5692"/>
        <p:guide pos="3974"/>
        <p:guide pos="34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image" Target="../media/image4.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987550" y="107950"/>
            <a:ext cx="4321175" cy="23971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sz="quarter" idx="1"/>
          </p:nvPr>
        </p:nvSpPr>
        <p:spPr>
          <a:xfrm>
            <a:off x="1989138" y="352425"/>
            <a:ext cx="4319587" cy="2286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9D1B7190-B4B3-4D22-B8B9-864E78A4DCAC}" type="datetimeFigureOut">
              <a:rPr lang="zh-CN" altLang="en-US"/>
            </a:fld>
            <a:endParaRPr lang="zh-CN" altLang="en-US"/>
          </a:p>
        </p:txBody>
      </p:sp>
      <p:sp>
        <p:nvSpPr>
          <p:cNvPr id="4" name="页脚占位符 3"/>
          <p:cNvSpPr>
            <a:spLocks noGrp="1"/>
          </p:cNvSpPr>
          <p:nvPr>
            <p:ph type="ftr" sz="quarter" idx="2"/>
          </p:nvPr>
        </p:nvSpPr>
        <p:spPr>
          <a:xfrm>
            <a:off x="517525" y="8748713"/>
            <a:ext cx="2971800" cy="32226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5" name="灯片编号占位符 4"/>
          <p:cNvSpPr>
            <a:spLocks noGrp="1"/>
          </p:cNvSpPr>
          <p:nvPr>
            <p:ph type="sldNum" sz="quarter" idx="3"/>
          </p:nvPr>
        </p:nvSpPr>
        <p:spPr>
          <a:xfrm>
            <a:off x="5084763" y="8748713"/>
            <a:ext cx="1223962" cy="323850"/>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FA563390-FA5F-4854-B7D5-E6C0445A055C}" type="slidenum">
              <a:rPr lang="zh-CN" altLang="en-US"/>
            </a:fld>
            <a:r>
              <a:rPr lang="zh-CN" altLang="en-US"/>
              <a:t> 页 讲义</a:t>
            </a:r>
            <a:endParaRPr lang="zh-CN" altLang="en-US"/>
          </a:p>
        </p:txBody>
      </p:sp>
      <p:cxnSp>
        <p:nvCxnSpPr>
          <p:cNvPr id="10" name="直接连接符 9"/>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6151" name="组合 16"/>
          <p:cNvGrpSpPr/>
          <p:nvPr/>
        </p:nvGrpSpPr>
        <p:grpSpPr bwMode="auto">
          <a:xfrm>
            <a:off x="3429000" y="1312863"/>
            <a:ext cx="2879725" cy="1603375"/>
            <a:chOff x="0" y="1312195"/>
            <a:chExt cx="6858000" cy="1603621"/>
          </a:xfrm>
        </p:grpSpPr>
        <p:cxnSp>
          <p:nvCxnSpPr>
            <p:cNvPr id="11" name="直接连接符 10"/>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2" name="组合 17"/>
          <p:cNvGrpSpPr/>
          <p:nvPr/>
        </p:nvGrpSpPr>
        <p:grpSpPr bwMode="auto">
          <a:xfrm>
            <a:off x="3429000" y="3979863"/>
            <a:ext cx="2879725" cy="1603375"/>
            <a:chOff x="0" y="1312195"/>
            <a:chExt cx="6858000" cy="1603621"/>
          </a:xfrm>
        </p:grpSpPr>
        <p:cxnSp>
          <p:nvCxnSpPr>
            <p:cNvPr id="19" name="直接连接符 18"/>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211400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25141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grpSp>
        <p:nvGrpSpPr>
          <p:cNvPr id="6153" name="组合 24"/>
          <p:cNvGrpSpPr/>
          <p:nvPr/>
        </p:nvGrpSpPr>
        <p:grpSpPr bwMode="auto">
          <a:xfrm>
            <a:off x="3429000" y="6629400"/>
            <a:ext cx="2879725" cy="1603375"/>
            <a:chOff x="0" y="1312195"/>
            <a:chExt cx="6858000" cy="1603621"/>
          </a:xfrm>
        </p:grpSpPr>
        <p:cxnSp>
          <p:nvCxnSpPr>
            <p:cNvPr id="26" name="直接连接符 25"/>
            <p:cNvCxnSpPr/>
            <p:nvPr/>
          </p:nvCxnSpPr>
          <p:spPr>
            <a:xfrm>
              <a:off x="0" y="1312195"/>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17123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211400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0" y="2514117"/>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2915816"/>
              <a:ext cx="6858000" cy="0"/>
            </a:xfrm>
            <a:prstGeom prst="line">
              <a:avLst/>
            </a:prstGeom>
            <a:ln>
              <a:solidFill>
                <a:srgbClr val="C0C0C0"/>
              </a:solidFill>
              <a:prstDash val="dash"/>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33" name="直接连接符 32"/>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804" name="矩形 34"/>
          <p:cNvSpPr>
            <a:spLocks noChangeArrowheads="1"/>
          </p:cNvSpPr>
          <p:nvPr/>
        </p:nvSpPr>
        <p:spPr bwMode="auto">
          <a:xfrm>
            <a:off x="3328988" y="990600"/>
            <a:ext cx="1262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5" name="矩形 35"/>
          <p:cNvSpPr>
            <a:spLocks noChangeArrowheads="1"/>
          </p:cNvSpPr>
          <p:nvPr/>
        </p:nvSpPr>
        <p:spPr bwMode="auto">
          <a:xfrm>
            <a:off x="3328988" y="3671888"/>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sp>
        <p:nvSpPr>
          <p:cNvPr id="33806" name="矩形 36"/>
          <p:cNvSpPr>
            <a:spLocks noChangeArrowheads="1"/>
          </p:cNvSpPr>
          <p:nvPr/>
        </p:nvSpPr>
        <p:spPr bwMode="auto">
          <a:xfrm>
            <a:off x="3328988" y="6321425"/>
            <a:ext cx="1262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smtClean="0">
                <a:solidFill>
                  <a:srgbClr val="C0C0C0"/>
                </a:solidFill>
                <a:ea typeface="微软雅黑" panose="020B0503020204020204" pitchFamily="34" charset="-122"/>
              </a:rPr>
              <a:t>此处记录讲义</a:t>
            </a:r>
            <a:endParaRPr lang="zh-CN" altLang="en-US" sz="1400" smtClean="0">
              <a:solidFill>
                <a:srgbClr val="C0C0C0"/>
              </a:solidFill>
              <a:ea typeface="微软雅黑" panose="020B0503020204020204" pitchFamily="34" charset="-122"/>
            </a:endParaRPr>
          </a:p>
        </p:txBody>
      </p:sp>
      <p:pic>
        <p:nvPicPr>
          <p:cNvPr id="6159"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2928938"/>
            <a:ext cx="26638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0"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581650"/>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1"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8232775"/>
            <a:ext cx="26638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image" Target="../media/image4.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3" descr="E:\设计素材\shadow.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75" y="5292725"/>
            <a:ext cx="57594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眉占位符 1"/>
          <p:cNvSpPr>
            <a:spLocks noGrp="1"/>
          </p:cNvSpPr>
          <p:nvPr>
            <p:ph type="hdr" sz="quarter"/>
          </p:nvPr>
        </p:nvSpPr>
        <p:spPr>
          <a:xfrm>
            <a:off x="1989138" y="114300"/>
            <a:ext cx="4319587" cy="2333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r>
              <a:rPr lang="zh-CN" altLang="en-US"/>
              <a:t>此处添加页眉信息</a:t>
            </a:r>
            <a:endParaRPr lang="zh-CN" altLang="en-US"/>
          </a:p>
        </p:txBody>
      </p:sp>
      <p:sp>
        <p:nvSpPr>
          <p:cNvPr id="3" name="日期占位符 2"/>
          <p:cNvSpPr>
            <a:spLocks noGrp="1"/>
          </p:cNvSpPr>
          <p:nvPr>
            <p:ph type="dt" idx="1"/>
          </p:nvPr>
        </p:nvSpPr>
        <p:spPr>
          <a:xfrm>
            <a:off x="1989138" y="347663"/>
            <a:ext cx="4319587" cy="233362"/>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fld id="{EA326673-AB19-4135-8264-0395E4DA4A81}" type="datetimeFigureOut">
              <a:rPr lang="zh-CN" altLang="en-US"/>
            </a:fld>
            <a:endParaRPr lang="zh-CN" altLang="en-US"/>
          </a:p>
        </p:txBody>
      </p:sp>
      <p:sp>
        <p:nvSpPr>
          <p:cNvPr id="5" name="备注占位符 4"/>
          <p:cNvSpPr>
            <a:spLocks noGrp="1"/>
          </p:cNvSpPr>
          <p:nvPr>
            <p:ph type="body" sz="quarter" idx="3"/>
          </p:nvPr>
        </p:nvSpPr>
        <p:spPr>
          <a:xfrm>
            <a:off x="549275" y="5508625"/>
            <a:ext cx="5759450" cy="2878138"/>
          </a:xfrm>
          <a:prstGeom prst="rect">
            <a:avLst/>
          </a:prstGeom>
        </p:spPr>
        <p:txBody>
          <a:bodyPr vert="horz" lIns="91440" tIns="45720" rIns="91440" bIns="45720" rtlCol="0"/>
          <a:lstStyle/>
          <a:p>
            <a:pPr lvl="0"/>
            <a:r>
              <a:rPr lang="zh-CN" altLang="en-US" noProof="0" dirty="0" smtClean="0"/>
              <a:t>单击此处编辑母版文本样式</a:t>
            </a:r>
            <a:endParaRPr lang="zh-CN" altLang="en-US" noProof="0" dirty="0" smtClean="0"/>
          </a:p>
          <a:p>
            <a:pPr lvl="1"/>
            <a:r>
              <a:rPr lang="zh-CN" altLang="en-US" noProof="0" dirty="0" smtClean="0"/>
              <a:t>第二级</a:t>
            </a:r>
            <a:endParaRPr lang="zh-CN" altLang="en-US" noProof="0" dirty="0" smtClean="0"/>
          </a:p>
          <a:p>
            <a:pPr lvl="2"/>
            <a:r>
              <a:rPr lang="zh-CN" altLang="en-US" noProof="0" dirty="0" smtClean="0"/>
              <a:t>第三级</a:t>
            </a:r>
            <a:endParaRPr lang="zh-CN" altLang="en-US" noProof="0" dirty="0" smtClean="0"/>
          </a:p>
          <a:p>
            <a:pPr lvl="3"/>
            <a:r>
              <a:rPr lang="zh-CN" altLang="en-US" noProof="0" dirty="0" smtClean="0"/>
              <a:t>第四级</a:t>
            </a:r>
            <a:endParaRPr lang="zh-CN" altLang="en-US" noProof="0" dirty="0" smtClean="0"/>
          </a:p>
          <a:p>
            <a:pPr lvl="4"/>
            <a:r>
              <a:rPr lang="zh-CN" altLang="en-US" noProof="0" dirty="0" smtClean="0"/>
              <a:t>第五级</a:t>
            </a:r>
            <a:endParaRPr lang="zh-CN" altLang="en-US" noProof="0" dirty="0"/>
          </a:p>
        </p:txBody>
      </p:sp>
      <p:sp>
        <p:nvSpPr>
          <p:cNvPr id="6" name="页脚占位符 5"/>
          <p:cNvSpPr>
            <a:spLocks noGrp="1"/>
          </p:cNvSpPr>
          <p:nvPr>
            <p:ph type="ftr" sz="quarter" idx="4"/>
          </p:nvPr>
        </p:nvSpPr>
        <p:spPr>
          <a:xfrm>
            <a:off x="549275" y="8748713"/>
            <a:ext cx="2971800" cy="28733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r>
              <a:rPr lang="zh-CN" altLang="en-US"/>
              <a:t>此处添加页脚信息</a:t>
            </a:r>
            <a:endParaRPr lang="zh-CN" altLang="en-US"/>
          </a:p>
        </p:txBody>
      </p:sp>
      <p:sp>
        <p:nvSpPr>
          <p:cNvPr id="7" name="灯片编号占位符 6"/>
          <p:cNvSpPr>
            <a:spLocks noGrp="1"/>
          </p:cNvSpPr>
          <p:nvPr>
            <p:ph type="sldNum" sz="quarter" idx="5"/>
          </p:nvPr>
        </p:nvSpPr>
        <p:spPr>
          <a:xfrm>
            <a:off x="3884613" y="8748713"/>
            <a:ext cx="2424112" cy="287337"/>
          </a:xfrm>
          <a:prstGeom prst="rect">
            <a:avLst/>
          </a:prstGeom>
        </p:spPr>
        <p:txBody>
          <a:bodyPr vert="horz" wrap="square" lIns="91440" tIns="45720" rIns="91440" bIns="45720" numCol="1" anchor="b" anchorCtr="0" compatLnSpc="1"/>
          <a:lstStyle>
            <a:lvl1pPr algn="r" eaLnBrk="1" hangingPunct="1">
              <a:defRPr sz="1200">
                <a:ea typeface="微软雅黑" panose="020B0503020204020204" pitchFamily="34" charset="-122"/>
              </a:defRPr>
            </a:lvl1pPr>
          </a:lstStyle>
          <a:p>
            <a:pPr>
              <a:defRPr/>
            </a:pPr>
            <a:r>
              <a:rPr lang="zh-CN" altLang="en-US"/>
              <a:t>第 </a:t>
            </a:r>
            <a:fld id="{16A23F2B-E039-4AAC-AD77-AC2A06C7C664}" type="slidenum">
              <a:rPr lang="zh-CN" altLang="en-US"/>
            </a:fld>
            <a:r>
              <a:rPr lang="zh-CN" altLang="en-US"/>
              <a:t> 页</a:t>
            </a:r>
            <a:endParaRPr lang="zh-CN" altLang="en-US"/>
          </a:p>
        </p:txBody>
      </p:sp>
      <p:cxnSp>
        <p:nvCxnSpPr>
          <p:cNvPr id="8" name="直接连接符 7"/>
          <p:cNvCxnSpPr/>
          <p:nvPr/>
        </p:nvCxnSpPr>
        <p:spPr>
          <a:xfrm>
            <a:off x="0" y="723900"/>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9275" y="114300"/>
            <a:ext cx="1368425" cy="466725"/>
          </a:xfrm>
          <a:prstGeom prst="rect">
            <a:avLst/>
          </a:prstGeom>
          <a:solidFill>
            <a:schemeClr val="bg1"/>
          </a:solid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solidFill>
                  <a:schemeClr val="tx1">
                    <a:lumMod val="75000"/>
                    <a:lumOff val="25000"/>
                  </a:schemeClr>
                </a:solidFill>
              </a:rPr>
              <a:t>LOGO</a:t>
            </a:r>
            <a:endParaRPr lang="zh-CN" altLang="en-US" b="1" dirty="0">
              <a:solidFill>
                <a:schemeClr val="tx1">
                  <a:lumMod val="75000"/>
                  <a:lumOff val="25000"/>
                </a:schemeClr>
              </a:solidFill>
            </a:endParaRPr>
          </a:p>
        </p:txBody>
      </p:sp>
      <p:cxnSp>
        <p:nvCxnSpPr>
          <p:cNvPr id="10" name="直接连接符 9"/>
          <p:cNvCxnSpPr/>
          <p:nvPr/>
        </p:nvCxnSpPr>
        <p:spPr>
          <a:xfrm>
            <a:off x="0" y="8675688"/>
            <a:ext cx="685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notesStyle>
    <a:lvl1pPr marL="1714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1pPr>
    <a:lvl2pPr marL="6286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2pPr>
    <a:lvl3pPr marL="10858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3pPr>
    <a:lvl4pPr marL="15430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4pPr>
    <a:lvl5pPr marL="2000250" indent="-171450" algn="l" rtl="0" eaLnBrk="0" fontAlgn="ctr" hangingPunct="0">
      <a:spcBef>
        <a:spcPct val="30000"/>
      </a:spcBef>
      <a:spcAft>
        <a:spcPct val="0"/>
      </a:spcAft>
      <a:buSzPct val="70000"/>
      <a:buFont typeface="Wingdings" panose="05000000000000000000" pitchFamily="2" charset="2"/>
      <a:buChar char="l"/>
      <a:defRPr sz="1200" kern="1200">
        <a:solidFill>
          <a:srgbClr val="40404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封面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484784"/>
            <a:ext cx="8353425" cy="792088"/>
          </a:xfrm>
        </p:spPr>
        <p:txBody>
          <a:bodyPr/>
          <a:lstStyle>
            <a:lvl1pPr algn="l">
              <a:defRPr b="1">
                <a:solidFill>
                  <a:schemeClr val="tx1"/>
                </a:solidFill>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395289" y="2276872"/>
            <a:ext cx="8353425" cy="504056"/>
          </a:xfrm>
        </p:spPr>
        <p:txBody>
          <a:bodyPr/>
          <a:lstStyle>
            <a:lvl1pPr marL="0" indent="0" algn="l">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395290" y="2174654"/>
            <a:ext cx="8353425" cy="750292"/>
          </a:xfrm>
        </p:spPr>
        <p:txBody>
          <a:bodyPr anchor="t">
            <a:normAutofit/>
          </a:bodyPr>
          <a:lstStyle>
            <a:lvl1pPr algn="ctr">
              <a:defRPr sz="3200" b="1" cap="all">
                <a:solidFill>
                  <a:schemeClr val="tx1"/>
                </a:solidFill>
              </a:defRPr>
            </a:lvl1pPr>
          </a:lstStyle>
          <a:p>
            <a:r>
              <a:rPr lang="zh-CN" altLang="en-US" smtClean="0"/>
              <a:t>单击此处编辑母版标题样式</a:t>
            </a:r>
            <a:endParaRPr lang="zh-CN" altLang="en-US" dirty="0"/>
          </a:p>
        </p:txBody>
      </p:sp>
      <p:sp>
        <p:nvSpPr>
          <p:cNvPr id="3" name="文本占位符 2"/>
          <p:cNvSpPr>
            <a:spLocks noGrp="1"/>
          </p:cNvSpPr>
          <p:nvPr>
            <p:ph type="body" idx="1"/>
          </p:nvPr>
        </p:nvSpPr>
        <p:spPr>
          <a:xfrm>
            <a:off x="395290" y="1772817"/>
            <a:ext cx="8353425" cy="401836"/>
          </a:xfrm>
        </p:spPr>
        <p:txBody>
          <a:bodyPr anchor="b"/>
          <a:lstStyle>
            <a:lvl1pPr marL="0" indent="0" algn="ctr">
              <a:buNone/>
              <a:defRPr sz="20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封底幻灯片">
    <p:spTree>
      <p:nvGrpSpPr>
        <p:cNvPr id="1" name=""/>
        <p:cNvGrpSpPr/>
        <p:nvPr/>
      </p:nvGrpSpPr>
      <p:grpSpPr>
        <a:xfrm>
          <a:off x="0" y="0"/>
          <a:ext cx="0" cy="0"/>
          <a:chOff x="0" y="0"/>
          <a:chExt cx="0" cy="0"/>
        </a:xfrm>
      </p:grpSpPr>
      <p:pic>
        <p:nvPicPr>
          <p:cNvPr id="4" name="Picture 2" descr="C:\Users\yan\Desktop\封面.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13"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395289" y="1556792"/>
            <a:ext cx="8353425" cy="792088"/>
          </a:xfrm>
        </p:spPr>
        <p:txBody>
          <a:bodyPr/>
          <a:lstStyle>
            <a:lvl1pPr algn="r">
              <a:defRPr b="1">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95289" y="2348880"/>
            <a:ext cx="8353425" cy="504056"/>
          </a:xfrm>
        </p:spPr>
        <p:txBody>
          <a:bodyPr/>
          <a:lstStyle>
            <a:lvl1pPr marL="0" indent="0" algn="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spcAft>
                <a:spcPts val="400"/>
              </a:spcAft>
              <a:defRPr b="0"/>
            </a:lvl1pPr>
            <a:lvl2pPr>
              <a:spcAft>
                <a:spcPts val="400"/>
              </a:spcAft>
              <a:defRPr/>
            </a:lvl2pPr>
            <a:lvl3pPr>
              <a:spcAft>
                <a:spcPts val="400"/>
              </a:spcAft>
              <a:defRPr/>
            </a:lvl3pPr>
            <a:lvl4pPr>
              <a:spcAft>
                <a:spcPts val="400"/>
              </a:spcAft>
              <a:defRPr/>
            </a:lvl4pPr>
            <a:lvl5pPr>
              <a:spcAft>
                <a:spcPts val="400"/>
              </a:spcAft>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标题占位符 1"/>
          <p:cNvSpPr>
            <a:spLocks noGrp="1"/>
          </p:cNvSpPr>
          <p:nvPr>
            <p:ph type="title"/>
          </p:nvPr>
        </p:nvSpPr>
        <p:spPr bwMode="auto">
          <a:xfrm>
            <a:off x="34999" y="43979"/>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lvl1pPr>
          </a:lstStyle>
          <a:p>
            <a:pPr lvl="0"/>
            <a:r>
              <a:rPr lang="zh-CN" altLang="en-US" dirty="0" smtClean="0"/>
              <a:t>单击此处编辑母版标题样式</a:t>
            </a:r>
            <a:endParaRPr lang="zh-CN" alt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7" y="260648"/>
            <a:ext cx="8353424" cy="720724"/>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39528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4643439" y="1125538"/>
            <a:ext cx="4105275"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5290"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95288" y="1844824"/>
            <a:ext cx="4102100"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3439" y="1125537"/>
            <a:ext cx="4105275" cy="639763"/>
          </a:xfrm>
        </p:spPr>
        <p:txBody>
          <a:bodyPr anchor="ctr"/>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44824"/>
            <a:ext cx="4103688" cy="4463901"/>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68029" y="2060849"/>
            <a:ext cx="8353424" cy="720724"/>
          </a:xfrm>
        </p:spPr>
        <p:txBody>
          <a:bodyPr/>
          <a:lstStyle/>
          <a:p>
            <a:r>
              <a:rPr lang="zh-CN" altLang="en-US" smtClean="0"/>
              <a:t>单击此处编辑母版标题样式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90" y="273052"/>
            <a:ext cx="8353425" cy="708025"/>
          </a:xfrm>
        </p:spPr>
        <p:txBody>
          <a:bodyPr rtlCol="0">
            <a:normAutofit/>
          </a:bodyPr>
          <a:lstStyle>
            <a:lvl1pPr>
              <a:defRPr lang="zh-CN" altLang="en-US"/>
            </a:lvl1pPr>
          </a:lstStyle>
          <a:p>
            <a:pPr lvl="0"/>
            <a:r>
              <a:rPr lang="zh-CN" altLang="en-US" smtClean="0"/>
              <a:t>单击此处编辑母版标题样式</a:t>
            </a:r>
            <a:endParaRPr lang="zh-CN" altLang="en-US"/>
          </a:p>
        </p:txBody>
      </p:sp>
      <p:sp>
        <p:nvSpPr>
          <p:cNvPr id="3" name="内容占位符 2"/>
          <p:cNvSpPr>
            <a:spLocks noGrp="1"/>
          </p:cNvSpPr>
          <p:nvPr>
            <p:ph idx="1"/>
          </p:nvPr>
        </p:nvSpPr>
        <p:spPr>
          <a:xfrm>
            <a:off x="395538" y="1125538"/>
            <a:ext cx="5173663" cy="5183187"/>
          </a:xfrm>
          <a:ln>
            <a:solidFill>
              <a:schemeClr val="tx2"/>
            </a:solidFill>
          </a:ln>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文本占位符 3"/>
          <p:cNvSpPr>
            <a:spLocks noGrp="1"/>
          </p:cNvSpPr>
          <p:nvPr>
            <p:ph type="body" sz="half" idx="2"/>
          </p:nvPr>
        </p:nvSpPr>
        <p:spPr>
          <a:xfrm>
            <a:off x="5652122" y="1125538"/>
            <a:ext cx="3070225" cy="5183187"/>
          </a:xfrm>
        </p:spPr>
        <p:txBody>
          <a:bodyPr>
            <a:normAutofit/>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89" y="4956215"/>
            <a:ext cx="8353425" cy="566739"/>
          </a:xfrm>
        </p:spPr>
        <p:txBody>
          <a:bodyPr anchor="b"/>
          <a:lstStyle>
            <a:lvl1pPr algn="l">
              <a:defRPr sz="2000" b="1">
                <a:solidFill>
                  <a:schemeClr val="tx1"/>
                </a:solidFill>
              </a:defRPr>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89" y="1125538"/>
            <a:ext cx="8353425" cy="3743623"/>
          </a:xfrm>
          <a:ln>
            <a:solidFill>
              <a:schemeClr val="tx2"/>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395289" y="5522954"/>
            <a:ext cx="8353425" cy="8048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2.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300038"/>
            <a:ext cx="9144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p:cNvSpPr>
          <p:nvPr>
            <p:ph type="title"/>
          </p:nvPr>
        </p:nvSpPr>
        <p:spPr bwMode="auto">
          <a:xfrm>
            <a:off x="31750" y="43979"/>
            <a:ext cx="83534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文本占位符 2"/>
          <p:cNvSpPr>
            <a:spLocks noGrp="1"/>
          </p:cNvSpPr>
          <p:nvPr>
            <p:ph type="body" idx="1"/>
          </p:nvPr>
        </p:nvSpPr>
        <p:spPr bwMode="auto">
          <a:xfrm>
            <a:off x="395288" y="1274763"/>
            <a:ext cx="8353425"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pic>
        <p:nvPicPr>
          <p:cNvPr id="1029" name="图片 1"/>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956550" y="69850"/>
            <a:ext cx="10795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6"/>
          <p:cNvCxnSpPr/>
          <p:nvPr userDrawn="1"/>
        </p:nvCxnSpPr>
        <p:spPr>
          <a:xfrm>
            <a:off x="-30672" y="792163"/>
            <a:ext cx="2339752" cy="0"/>
          </a:xfrm>
          <a:prstGeom prst="line">
            <a:avLst/>
          </a:prstGeom>
          <a:ln w="73025">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hf hdr="0"/>
  <p:txStyles>
    <p:titleStyle>
      <a:lvl1pPr algn="l" rtl="0" eaLnBrk="0" fontAlgn="base" hangingPunct="0">
        <a:spcBef>
          <a:spcPct val="0"/>
        </a:spcBef>
        <a:spcAft>
          <a:spcPct val="0"/>
        </a:spcAft>
        <a:defRPr sz="3200" b="1" kern="1200">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2pPr>
      <a:lvl3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3pPr>
      <a:lvl4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4pPr>
      <a:lvl5pPr algn="l" rtl="0" eaLnBrk="0" fontAlgn="base" hangingPunct="0">
        <a:spcBef>
          <a:spcPct val="0"/>
        </a:spcBef>
        <a:spcAft>
          <a:spcPct val="0"/>
        </a:spcAft>
        <a:defRPr sz="3200" b="1">
          <a:solidFill>
            <a:schemeClr val="tx1"/>
          </a:solidFill>
          <a:latin typeface="Arial Black" panose="020B0A04020102020204" pitchFamily="34" charset="0"/>
          <a:ea typeface="微软雅黑" panose="020B0503020204020204" pitchFamily="34" charset="-122"/>
        </a:defRPr>
      </a:lvl5pPr>
      <a:lvl6pPr marL="4572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6pPr>
      <a:lvl7pPr marL="9144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7pPr>
      <a:lvl8pPr marL="13716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8pPr>
      <a:lvl9pPr marL="1828800" algn="l" rtl="0" fontAlgn="base">
        <a:spcBef>
          <a:spcPct val="0"/>
        </a:spcBef>
        <a:spcAft>
          <a:spcPct val="0"/>
        </a:spcAft>
        <a:defRPr sz="3200">
          <a:solidFill>
            <a:schemeClr val="tx1"/>
          </a:solidFill>
          <a:latin typeface="Arial Black" panose="020B0A04020102020204" pitchFamily="34" charset="0"/>
          <a:ea typeface="微软雅黑" panose="020B0503020204020204" pitchFamily="34" charset="-122"/>
        </a:defRPr>
      </a:lvl9pPr>
    </p:titleStyle>
    <p:bodyStyle>
      <a:lvl1pPr marL="342900" indent="-342900" algn="l" rtl="0" eaLnBrk="0" fontAlgn="ctr" hangingPunct="0">
        <a:spcBef>
          <a:spcPct val="0"/>
        </a:spcBef>
        <a:spcAft>
          <a:spcPts val="400"/>
        </a:spcAft>
        <a:buSzPct val="70000"/>
        <a:buFont typeface="Wingdings" panose="05000000000000000000" pitchFamily="2" charset="2"/>
        <a:buChar char="l"/>
        <a:defRPr sz="2800" kern="1200">
          <a:solidFill>
            <a:schemeClr val="tx1"/>
          </a:solidFill>
          <a:latin typeface="+mn-lt"/>
          <a:ea typeface="+mn-ea"/>
          <a:cs typeface="+mn-cs"/>
        </a:defRPr>
      </a:lvl1pPr>
      <a:lvl2pPr marL="742950" indent="-285750" algn="l" rtl="0" eaLnBrk="0" fontAlgn="ctr" hangingPunct="0">
        <a:spcBef>
          <a:spcPct val="0"/>
        </a:spcBef>
        <a:spcAft>
          <a:spcPts val="400"/>
        </a:spcAft>
        <a:buSzPct val="70000"/>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ctr" hangingPunct="0">
        <a:spcBef>
          <a:spcPct val="0"/>
        </a:spcBef>
        <a:spcAft>
          <a:spcPts val="400"/>
        </a:spcAft>
        <a:buSzPct val="70000"/>
        <a:buFont typeface="Wingdings" panose="05000000000000000000" pitchFamily="2" charset="2"/>
        <a:buChar char="l"/>
        <a:defRPr kern="1200">
          <a:solidFill>
            <a:schemeClr val="tx1"/>
          </a:solidFill>
          <a:latin typeface="+mn-lt"/>
          <a:ea typeface="+mn-ea"/>
          <a:cs typeface="+mn-cs"/>
        </a:defRPr>
      </a:lvl3pPr>
      <a:lvl4pPr marL="16002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4pPr>
      <a:lvl5pPr marL="2057400" indent="-228600" algn="l" rtl="0" eaLnBrk="0" fontAlgn="ctr" hangingPunct="0">
        <a:spcBef>
          <a:spcPct val="0"/>
        </a:spcBef>
        <a:spcAft>
          <a:spcPts val="400"/>
        </a:spcAft>
        <a:buSzPct val="70000"/>
        <a:buFont typeface="Wingdings" panose="05000000000000000000" pitchFamily="2" charset="2"/>
        <a:buChar char="l"/>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ctrTitle"/>
          </p:nvPr>
        </p:nvSpPr>
        <p:spPr>
          <a:xfrm>
            <a:off x="1258888" y="1484313"/>
            <a:ext cx="8353425" cy="792162"/>
          </a:xfrm>
        </p:spPr>
        <p:txBody>
          <a:bodyPr/>
          <a:lstStyle/>
          <a:p>
            <a:pPr eaLnBrk="1" hangingPunct="1"/>
            <a:r>
              <a:rPr lang="zh-CN" altLang="en-US" sz="3600" smtClean="0"/>
              <a:t>软件测试方法与技术</a:t>
            </a:r>
            <a:r>
              <a:rPr lang="en-US" altLang="zh-CN" sz="3600" smtClean="0"/>
              <a:t>Ⅰ</a:t>
            </a:r>
            <a:endParaRPr lang="en-US" altLang="zh-CN" sz="3600" smtClean="0"/>
          </a:p>
        </p:txBody>
      </p:sp>
      <p:sp>
        <p:nvSpPr>
          <p:cNvPr id="7171" name="副标题 7"/>
          <p:cNvSpPr txBox="1"/>
          <p:nvPr/>
        </p:nvSpPr>
        <p:spPr bwMode="auto">
          <a:xfrm>
            <a:off x="5076825" y="22304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zh-CN" altLang="en-US" sz="24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idx="1"/>
          </p:nvPr>
        </p:nvSpPr>
        <p:spPr/>
        <p:txBody>
          <a:bodyPr/>
          <a:lstStyle/>
          <a:p>
            <a:pPr>
              <a:lnSpc>
                <a:spcPct val="120000"/>
              </a:lnSpc>
            </a:pPr>
            <a:r>
              <a:rPr lang="zh-CN" altLang="zh-CN" sz="2400" b="1" smtClean="0"/>
              <a:t>单元测试</a:t>
            </a:r>
            <a:r>
              <a:rPr lang="zh-CN" altLang="zh-CN" sz="2400" smtClean="0"/>
              <a:t>是针对软件基本组成单元（软件设计的最小单位，例如：类、方法、接口等）来进行正确性检验的测试，其目的是检测软件模块对《详细设计说明书》的符合程度。</a:t>
            </a:r>
            <a:endParaRPr lang="en-US" altLang="zh-CN" sz="2400" smtClean="0"/>
          </a:p>
          <a:p>
            <a:pPr>
              <a:lnSpc>
                <a:spcPct val="120000"/>
              </a:lnSpc>
            </a:pPr>
            <a:r>
              <a:rPr lang="zh-CN" altLang="zh-CN" sz="2400" b="1" smtClean="0"/>
              <a:t>集成测试</a:t>
            </a:r>
            <a:r>
              <a:rPr lang="zh-CN" altLang="zh-CN" sz="2400" smtClean="0"/>
              <a:t>是在单元测试的基础上，将所有模块按照概要设计要求组装成子系统或者系统，验证组装后功能以及模块间接口是否正确的测试工作，其主要目的是检查软件单位之间的接口是否正确。</a:t>
            </a:r>
            <a:endParaRPr lang="zh-CN" altLang="zh-CN" sz="2400" smtClean="0"/>
          </a:p>
        </p:txBody>
      </p:sp>
      <p:sp>
        <p:nvSpPr>
          <p:cNvPr id="16387" name="标题 2"/>
          <p:cNvSpPr>
            <a:spLocks noGrp="1"/>
          </p:cNvSpPr>
          <p:nvPr>
            <p:ph type="title"/>
          </p:nvPr>
        </p:nvSpPr>
        <p:spPr>
          <a:xfrm>
            <a:off x="31750" y="972"/>
            <a:ext cx="8353425" cy="720725"/>
          </a:xfrm>
        </p:spPr>
        <p:txBody>
          <a:bodyPr/>
          <a:lstStyle/>
          <a:p>
            <a:r>
              <a:rPr lang="zh-CN" altLang="zh-CN" dirty="0" smtClean="0"/>
              <a:t>单元测试</a:t>
            </a:r>
            <a:r>
              <a:rPr lang="zh-CN" altLang="en-US" dirty="0" smtClean="0"/>
              <a:t>、</a:t>
            </a:r>
            <a:r>
              <a:rPr lang="zh-CN" altLang="zh-CN" dirty="0" smtClean="0"/>
              <a:t>集成测试</a:t>
            </a:r>
            <a:endParaRPr lang="zh-CN" alt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p:txBody>
          <a:bodyPr/>
          <a:lstStyle/>
          <a:p>
            <a:pPr>
              <a:lnSpc>
                <a:spcPct val="130000"/>
              </a:lnSpc>
            </a:pPr>
            <a:r>
              <a:rPr lang="zh-CN" altLang="zh-CN" sz="2000" b="1" smtClean="0"/>
              <a:t>确认测试</a:t>
            </a:r>
            <a:r>
              <a:rPr lang="zh-CN" altLang="zh-CN" sz="2000" smtClean="0"/>
              <a:t>也称为有效性测试，是在模拟的环境</a:t>
            </a:r>
            <a:r>
              <a:rPr lang="en-US" altLang="zh-CN" sz="2000" smtClean="0"/>
              <a:t> (</a:t>
            </a:r>
            <a:r>
              <a:rPr lang="zh-CN" altLang="zh-CN" sz="2000" smtClean="0"/>
              <a:t>可能就是开发的环境</a:t>
            </a:r>
            <a:r>
              <a:rPr lang="en-US" altLang="zh-CN" sz="2000" smtClean="0"/>
              <a:t>) </a:t>
            </a:r>
            <a:r>
              <a:rPr lang="zh-CN" altLang="zh-CN" sz="2000" smtClean="0"/>
              <a:t>下，运用黑盒测试的方法，验证被测软件是否满足需求规格说明书列出的需求。</a:t>
            </a:r>
            <a:endParaRPr lang="en-US" altLang="zh-CN" sz="2000" smtClean="0"/>
          </a:p>
          <a:p>
            <a:pPr>
              <a:lnSpc>
                <a:spcPct val="130000"/>
              </a:lnSpc>
            </a:pPr>
            <a:r>
              <a:rPr lang="zh-CN" altLang="zh-CN" sz="2000" b="1" smtClean="0"/>
              <a:t>系统测试</a:t>
            </a:r>
            <a:r>
              <a:rPr lang="zh-CN" altLang="zh-CN" sz="2000" smtClean="0"/>
              <a:t>，是将通过确认测试的软件，作为整个基于计算机系统的一个元素，与计算机硬件、外设、某些支持软件、数据和人员等其它系统元素结合在一起，在实际运行环境下，对计算机系统进行一系列的组装测试和确认测试。测试的主要目的是通过与《需求规格说明书》作比较，发现软件与系统需求定义不符合或与之矛盾的地方。</a:t>
            </a:r>
            <a:endParaRPr lang="zh-CN" altLang="zh-CN" sz="2000" smtClean="0"/>
          </a:p>
          <a:p>
            <a:pPr>
              <a:lnSpc>
                <a:spcPct val="130000"/>
              </a:lnSpc>
            </a:pPr>
            <a:r>
              <a:rPr lang="zh-CN" altLang="zh-CN" sz="2000" smtClean="0"/>
              <a:t>系统测试主要包括功能测试、界面测试、可靠性测试、易用性测试、性能测试、安全性测试等</a:t>
            </a:r>
            <a:r>
              <a:rPr lang="zh-CN" altLang="zh-CN" sz="2400" smtClean="0"/>
              <a:t>。</a:t>
            </a:r>
            <a:endParaRPr lang="zh-CN" altLang="zh-CN" sz="2400" smtClean="0"/>
          </a:p>
        </p:txBody>
      </p:sp>
      <p:sp>
        <p:nvSpPr>
          <p:cNvPr id="17411" name="标题 2"/>
          <p:cNvSpPr>
            <a:spLocks noGrp="1"/>
          </p:cNvSpPr>
          <p:nvPr>
            <p:ph type="title"/>
          </p:nvPr>
        </p:nvSpPr>
        <p:spPr>
          <a:xfrm>
            <a:off x="31750" y="41915"/>
            <a:ext cx="8353425" cy="720725"/>
          </a:xfrm>
        </p:spPr>
        <p:txBody>
          <a:bodyPr/>
          <a:lstStyle/>
          <a:p>
            <a:r>
              <a:rPr lang="zh-CN" altLang="zh-CN" dirty="0" smtClean="0"/>
              <a:t>确认测试</a:t>
            </a:r>
            <a:r>
              <a:rPr lang="zh-CN" altLang="en-US" dirty="0" smtClean="0"/>
              <a:t>、</a:t>
            </a:r>
            <a:r>
              <a:rPr lang="zh-CN" altLang="zh-CN" dirty="0" smtClean="0"/>
              <a:t>系统测试</a:t>
            </a:r>
            <a:endParaRPr lang="zh-CN" altLang="en-U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p:txBody>
          <a:bodyPr/>
          <a:lstStyle/>
          <a:p>
            <a:pPr>
              <a:lnSpc>
                <a:spcPct val="140000"/>
              </a:lnSpc>
            </a:pPr>
            <a:r>
              <a:rPr lang="zh-CN" altLang="zh-CN" sz="2400" b="1" smtClean="0"/>
              <a:t>验收测试</a:t>
            </a:r>
            <a:r>
              <a:rPr lang="zh-CN" altLang="zh-CN" sz="2400" smtClean="0"/>
              <a:t>，是按照项目任务书、合同或其他供需双方约定的验收依据文档进行的对整个软件的测试与评审，目的是决定是否接收或拒收软件。</a:t>
            </a:r>
            <a:endParaRPr lang="en-US" altLang="zh-CN" sz="2400" smtClean="0"/>
          </a:p>
          <a:p>
            <a:pPr>
              <a:lnSpc>
                <a:spcPct val="140000"/>
              </a:lnSpc>
            </a:pPr>
            <a:r>
              <a:rPr lang="zh-CN" altLang="zh-CN" sz="2400" smtClean="0"/>
              <a:t>验收测试的结果有两种：软件功能、性能等质量特性与用户的要求一致，软件可以接受；软件功能、性能等质量特性与用户的要求不一致，软件不可以接受。</a:t>
            </a:r>
            <a:endParaRPr lang="zh-CN" altLang="zh-CN" sz="2400" smtClean="0"/>
          </a:p>
        </p:txBody>
      </p:sp>
      <p:sp>
        <p:nvSpPr>
          <p:cNvPr id="18435" name="标题 2"/>
          <p:cNvSpPr>
            <a:spLocks noGrp="1"/>
          </p:cNvSpPr>
          <p:nvPr>
            <p:ph type="title"/>
          </p:nvPr>
        </p:nvSpPr>
        <p:spPr>
          <a:xfrm>
            <a:off x="14209" y="28267"/>
            <a:ext cx="8353425" cy="720725"/>
          </a:xfrm>
        </p:spPr>
        <p:txBody>
          <a:bodyPr/>
          <a:lstStyle/>
          <a:p>
            <a:r>
              <a:rPr lang="zh-CN" altLang="zh-CN" dirty="0" smtClean="0"/>
              <a:t>验收测试</a:t>
            </a:r>
            <a:endParaRPr lang="zh-CN" alt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1"/>
          <p:cNvSpPr>
            <a:spLocks noGrp="1"/>
          </p:cNvSpPr>
          <p:nvPr>
            <p:ph idx="1"/>
          </p:nvPr>
        </p:nvSpPr>
        <p:spPr/>
        <p:txBody>
          <a:bodyPr/>
          <a:lstStyle/>
          <a:p>
            <a:pPr>
              <a:lnSpc>
                <a:spcPct val="110000"/>
              </a:lnSpc>
            </a:pPr>
            <a:r>
              <a:rPr lang="zh-CN" altLang="zh-CN" b="1" smtClean="0"/>
              <a:t>回归测试</a:t>
            </a:r>
            <a:r>
              <a:rPr lang="zh-CN" altLang="zh-CN" smtClean="0"/>
              <a:t>是指修改了旧代码后，重新进行的测试，以确认修改没有引入新的错误或导致其他代码产生错误。</a:t>
            </a:r>
            <a:endParaRPr lang="zh-CN" altLang="en-US" smtClean="0"/>
          </a:p>
        </p:txBody>
      </p:sp>
      <p:sp>
        <p:nvSpPr>
          <p:cNvPr id="19459" name="标题 2"/>
          <p:cNvSpPr>
            <a:spLocks noGrp="1"/>
          </p:cNvSpPr>
          <p:nvPr>
            <p:ph type="title"/>
          </p:nvPr>
        </p:nvSpPr>
        <p:spPr>
          <a:xfrm>
            <a:off x="6896" y="0"/>
            <a:ext cx="8353425" cy="720725"/>
          </a:xfrm>
        </p:spPr>
        <p:txBody>
          <a:bodyPr/>
          <a:lstStyle/>
          <a:p>
            <a:r>
              <a:rPr lang="zh-CN" altLang="zh-CN" dirty="0" smtClean="0"/>
              <a:t>回归测试</a:t>
            </a:r>
            <a:endParaRPr lang="zh-CN" alt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p:cNvSpPr>
            <a:spLocks noGrp="1"/>
          </p:cNvSpPr>
          <p:nvPr>
            <p:ph idx="1"/>
          </p:nvPr>
        </p:nvSpPr>
        <p:spPr/>
        <p:txBody>
          <a:bodyPr/>
          <a:lstStyle/>
          <a:p>
            <a:pPr>
              <a:lnSpc>
                <a:spcPct val="120000"/>
              </a:lnSpc>
            </a:pPr>
            <a:r>
              <a:rPr lang="zh-CN" altLang="zh-CN" sz="2400" b="1" smtClean="0"/>
              <a:t>白盒测试</a:t>
            </a:r>
            <a:r>
              <a:rPr lang="zh-CN" altLang="zh-CN" sz="2400" smtClean="0"/>
              <a:t>也称结构测试或逻辑驱动测试，是了解程序内部逻辑结构、对所有逻辑路径进行的测试。</a:t>
            </a:r>
            <a:endParaRPr lang="en-US" altLang="zh-CN" sz="2400" smtClean="0"/>
          </a:p>
          <a:p>
            <a:pPr>
              <a:lnSpc>
                <a:spcPct val="120000"/>
              </a:lnSpc>
            </a:pPr>
            <a:r>
              <a:rPr lang="zh-CN" altLang="zh-CN" sz="2400" b="1" smtClean="0"/>
              <a:t>黑盒测试</a:t>
            </a:r>
            <a:r>
              <a:rPr lang="zh-CN" altLang="zh-CN" sz="2400" smtClean="0"/>
              <a:t>是指不基于内部设计和代码的任何知识，而基于需求和功能性的测试，黑盒测试也称功能测试或数据驱动测试。</a:t>
            </a:r>
            <a:endParaRPr lang="en-US" altLang="zh-CN" sz="2400" smtClean="0"/>
          </a:p>
          <a:p>
            <a:pPr>
              <a:lnSpc>
                <a:spcPct val="120000"/>
              </a:lnSpc>
            </a:pPr>
            <a:r>
              <a:rPr lang="zh-CN" altLang="zh-CN" sz="2400" b="1" smtClean="0"/>
              <a:t>灰盒测试</a:t>
            </a:r>
            <a:r>
              <a:rPr lang="zh-CN" altLang="zh-CN" sz="2400" smtClean="0"/>
              <a:t>是介于白盒测试与黑盒测试之间的，可以这样理解，灰盒测试不仅关注输出对于输入的正确性，同时也关注内部表现</a:t>
            </a:r>
            <a:r>
              <a:rPr lang="zh-CN" altLang="en-US" sz="2400" smtClean="0"/>
              <a:t>。</a:t>
            </a:r>
            <a:endParaRPr lang="zh-CN" altLang="en-US" sz="2400" smtClean="0"/>
          </a:p>
        </p:txBody>
      </p:sp>
      <p:sp>
        <p:nvSpPr>
          <p:cNvPr id="20483" name="标题 2"/>
          <p:cNvSpPr>
            <a:spLocks noGrp="1"/>
          </p:cNvSpPr>
          <p:nvPr>
            <p:ph type="title"/>
          </p:nvPr>
        </p:nvSpPr>
        <p:spPr>
          <a:xfrm>
            <a:off x="561" y="0"/>
            <a:ext cx="8353425" cy="720725"/>
          </a:xfrm>
        </p:spPr>
        <p:txBody>
          <a:bodyPr/>
          <a:lstStyle/>
          <a:p>
            <a:r>
              <a:rPr lang="zh-CN" altLang="zh-CN" smtClean="0"/>
              <a:t>白盒测试</a:t>
            </a:r>
            <a:r>
              <a:rPr lang="zh-CN" altLang="en-US" smtClean="0"/>
              <a:t>、</a:t>
            </a:r>
            <a:r>
              <a:rPr lang="zh-CN" altLang="zh-CN" smtClean="0"/>
              <a:t>黑盒测试</a:t>
            </a:r>
            <a:r>
              <a:rPr lang="zh-CN" altLang="en-US" smtClean="0"/>
              <a:t>、</a:t>
            </a:r>
            <a:r>
              <a:rPr lang="zh-CN" altLang="zh-CN" smtClean="0"/>
              <a:t>灰盒测试</a:t>
            </a:r>
            <a:endParaRPr lang="zh-CN" altLang="en-US"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p:cNvSpPr>
            <a:spLocks noGrp="1"/>
          </p:cNvSpPr>
          <p:nvPr>
            <p:ph idx="1"/>
          </p:nvPr>
        </p:nvSpPr>
        <p:spPr/>
        <p:txBody>
          <a:bodyPr/>
          <a:lstStyle/>
          <a:p>
            <a:pPr>
              <a:lnSpc>
                <a:spcPct val="110000"/>
              </a:lnSpc>
            </a:pPr>
            <a:r>
              <a:rPr lang="zh-CN" altLang="zh-CN" sz="2400" b="1" smtClean="0"/>
              <a:t>α测试</a:t>
            </a:r>
            <a:r>
              <a:rPr lang="zh-CN" altLang="zh-CN" sz="2400" smtClean="0"/>
              <a:t>是由用户在开发环境下对软件产品（α版本）进行的测试，也可以是开发机构内部的用户在模拟实际操作环境下进行的测试。它的特点是在一个受控的环境下进行测试</a:t>
            </a:r>
            <a:r>
              <a:rPr lang="zh-CN" altLang="en-US" sz="2400" smtClean="0"/>
              <a:t>。</a:t>
            </a:r>
            <a:endParaRPr lang="en-US" altLang="zh-CN" sz="2400" smtClean="0"/>
          </a:p>
          <a:p>
            <a:pPr>
              <a:lnSpc>
                <a:spcPct val="110000"/>
              </a:lnSpc>
            </a:pPr>
            <a:r>
              <a:rPr lang="zh-CN" altLang="zh-CN" sz="2400" b="1" smtClean="0"/>
              <a:t>β测试</a:t>
            </a:r>
            <a:r>
              <a:rPr lang="zh-CN" altLang="zh-CN" sz="2400" smtClean="0"/>
              <a:t>是由软件的一个或多个用户在实际使用环境下进行的测试，它的特点是开发人员不在现场，是在开发人员无法控制的环境下进行的测试。</a:t>
            </a:r>
            <a:endParaRPr lang="en-US" altLang="zh-CN" sz="2400" smtClean="0"/>
          </a:p>
          <a:p>
            <a:pPr>
              <a:lnSpc>
                <a:spcPct val="110000"/>
              </a:lnSpc>
            </a:pPr>
            <a:r>
              <a:rPr lang="zh-CN" altLang="zh-CN" sz="2400" b="1" smtClean="0"/>
              <a:t>第三方测试</a:t>
            </a:r>
            <a:r>
              <a:rPr lang="zh-CN" altLang="zh-CN" sz="2400" smtClean="0"/>
              <a:t>是指委托开发方、用户方以外的第三方非利益相关机构所进行的测试。</a:t>
            </a:r>
            <a:endParaRPr lang="en-US" altLang="zh-CN" sz="2400" smtClean="0"/>
          </a:p>
          <a:p>
            <a:pPr>
              <a:lnSpc>
                <a:spcPct val="110000"/>
              </a:lnSpc>
            </a:pPr>
            <a:r>
              <a:rPr lang="zh-CN" altLang="zh-CN" sz="2400" smtClean="0"/>
              <a:t>第三方测试有别于开发人员或用户进行的测试，其目的是为了保证测试工作的客观性。</a:t>
            </a:r>
            <a:endParaRPr lang="zh-CN" altLang="zh-CN" sz="2400" smtClean="0"/>
          </a:p>
        </p:txBody>
      </p:sp>
      <p:sp>
        <p:nvSpPr>
          <p:cNvPr id="21507" name="标题 2"/>
          <p:cNvSpPr>
            <a:spLocks noGrp="1"/>
          </p:cNvSpPr>
          <p:nvPr>
            <p:ph type="title"/>
          </p:nvPr>
        </p:nvSpPr>
        <p:spPr>
          <a:xfrm>
            <a:off x="0" y="972"/>
            <a:ext cx="8353425" cy="720725"/>
          </a:xfrm>
        </p:spPr>
        <p:txBody>
          <a:bodyPr/>
          <a:lstStyle/>
          <a:p>
            <a:r>
              <a:rPr lang="zh-CN" altLang="zh-CN" dirty="0" smtClean="0"/>
              <a:t>α测试</a:t>
            </a:r>
            <a:r>
              <a:rPr lang="zh-CN" altLang="en-US" dirty="0" smtClean="0"/>
              <a:t>、</a:t>
            </a:r>
            <a:r>
              <a:rPr lang="zh-CN" altLang="zh-CN" dirty="0" smtClean="0"/>
              <a:t>β测试</a:t>
            </a:r>
            <a:r>
              <a:rPr lang="zh-CN" altLang="en-US" dirty="0" smtClean="0"/>
              <a:t>、</a:t>
            </a:r>
            <a:r>
              <a:rPr lang="zh-CN" altLang="zh-CN" dirty="0" smtClean="0"/>
              <a:t>第三方测试</a:t>
            </a:r>
            <a:endParaRPr lang="zh-CN" alt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p:txBody>
          <a:bodyPr/>
          <a:lstStyle/>
          <a:p>
            <a:r>
              <a:rPr lang="zh-CN" altLang="en-US" smtClean="0"/>
              <a:t>某程序员为某小学的一年级学生开发了一个加减法计算器，以便帮助一年级的小朋友学习</a:t>
            </a:r>
            <a:r>
              <a:rPr lang="en-US" altLang="zh-CN" smtClean="0"/>
              <a:t>50</a:t>
            </a:r>
            <a:r>
              <a:rPr lang="zh-CN" altLang="en-US" smtClean="0"/>
              <a:t>以内的加减法。</a:t>
            </a:r>
            <a:endParaRPr lang="en-US" altLang="zh-CN" smtClean="0"/>
          </a:p>
          <a:p>
            <a:r>
              <a:rPr lang="zh-CN" altLang="en-US" smtClean="0"/>
              <a:t>程序见“一年级加减法计算器”。</a:t>
            </a:r>
            <a:endParaRPr lang="en-US" altLang="zh-CN" smtClean="0"/>
          </a:p>
          <a:p>
            <a:r>
              <a:rPr lang="zh-CN" altLang="en-US" smtClean="0"/>
              <a:t>现在要求你作为一个软件测试员，测试上述程序员开发出来的程序。</a:t>
            </a:r>
            <a:endParaRPr lang="zh-CN" altLang="en-US" smtClean="0"/>
          </a:p>
        </p:txBody>
      </p:sp>
      <p:sp>
        <p:nvSpPr>
          <p:cNvPr id="22531" name="标题 2"/>
          <p:cNvSpPr>
            <a:spLocks noGrp="1"/>
          </p:cNvSpPr>
          <p:nvPr>
            <p:ph type="title"/>
          </p:nvPr>
        </p:nvSpPr>
        <p:spPr>
          <a:xfrm>
            <a:off x="22225" y="115888"/>
            <a:ext cx="8353425" cy="720725"/>
          </a:xfrm>
        </p:spPr>
        <p:txBody>
          <a:bodyPr/>
          <a:lstStyle/>
          <a:p>
            <a:r>
              <a:rPr lang="zh-CN" altLang="en-US" smtClean="0"/>
              <a:t>课堂练习</a:t>
            </a:r>
            <a:endParaRPr lang="zh-CN" alt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6"/>
          <p:cNvSpPr>
            <a:spLocks noGrp="1"/>
          </p:cNvSpPr>
          <p:nvPr>
            <p:ph type="ctrTitle"/>
          </p:nvPr>
        </p:nvSpPr>
        <p:spPr>
          <a:xfrm>
            <a:off x="395288" y="1484313"/>
            <a:ext cx="8353425" cy="792162"/>
          </a:xfrm>
        </p:spPr>
        <p:txBody>
          <a:bodyPr/>
          <a:lstStyle/>
          <a:p>
            <a:pPr eaLnBrk="1" hangingPunct="1"/>
            <a:r>
              <a:rPr lang="zh-CN" altLang="en-US" smtClean="0"/>
              <a:t>软件测试方法与技术</a:t>
            </a:r>
            <a:r>
              <a:rPr lang="en-US" altLang="zh-CN" smtClean="0"/>
              <a:t>Ⅰ</a:t>
            </a:r>
            <a:endParaRPr lang="zh-CN" altLang="en-US" smtClean="0"/>
          </a:p>
        </p:txBody>
      </p:sp>
      <p:sp>
        <p:nvSpPr>
          <p:cNvPr id="23555" name="副标题 7"/>
          <p:cNvSpPr txBox="1"/>
          <p:nvPr/>
        </p:nvSpPr>
        <p:spPr bwMode="auto">
          <a:xfrm>
            <a:off x="3635375" y="2116138"/>
            <a:ext cx="83534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eaLnBrk="1" hangingPunct="1">
              <a:buFont typeface="Wingdings" panose="05000000000000000000" pitchFamily="2" charset="2"/>
              <a:buNone/>
            </a:pPr>
            <a:r>
              <a:rPr lang="en-US" altLang="zh-CN" sz="2400"/>
              <a:t>—— </a:t>
            </a:r>
            <a:r>
              <a:rPr lang="zh-CN" altLang="en-US" sz="2400"/>
              <a:t>陈建潮</a:t>
            </a:r>
            <a:endParaRPr lang="en-US" altLang="zh-CN" sz="2400"/>
          </a:p>
          <a:p>
            <a:pPr eaLnBrk="1" hangingPunct="1">
              <a:buFont typeface="Wingdings" panose="05000000000000000000" pitchFamily="2" charset="2"/>
              <a:buNone/>
            </a:pPr>
            <a:r>
              <a:rPr lang="en-US" altLang="zh-CN" sz="2400"/>
              <a:t>        vic_c@126.com</a:t>
            </a:r>
            <a:endParaRPr lang="zh-CN" altLang="en-US" sz="2400"/>
          </a:p>
        </p:txBody>
      </p:sp>
      <p:sp>
        <p:nvSpPr>
          <p:cNvPr id="23556" name="标题 6"/>
          <p:cNvSpPr txBox="1"/>
          <p:nvPr/>
        </p:nvSpPr>
        <p:spPr bwMode="auto">
          <a:xfrm>
            <a:off x="-252413" y="3468688"/>
            <a:ext cx="633571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fontAlgn="ctr">
              <a:spcAft>
                <a:spcPts val="400"/>
              </a:spcAft>
              <a:buSzPct val="70000"/>
              <a:buFont typeface="Wingdings" panose="05000000000000000000" pitchFamily="2" charset="2"/>
              <a:buChar char="l"/>
              <a:defRPr sz="2800">
                <a:solidFill>
                  <a:schemeClr val="tx1"/>
                </a:solidFill>
                <a:latin typeface="Arial" panose="020B0604020202020204" pitchFamily="34" charset="0"/>
                <a:ea typeface="微软雅黑" panose="020B0503020204020204" pitchFamily="34" charset="-122"/>
              </a:defRPr>
            </a:lvl1pPr>
            <a:lvl2pPr marL="742950" indent="-285750" fontAlgn="ctr">
              <a:spcAft>
                <a:spcPts val="400"/>
              </a:spcAft>
              <a:buSzPct val="70000"/>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fontAlgn="ctr">
              <a:spcAft>
                <a:spcPts val="400"/>
              </a:spcAft>
              <a:buSzPct val="7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3pPr>
            <a:lvl4pPr marL="16002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4pPr>
            <a:lvl5pPr marL="2057400" indent="-228600" fontAlgn="ctr">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5pPr>
            <a:lvl6pPr marL="25146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6pPr>
            <a:lvl7pPr marL="29718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7pPr>
            <a:lvl8pPr marL="34290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8pPr>
            <a:lvl9pPr marL="3886200" indent="-228600" eaLnBrk="0" fontAlgn="ctr" hangingPunct="0">
              <a:spcBef>
                <a:spcPct val="0"/>
              </a:spcBef>
              <a:spcAft>
                <a:spcPts val="400"/>
              </a:spcAft>
              <a:buSzPct val="7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9pPr>
          </a:lstStyle>
          <a:p>
            <a:pPr algn="r" eaLnBrk="1" fontAlgn="base" hangingPunct="1">
              <a:spcAft>
                <a:spcPct val="0"/>
              </a:spcAft>
              <a:buSzTx/>
              <a:buFontTx/>
              <a:buNone/>
            </a:pPr>
            <a:r>
              <a:rPr lang="zh-CN" altLang="en-US" sz="3200" b="1">
                <a:latin typeface="Arial Black" panose="020B0A04020102020204" pitchFamily="34" charset="0"/>
              </a:rPr>
              <a:t>谢谢大家！</a:t>
            </a:r>
            <a:endParaRPr lang="zh-CN" altLang="en-US" sz="3200" b="1">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30163" y="0"/>
            <a:ext cx="8353426" cy="720725"/>
          </a:xfrm>
        </p:spPr>
        <p:txBody>
          <a:bodyPr/>
          <a:lstStyle/>
          <a:p>
            <a:r>
              <a:rPr lang="en-US" altLang="zh-CN" dirty="0" smtClean="0"/>
              <a:t>2.1</a:t>
            </a:r>
            <a:r>
              <a:rPr lang="zh-CN" altLang="en-US" dirty="0" smtClean="0"/>
              <a:t>什么是软件测试</a:t>
            </a:r>
            <a:endParaRPr lang="zh-CN" altLang="en-US" dirty="0" smtClean="0"/>
          </a:p>
        </p:txBody>
      </p:sp>
      <p:sp>
        <p:nvSpPr>
          <p:cNvPr id="8195" name="内容占位符 2"/>
          <p:cNvSpPr>
            <a:spLocks noGrp="1"/>
          </p:cNvSpPr>
          <p:nvPr>
            <p:ph idx="1"/>
          </p:nvPr>
        </p:nvSpPr>
        <p:spPr>
          <a:xfrm>
            <a:off x="394653" y="1234440"/>
            <a:ext cx="8353425" cy="4679950"/>
          </a:xfrm>
        </p:spPr>
        <p:txBody>
          <a:bodyPr/>
          <a:lstStyle/>
          <a:p>
            <a:r>
              <a:rPr lang="zh-CN" altLang="en-US" smtClean="0"/>
              <a:t>软件测试的定义</a:t>
            </a:r>
            <a:endParaRPr lang="zh-CN" altLang="en-US" smtClean="0"/>
          </a:p>
          <a:p>
            <a:pPr lvl="1">
              <a:lnSpc>
                <a:spcPct val="110000"/>
              </a:lnSpc>
            </a:pPr>
            <a:r>
              <a:rPr lang="zh-CN" altLang="en-US" sz="2000" smtClean="0"/>
              <a:t>软件测试就是在软件投入运行前，对软件需求分析、设计规格说明和编码实现的最终审查，它是软件质量保证的关键步骤。通常对软件测试的定义有两种描述：</a:t>
            </a:r>
            <a:endParaRPr lang="zh-CN" altLang="en-US" sz="2000" smtClean="0"/>
          </a:p>
          <a:p>
            <a:pPr lvl="1">
              <a:lnSpc>
                <a:spcPct val="110000"/>
              </a:lnSpc>
            </a:pPr>
            <a:r>
              <a:rPr lang="zh-CN" altLang="en-US" sz="2000" smtClean="0"/>
              <a:t>定义</a:t>
            </a:r>
            <a:r>
              <a:rPr lang="en-US" altLang="zh-CN" sz="2000" smtClean="0"/>
              <a:t>1</a:t>
            </a:r>
            <a:r>
              <a:rPr lang="zh-CN" altLang="en-US" sz="2000" smtClean="0"/>
              <a:t>：软件测试是为了发现错误而执行程序的过程。</a:t>
            </a:r>
            <a:endParaRPr lang="zh-CN" altLang="en-US" sz="2000" smtClean="0"/>
          </a:p>
          <a:p>
            <a:pPr lvl="1">
              <a:lnSpc>
                <a:spcPct val="110000"/>
              </a:lnSpc>
            </a:pPr>
            <a:r>
              <a:rPr lang="zh-CN" altLang="en-US" sz="2000" smtClean="0"/>
              <a:t>定义</a:t>
            </a:r>
            <a:r>
              <a:rPr lang="en-US" altLang="zh-CN" sz="2000" smtClean="0"/>
              <a:t>2</a:t>
            </a:r>
            <a:r>
              <a:rPr lang="zh-CN" altLang="en-US" sz="2000" smtClean="0"/>
              <a:t>：软件测试是根据软件开发各阶段的规格说明和程序的内部结构而精心设计的一批测试用例，并利用这些测试用例运行程序以及发现错误的过程，即执行测试步骤。 </a:t>
            </a:r>
            <a:endParaRPr lang="en-US" altLang="zh-CN" sz="2000" smtClean="0"/>
          </a:p>
          <a:p>
            <a:pPr lvl="1">
              <a:lnSpc>
                <a:spcPct val="110000"/>
              </a:lnSpc>
            </a:pPr>
            <a:endParaRPr lang="en-US" altLang="zh-CN" sz="2000" smtClean="0"/>
          </a:p>
          <a:p>
            <a:pPr lvl="1">
              <a:lnSpc>
                <a:spcPct val="110000"/>
              </a:lnSpc>
            </a:pPr>
            <a:r>
              <a:rPr lang="zh-CN" altLang="en-US" sz="2000" smtClean="0"/>
              <a:t>测试是为了检验实际的软件是否符合用户需求，所以不能为了发现错误而发现错误。使用人工或自动手段，来运行或测试某个系统的过程</a:t>
            </a:r>
            <a:r>
              <a:rPr lang="zh-CN" altLang="en-US" smtClean="0"/>
              <a:t>。</a:t>
            </a:r>
            <a:endParaRPr lang="zh-CN" altLang="en-US" smtClean="0"/>
          </a:p>
          <a:p>
            <a:pPr lvl="1"/>
            <a:endParaRPr lang="en-US" altLang="zh-CN"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394653" y="1269365"/>
            <a:ext cx="8353425" cy="4679950"/>
          </a:xfrm>
        </p:spPr>
        <p:txBody>
          <a:bodyPr/>
          <a:lstStyle/>
          <a:p>
            <a:r>
              <a:rPr lang="zh-CN" altLang="en-US" smtClean="0"/>
              <a:t>测试：</a:t>
            </a:r>
            <a:endParaRPr lang="en-US" altLang="zh-CN" smtClean="0"/>
          </a:p>
          <a:p>
            <a:pPr lvl="1">
              <a:lnSpc>
                <a:spcPct val="110000"/>
              </a:lnSpc>
            </a:pPr>
            <a:r>
              <a:rPr lang="zh-CN" altLang="en-US" sz="2000" smtClean="0"/>
              <a:t>所谓测试的含义，首先是一项活动，在这项活动中某个系统或组成的部分将在特定的条件下运行，结果将被观察和记录，并对系统或组成部分进行评价。</a:t>
            </a:r>
            <a:endParaRPr lang="en-US" altLang="zh-CN" sz="2000" smtClean="0"/>
          </a:p>
          <a:p>
            <a:pPr lvl="1">
              <a:lnSpc>
                <a:spcPct val="110000"/>
              </a:lnSpc>
            </a:pPr>
            <a:r>
              <a:rPr lang="zh-CN" altLang="en-US" sz="2000" smtClean="0"/>
              <a:t>测试活动有两种结果：找出缺陷和故障，或显示软件执行与预期结果一致。测试是一个或多个测试用例的集合。</a:t>
            </a:r>
            <a:endParaRPr lang="en-US" altLang="zh-CN" sz="2000" smtClean="0"/>
          </a:p>
          <a:p>
            <a:pPr lvl="1"/>
            <a:endParaRPr lang="en-US" altLang="zh-CN" smtClean="0"/>
          </a:p>
          <a:p>
            <a:r>
              <a:rPr lang="zh-CN" altLang="en-US" smtClean="0">
                <a:solidFill>
                  <a:srgbClr val="FF0000"/>
                </a:solidFill>
              </a:rPr>
              <a:t>软件测试员的目的：</a:t>
            </a:r>
            <a:endParaRPr lang="en-US" altLang="zh-CN" smtClean="0">
              <a:solidFill>
                <a:srgbClr val="FF0000"/>
              </a:solidFill>
            </a:endParaRPr>
          </a:p>
          <a:p>
            <a:pPr lvl="1"/>
            <a:r>
              <a:rPr lang="zh-CN" altLang="en-US" smtClean="0">
                <a:solidFill>
                  <a:srgbClr val="FF0000"/>
                </a:solidFill>
              </a:rPr>
              <a:t>是找出软件缺陷，尽可能早一些，并确保其得以修复，以提高软件质量。</a:t>
            </a:r>
            <a:endParaRPr lang="zh-CN" altLang="en-US" smtClean="0">
              <a:solidFill>
                <a:srgbClr val="FF0000"/>
              </a:solidFill>
            </a:endParaRPr>
          </a:p>
          <a:p>
            <a:pPr lvl="1"/>
            <a:endParaRPr lang="zh-CN" altLang="en-US" smtClean="0"/>
          </a:p>
          <a:p>
            <a:pPr lvl="1"/>
            <a:endParaRPr lang="en-US" altLang="zh-CN" smtClean="0"/>
          </a:p>
        </p:txBody>
      </p:sp>
      <p:sp>
        <p:nvSpPr>
          <p:cNvPr id="9219" name="标题 1"/>
          <p:cNvSpPr>
            <a:spLocks noGrp="1"/>
          </p:cNvSpPr>
          <p:nvPr>
            <p:ph type="title"/>
          </p:nvPr>
        </p:nvSpPr>
        <p:spPr>
          <a:xfrm>
            <a:off x="-642" y="0"/>
            <a:ext cx="8353426" cy="720725"/>
          </a:xfrm>
        </p:spPr>
        <p:txBody>
          <a:bodyPr/>
          <a:lstStyle/>
          <a:p>
            <a:r>
              <a:rPr lang="en-US" altLang="zh-CN" dirty="0" smtClean="0"/>
              <a:t>2.2</a:t>
            </a:r>
            <a:r>
              <a:rPr lang="zh-CN" altLang="en-US" dirty="0" smtClean="0"/>
              <a:t>软件测试的目的</a:t>
            </a: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1554" y="0"/>
            <a:ext cx="8353426" cy="720725"/>
          </a:xfrm>
        </p:spPr>
        <p:txBody>
          <a:bodyPr/>
          <a:lstStyle/>
          <a:p>
            <a:r>
              <a:rPr lang="en-US" altLang="zh-CN" dirty="0" smtClean="0"/>
              <a:t>2.3 </a:t>
            </a:r>
            <a:r>
              <a:rPr lang="zh-CN" altLang="en-US" dirty="0" smtClean="0"/>
              <a:t>测试用例</a:t>
            </a:r>
            <a:endParaRPr lang="zh-CN" altLang="en-US" dirty="0" smtClean="0"/>
          </a:p>
        </p:txBody>
      </p:sp>
      <p:sp>
        <p:nvSpPr>
          <p:cNvPr id="10243" name="内容占位符 2"/>
          <p:cNvSpPr>
            <a:spLocks noGrp="1"/>
          </p:cNvSpPr>
          <p:nvPr>
            <p:ph idx="1"/>
          </p:nvPr>
        </p:nvSpPr>
        <p:spPr>
          <a:xfrm>
            <a:off x="395288" y="1313815"/>
            <a:ext cx="8353425" cy="4679950"/>
          </a:xfrm>
        </p:spPr>
        <p:txBody>
          <a:bodyPr/>
          <a:lstStyle/>
          <a:p>
            <a:r>
              <a:rPr lang="zh-CN" altLang="en-US" sz="2400" smtClean="0"/>
              <a:t>开发的生命周期</a:t>
            </a:r>
            <a:endParaRPr lang="zh-CN" altLang="en-US" sz="2400" smtClean="0"/>
          </a:p>
          <a:p>
            <a:pPr lvl="1"/>
            <a:r>
              <a:rPr lang="zh-CN" altLang="en-US" sz="2000" smtClean="0"/>
              <a:t>需求分析 → 概要设计 → 详细设计 → 编码 → 维护</a:t>
            </a:r>
            <a:endParaRPr lang="zh-CN" altLang="en-US" sz="2000" smtClean="0"/>
          </a:p>
          <a:p>
            <a:r>
              <a:rPr lang="zh-CN" altLang="en-US" sz="2400" smtClean="0"/>
              <a:t>测试的生命周期</a:t>
            </a:r>
            <a:endParaRPr lang="zh-CN" altLang="en-US" sz="2400" smtClean="0"/>
          </a:p>
          <a:p>
            <a:pPr lvl="1"/>
            <a:r>
              <a:rPr lang="zh-CN" altLang="en-US" sz="2000" smtClean="0"/>
              <a:t>测试计划 → 测试设计 → 测试执行 → 测试评估</a:t>
            </a:r>
            <a:endParaRPr lang="zh-CN" altLang="en-US" sz="2000" smtClean="0"/>
          </a:p>
          <a:p>
            <a:pPr lvl="1"/>
            <a:r>
              <a:rPr lang="zh-CN" altLang="en-US" sz="2000" smtClean="0"/>
              <a:t>需求分析和测试计划完成后，根据</a:t>
            </a:r>
            <a:r>
              <a:rPr lang="en-US" altLang="zh-CN" sz="2000" smtClean="0"/>
              <a:t>《</a:t>
            </a:r>
            <a:r>
              <a:rPr lang="zh-CN" altLang="en-US" sz="2000" smtClean="0"/>
              <a:t>系统需求规格说明书</a:t>
            </a:r>
            <a:r>
              <a:rPr lang="en-US" altLang="zh-CN" sz="2000" smtClean="0"/>
              <a:t>》</a:t>
            </a:r>
            <a:r>
              <a:rPr lang="zh-CN" altLang="en-US" sz="2000" smtClean="0"/>
              <a:t>和软件原型</a:t>
            </a:r>
            <a:r>
              <a:rPr lang="en-US" altLang="zh-CN" sz="2000" smtClean="0"/>
              <a:t>(DEMO)</a:t>
            </a:r>
            <a:r>
              <a:rPr lang="zh-CN" altLang="en-US" sz="2000" smtClean="0"/>
              <a:t>写测试用例</a:t>
            </a:r>
            <a:endParaRPr lang="zh-CN" altLang="en-US" sz="2000" smtClean="0"/>
          </a:p>
          <a:p>
            <a:r>
              <a:rPr lang="zh-CN" altLang="en-US" sz="2400" smtClean="0">
                <a:solidFill>
                  <a:srgbClr val="FF0000"/>
                </a:solidFill>
              </a:rPr>
              <a:t>测试用例：</a:t>
            </a:r>
            <a:endParaRPr lang="en-US" altLang="zh-CN" sz="2400" smtClean="0">
              <a:solidFill>
                <a:srgbClr val="FF0000"/>
              </a:solidFill>
            </a:endParaRPr>
          </a:p>
          <a:p>
            <a:pPr lvl="1"/>
            <a:r>
              <a:rPr lang="zh-CN" altLang="en-US" sz="2000" smtClean="0">
                <a:solidFill>
                  <a:srgbClr val="FF0000"/>
                </a:solidFill>
              </a:rPr>
              <a:t>所谓测试用例是为特定的目的而设计的一组测试输入、执行步骤和预期的结果；测试用例是执行测试的最小实体。</a:t>
            </a:r>
            <a:endParaRPr lang="zh-CN" altLang="en-US" sz="2000" smtClean="0">
              <a:solidFill>
                <a:srgbClr val="FF0000"/>
              </a:solidFill>
            </a:endParaRPr>
          </a:p>
          <a:p>
            <a:r>
              <a:rPr lang="zh-CN" altLang="en-US" sz="2400" smtClean="0"/>
              <a:t>测试步骤：</a:t>
            </a:r>
            <a:endParaRPr lang="en-US" altLang="zh-CN" sz="2400" smtClean="0"/>
          </a:p>
          <a:p>
            <a:pPr lvl="1"/>
            <a:r>
              <a:rPr lang="zh-CN" altLang="en-US" sz="2000" smtClean="0"/>
              <a:t>测试步骤详细规定了如何设置、执行、评估特定的测试用例。</a:t>
            </a:r>
            <a:endParaRPr lang="zh-CN" altLang="en-US" sz="2000" smtClean="0"/>
          </a:p>
          <a:p>
            <a:pPr lvl="1"/>
            <a:endParaRPr lang="en-US" altLang="zh-CN"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1"/>
          <p:cNvSpPr>
            <a:spLocks noGrp="1"/>
          </p:cNvSpPr>
          <p:nvPr>
            <p:ph idx="1"/>
          </p:nvPr>
        </p:nvSpPr>
        <p:spPr/>
        <p:txBody>
          <a:bodyPr/>
          <a:lstStyle/>
          <a:p>
            <a:pPr lvl="1" eaLnBrk="1" hangingPunct="1">
              <a:lnSpc>
                <a:spcPct val="100000"/>
              </a:lnSpc>
            </a:pPr>
            <a:r>
              <a:rPr lang="zh-CN" altLang="en-US" smtClean="0"/>
              <a:t>例如，某个程序员要开发一个程序，产品说明书如下：</a:t>
            </a:r>
            <a:endParaRPr lang="zh-CN" altLang="en-US" smtClean="0"/>
          </a:p>
          <a:p>
            <a:pPr lvl="1" eaLnBrk="1" hangingPunct="1">
              <a:lnSpc>
                <a:spcPct val="120000"/>
              </a:lnSpc>
              <a:buFont typeface="Wingdings" panose="05000000000000000000" pitchFamily="2" charset="2"/>
              <a:buNone/>
            </a:pPr>
            <a:r>
              <a:rPr lang="zh-CN" altLang="en-US" sz="2000" smtClean="0"/>
              <a:t>           输入</a:t>
            </a:r>
            <a:r>
              <a:rPr lang="en-US" altLang="zh-CN" sz="2000" smtClean="0"/>
              <a:t>3</a:t>
            </a:r>
            <a:r>
              <a:rPr lang="zh-CN" altLang="en-US" sz="2000" smtClean="0"/>
              <a:t>个整数</a:t>
            </a:r>
            <a:r>
              <a:rPr lang="en-US" altLang="zh-CN" sz="2000" smtClean="0"/>
              <a:t>a</a:t>
            </a:r>
            <a:r>
              <a:rPr lang="zh-CN" altLang="en-US" sz="2000" smtClean="0"/>
              <a:t>、</a:t>
            </a:r>
            <a:r>
              <a:rPr lang="en-US" altLang="zh-CN" sz="2000" smtClean="0"/>
              <a:t>b</a:t>
            </a:r>
            <a:r>
              <a:rPr lang="zh-CN" altLang="en-US" sz="2000" smtClean="0"/>
              <a:t>和</a:t>
            </a:r>
            <a:r>
              <a:rPr lang="en-US" altLang="zh-CN" sz="2000" smtClean="0"/>
              <a:t>c</a:t>
            </a:r>
            <a:r>
              <a:rPr lang="zh-CN" altLang="en-US" sz="2000" smtClean="0"/>
              <a:t>，作为三角形的</a:t>
            </a:r>
            <a:r>
              <a:rPr lang="en-US" altLang="zh-CN" sz="2000" smtClean="0"/>
              <a:t>3</a:t>
            </a:r>
            <a:r>
              <a:rPr lang="zh-CN" altLang="en-US" sz="2000" smtClean="0"/>
              <a:t>条边。通过程序判断出由这</a:t>
            </a:r>
            <a:r>
              <a:rPr lang="en-US" altLang="zh-CN" sz="2000" smtClean="0"/>
              <a:t>3</a:t>
            </a:r>
            <a:r>
              <a:rPr lang="zh-CN" altLang="en-US" sz="2000" smtClean="0"/>
              <a:t>条边构成的三角形的类型是等边三角形、等腰三角形还是一般三角形，并打印出相应的信息。</a:t>
            </a:r>
            <a:endParaRPr lang="zh-CN" altLang="en-US" sz="2000" smtClean="0"/>
          </a:p>
          <a:p>
            <a:pPr lvl="1" eaLnBrk="1" hangingPunct="1">
              <a:lnSpc>
                <a:spcPct val="120000"/>
              </a:lnSpc>
            </a:pPr>
            <a:r>
              <a:rPr lang="zh-CN" altLang="en-US" sz="2000" smtClean="0"/>
              <a:t>现在要求你作为一个软件测试员，测试上述程序员开发出来的程序，请你写下自己认为合适的测试输入；</a:t>
            </a:r>
            <a:endParaRPr lang="zh-CN" altLang="en-US" sz="2000" smtClean="0"/>
          </a:p>
          <a:p>
            <a:pPr lvl="1" eaLnBrk="1" hangingPunct="1">
              <a:lnSpc>
                <a:spcPct val="120000"/>
              </a:lnSpc>
              <a:buFont typeface="Wingdings" panose="05000000000000000000" pitchFamily="2" charset="2"/>
              <a:buNone/>
            </a:pPr>
            <a:r>
              <a:rPr lang="zh-CN" altLang="en-US" sz="2000" smtClean="0"/>
              <a:t>           如（</a:t>
            </a:r>
            <a:r>
              <a:rPr lang="en-US" altLang="zh-CN" sz="2000" smtClean="0"/>
              <a:t>3</a:t>
            </a:r>
            <a:r>
              <a:rPr lang="zh-CN" altLang="en-US" sz="2000" smtClean="0"/>
              <a:t>，</a:t>
            </a:r>
            <a:r>
              <a:rPr lang="en-US" altLang="zh-CN" sz="2000" smtClean="0"/>
              <a:t>3</a:t>
            </a:r>
            <a:r>
              <a:rPr lang="zh-CN" altLang="en-US" sz="2000" smtClean="0"/>
              <a:t>，</a:t>
            </a:r>
            <a:r>
              <a:rPr lang="en-US" altLang="zh-CN" sz="2000" smtClean="0"/>
              <a:t>4</a:t>
            </a:r>
            <a:r>
              <a:rPr lang="zh-CN" altLang="en-US" sz="2000" smtClean="0"/>
              <a:t>）、（</a:t>
            </a:r>
            <a:r>
              <a:rPr lang="en-US" altLang="zh-CN" sz="2000" smtClean="0"/>
              <a:t>2</a:t>
            </a:r>
            <a:r>
              <a:rPr lang="zh-CN" altLang="en-US" sz="2000" smtClean="0"/>
              <a:t>，</a:t>
            </a:r>
            <a:r>
              <a:rPr lang="en-US" altLang="zh-CN" sz="2000" smtClean="0"/>
              <a:t>3</a:t>
            </a:r>
            <a:r>
              <a:rPr lang="zh-CN" altLang="en-US" sz="2000" smtClean="0"/>
              <a:t>，</a:t>
            </a:r>
            <a:r>
              <a:rPr lang="en-US" altLang="zh-CN" sz="2000" smtClean="0"/>
              <a:t>4</a:t>
            </a:r>
            <a:r>
              <a:rPr lang="zh-CN" altLang="en-US" sz="2000" smtClean="0"/>
              <a:t>）等等，尽量多地列举出来，以便通过你设计的测试输入，检测该程序员开发的程序是否存在缺陷。</a:t>
            </a:r>
            <a:endParaRPr lang="en-US" altLang="zh-CN" sz="2000" smtClean="0"/>
          </a:p>
          <a:p>
            <a:pPr lvl="1" eaLnBrk="1" hangingPunct="1">
              <a:lnSpc>
                <a:spcPct val="120000"/>
              </a:lnSpc>
              <a:buFont typeface="Wingdings" panose="05000000000000000000" pitchFamily="2" charset="2"/>
              <a:buNone/>
            </a:pPr>
            <a:r>
              <a:rPr lang="en-US" altLang="zh-CN" sz="2000" smtClean="0"/>
              <a:t>         </a:t>
            </a:r>
            <a:r>
              <a:rPr lang="zh-CN" altLang="en-US" sz="2000" smtClean="0"/>
              <a:t>（运行程序见：判断三角形类型的程序</a:t>
            </a:r>
            <a:r>
              <a:rPr lang="en-US" altLang="zh-CN" sz="2000" smtClean="0"/>
              <a:t>.exe</a:t>
            </a:r>
            <a:r>
              <a:rPr lang="zh-CN" altLang="en-US" sz="2000" smtClean="0"/>
              <a:t>）</a:t>
            </a:r>
            <a:endParaRPr lang="zh-CN" altLang="en-US" sz="2000" smtClean="0"/>
          </a:p>
          <a:p>
            <a:endParaRPr lang="zh-CN" altLang="en-US" sz="2000" smtClean="0"/>
          </a:p>
        </p:txBody>
      </p:sp>
      <p:sp>
        <p:nvSpPr>
          <p:cNvPr id="11267" name="标题 2"/>
          <p:cNvSpPr>
            <a:spLocks noGrp="1"/>
          </p:cNvSpPr>
          <p:nvPr>
            <p:ph type="title"/>
          </p:nvPr>
        </p:nvSpPr>
        <p:spPr>
          <a:xfrm>
            <a:off x="11350" y="14620"/>
            <a:ext cx="8353425" cy="720725"/>
          </a:xfrm>
        </p:spPr>
        <p:txBody>
          <a:bodyPr/>
          <a:lstStyle/>
          <a:p>
            <a:r>
              <a:rPr lang="zh-CN" altLang="en-US" dirty="0" smtClean="0"/>
              <a:t>课堂作业</a:t>
            </a:r>
            <a:endParaRPr lang="zh-CN" alt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1"/>
          <p:cNvSpPr>
            <a:spLocks noGrp="1"/>
          </p:cNvSpPr>
          <p:nvPr>
            <p:ph idx="1"/>
          </p:nvPr>
        </p:nvSpPr>
        <p:spPr/>
        <p:txBody>
          <a:bodyPr/>
          <a:lstStyle/>
          <a:p>
            <a:r>
              <a:rPr lang="zh-CN" altLang="en-US" smtClean="0"/>
              <a:t>检查你自己所写的测试输入，根据你的所写的测试输入回答下面的问题：</a:t>
            </a:r>
            <a:endParaRPr lang="zh-CN" altLang="en-US" smtClean="0"/>
          </a:p>
          <a:p>
            <a:pPr marL="457200" lvl="1" indent="0" eaLnBrk="1" hangingPunct="1">
              <a:lnSpc>
                <a:spcPct val="80000"/>
              </a:lnSpc>
              <a:spcBef>
                <a:spcPct val="40000"/>
              </a:spcBef>
              <a:buFont typeface="Wingdings" panose="05000000000000000000" pitchFamily="2" charset="2"/>
              <a:buNone/>
            </a:pPr>
            <a:r>
              <a:rPr lang="en-US" altLang="zh-CN" sz="2000" smtClean="0"/>
              <a:t>1</a:t>
            </a:r>
            <a:r>
              <a:rPr lang="zh-CN" altLang="en-US" sz="2000" smtClean="0"/>
              <a:t>、是否设计了一种测试输入表示合法的一般三角形；如（</a:t>
            </a:r>
            <a:r>
              <a:rPr lang="en-US" altLang="zh-CN" sz="2000" smtClean="0"/>
              <a:t>3</a:t>
            </a:r>
            <a:r>
              <a:rPr lang="zh-CN" altLang="en-US" sz="2000" smtClean="0"/>
              <a:t>，</a:t>
            </a:r>
            <a:r>
              <a:rPr lang="en-US" altLang="zh-CN" sz="2000" smtClean="0"/>
              <a:t>2</a:t>
            </a:r>
            <a:r>
              <a:rPr lang="zh-CN" altLang="en-US" sz="2000" smtClean="0"/>
              <a:t>，</a:t>
            </a:r>
            <a:r>
              <a:rPr lang="en-US" altLang="zh-CN" sz="2000" smtClean="0"/>
              <a:t>4</a:t>
            </a:r>
            <a:r>
              <a:rPr lang="zh-CN" altLang="en-US" sz="2000" smtClean="0"/>
              <a:t>）</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2</a:t>
            </a:r>
            <a:r>
              <a:rPr lang="zh-CN" altLang="en-US" sz="2000" smtClean="0"/>
              <a:t>、是否设计了一种测试输入表示合法的等腰三角形；如（</a:t>
            </a:r>
            <a:r>
              <a:rPr lang="en-US" altLang="zh-CN" sz="2000" smtClean="0"/>
              <a:t>4</a:t>
            </a:r>
            <a:r>
              <a:rPr lang="zh-CN" altLang="en-US" sz="2000" smtClean="0"/>
              <a:t>，</a:t>
            </a:r>
            <a:r>
              <a:rPr lang="en-US" altLang="zh-CN" sz="2000" smtClean="0"/>
              <a:t>4</a:t>
            </a:r>
            <a:r>
              <a:rPr lang="zh-CN" altLang="en-US" sz="2000" smtClean="0"/>
              <a:t>，</a:t>
            </a:r>
            <a:r>
              <a:rPr lang="en-US" altLang="zh-CN" sz="2000" smtClean="0"/>
              <a:t>6</a:t>
            </a:r>
            <a:r>
              <a:rPr lang="zh-CN" altLang="en-US" sz="2000" smtClean="0"/>
              <a:t>），但（</a:t>
            </a:r>
            <a:r>
              <a:rPr lang="en-US" altLang="zh-CN" sz="2000" smtClean="0"/>
              <a:t>4</a:t>
            </a:r>
            <a:r>
              <a:rPr lang="zh-CN" altLang="en-US" sz="2000" smtClean="0"/>
              <a:t>，</a:t>
            </a:r>
            <a:r>
              <a:rPr lang="en-US" altLang="zh-CN" sz="2000" smtClean="0"/>
              <a:t>4</a:t>
            </a:r>
            <a:r>
              <a:rPr lang="zh-CN" altLang="en-US" sz="2000" smtClean="0"/>
              <a:t>，</a:t>
            </a:r>
            <a:r>
              <a:rPr lang="en-US" altLang="zh-CN" sz="2000" smtClean="0"/>
              <a:t>9</a:t>
            </a:r>
            <a:r>
              <a:rPr lang="zh-CN" altLang="en-US" sz="2000" smtClean="0"/>
              <a:t>）这样的不是；</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3</a:t>
            </a:r>
            <a:r>
              <a:rPr lang="zh-CN" altLang="en-US" sz="2000" smtClean="0"/>
              <a:t>、是否设计了一种测试输入表示合法的等边三角形；</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4</a:t>
            </a:r>
            <a:r>
              <a:rPr lang="zh-CN" altLang="en-US" sz="2000" smtClean="0"/>
              <a:t>、是否设计了</a:t>
            </a:r>
            <a:r>
              <a:rPr lang="en-US" altLang="zh-CN" sz="2000" smtClean="0"/>
              <a:t>3</a:t>
            </a:r>
            <a:r>
              <a:rPr lang="zh-CN" altLang="en-US" sz="2000" smtClean="0"/>
              <a:t>种排列方案，测试输入表示合法的等腰三角形；如（</a:t>
            </a:r>
            <a:r>
              <a:rPr lang="en-US" altLang="zh-CN" sz="2000" smtClean="0"/>
              <a:t>4</a:t>
            </a:r>
            <a:r>
              <a:rPr lang="zh-CN" altLang="en-US" sz="2000" smtClean="0"/>
              <a:t>，</a:t>
            </a:r>
            <a:r>
              <a:rPr lang="en-US" altLang="zh-CN" sz="2000" smtClean="0"/>
              <a:t>4</a:t>
            </a:r>
            <a:r>
              <a:rPr lang="zh-CN" altLang="en-US" sz="2000" smtClean="0"/>
              <a:t>，</a:t>
            </a:r>
            <a:r>
              <a:rPr lang="en-US" altLang="zh-CN" sz="2000" smtClean="0"/>
              <a:t>6</a:t>
            </a:r>
            <a:r>
              <a:rPr lang="zh-CN" altLang="en-US" sz="2000" smtClean="0"/>
              <a:t>）， （</a:t>
            </a:r>
            <a:r>
              <a:rPr lang="en-US" altLang="zh-CN" sz="2000" smtClean="0"/>
              <a:t>4</a:t>
            </a:r>
            <a:r>
              <a:rPr lang="zh-CN" altLang="en-US" sz="2000" smtClean="0"/>
              <a:t>，</a:t>
            </a:r>
            <a:r>
              <a:rPr lang="en-US" altLang="zh-CN" sz="2000" smtClean="0"/>
              <a:t>6</a:t>
            </a:r>
            <a:r>
              <a:rPr lang="zh-CN" altLang="en-US" sz="2000" smtClean="0"/>
              <a:t>，</a:t>
            </a:r>
            <a:r>
              <a:rPr lang="en-US" altLang="zh-CN" sz="2000" smtClean="0"/>
              <a:t>4</a:t>
            </a:r>
            <a:r>
              <a:rPr lang="zh-CN" altLang="en-US" sz="2000" smtClean="0"/>
              <a:t>）， （</a:t>
            </a:r>
            <a:r>
              <a:rPr lang="en-US" altLang="zh-CN" sz="2000" smtClean="0"/>
              <a:t>6</a:t>
            </a:r>
            <a:r>
              <a:rPr lang="zh-CN" altLang="en-US" sz="2000" smtClean="0"/>
              <a:t>，</a:t>
            </a:r>
            <a:r>
              <a:rPr lang="en-US" altLang="zh-CN" sz="2000" smtClean="0"/>
              <a:t>4</a:t>
            </a:r>
            <a:r>
              <a:rPr lang="zh-CN" altLang="en-US" sz="2000" smtClean="0"/>
              <a:t>，</a:t>
            </a:r>
            <a:r>
              <a:rPr lang="en-US" altLang="zh-CN" sz="2000" smtClean="0"/>
              <a:t>4</a:t>
            </a:r>
            <a:r>
              <a:rPr lang="zh-CN" altLang="en-US" sz="2000" smtClean="0"/>
              <a:t>）</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5</a:t>
            </a:r>
            <a:r>
              <a:rPr lang="zh-CN" altLang="en-US" sz="2000" smtClean="0"/>
              <a:t>、是否设计了这样一种测试输入，其中一条边为</a:t>
            </a:r>
            <a:r>
              <a:rPr lang="en-US" altLang="zh-CN" sz="2000" smtClean="0"/>
              <a:t>0</a:t>
            </a:r>
            <a:r>
              <a:rPr lang="zh-CN" altLang="en-US" sz="2000" smtClean="0"/>
              <a:t>；</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6</a:t>
            </a:r>
            <a:r>
              <a:rPr lang="zh-CN" altLang="en-US" sz="2000" smtClean="0"/>
              <a:t>、是否设计了这样一种测试输入，</a:t>
            </a:r>
            <a:r>
              <a:rPr lang="en-US" altLang="zh-CN" sz="2000" smtClean="0"/>
              <a:t>3</a:t>
            </a:r>
            <a:r>
              <a:rPr lang="zh-CN" altLang="en-US" sz="2000" smtClean="0"/>
              <a:t>个整数都大于</a:t>
            </a:r>
            <a:r>
              <a:rPr lang="en-US" altLang="zh-CN" sz="2000" smtClean="0"/>
              <a:t>0</a:t>
            </a:r>
            <a:r>
              <a:rPr lang="zh-CN" altLang="en-US" sz="2000" smtClean="0"/>
              <a:t>，而其中两数只和等于第三个数；</a:t>
            </a:r>
            <a:endParaRPr lang="zh-CN" altLang="en-US" sz="2000" smtClean="0"/>
          </a:p>
          <a:p>
            <a:pPr marL="457200" lvl="1" indent="0" eaLnBrk="1" hangingPunct="1">
              <a:lnSpc>
                <a:spcPct val="80000"/>
              </a:lnSpc>
              <a:spcBef>
                <a:spcPct val="40000"/>
              </a:spcBef>
              <a:buFont typeface="Wingdings" panose="05000000000000000000" pitchFamily="2" charset="2"/>
              <a:buNone/>
            </a:pPr>
            <a:r>
              <a:rPr lang="en-US" altLang="zh-CN" sz="2000" smtClean="0"/>
              <a:t>7</a:t>
            </a:r>
            <a:r>
              <a:rPr lang="zh-CN" altLang="en-US" sz="2000" smtClean="0"/>
              <a:t>、是否设计了</a:t>
            </a:r>
            <a:r>
              <a:rPr lang="en-US" altLang="zh-CN" sz="2000" smtClean="0"/>
              <a:t>3</a:t>
            </a:r>
            <a:r>
              <a:rPr lang="zh-CN" altLang="en-US" sz="2000" smtClean="0"/>
              <a:t>种排列方案，测试输入，</a:t>
            </a:r>
            <a:r>
              <a:rPr lang="en-US" altLang="zh-CN" sz="2000" smtClean="0"/>
              <a:t>3</a:t>
            </a:r>
            <a:r>
              <a:rPr lang="zh-CN" altLang="en-US" sz="2000" smtClean="0"/>
              <a:t>个整数都大于</a:t>
            </a:r>
            <a:r>
              <a:rPr lang="en-US" altLang="zh-CN" sz="2000" smtClean="0"/>
              <a:t>0</a:t>
            </a:r>
            <a:r>
              <a:rPr lang="zh-CN" altLang="en-US" sz="2000" smtClean="0"/>
              <a:t>，而其中两数只和等于第三个数；</a:t>
            </a:r>
            <a:endParaRPr lang="zh-CN" altLang="en-US" sz="2000" smtClean="0"/>
          </a:p>
          <a:p>
            <a:endParaRPr lang="zh-CN" alt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idx="1"/>
          </p:nvPr>
        </p:nvSpPr>
        <p:spPr/>
        <p:txBody>
          <a:bodyPr/>
          <a:lstStyle/>
          <a:p>
            <a:pPr lvl="1" eaLnBrk="1" hangingPunct="1">
              <a:lnSpc>
                <a:spcPct val="90000"/>
              </a:lnSpc>
              <a:spcBef>
                <a:spcPct val="40000"/>
              </a:spcBef>
            </a:pPr>
            <a:r>
              <a:rPr lang="en-US" altLang="zh-CN" sz="2000" smtClean="0"/>
              <a:t>8</a:t>
            </a:r>
            <a:r>
              <a:rPr lang="zh-CN" altLang="en-US" sz="2000" smtClean="0"/>
              <a:t>、是否设计了这样一种测试输入，</a:t>
            </a:r>
            <a:r>
              <a:rPr lang="en-US" altLang="zh-CN" sz="2000" smtClean="0"/>
              <a:t>3</a:t>
            </a:r>
            <a:r>
              <a:rPr lang="zh-CN" altLang="en-US" sz="2000" smtClean="0"/>
              <a:t>个整数都大于</a:t>
            </a:r>
            <a:r>
              <a:rPr lang="en-US" altLang="zh-CN" sz="2000" smtClean="0"/>
              <a:t>0</a:t>
            </a:r>
            <a:r>
              <a:rPr lang="zh-CN" altLang="en-US" sz="2000" smtClean="0"/>
              <a:t>，而其中两数之和小于第三个数；</a:t>
            </a:r>
            <a:endParaRPr lang="zh-CN" altLang="en-US" sz="2000" smtClean="0"/>
          </a:p>
          <a:p>
            <a:pPr lvl="1" eaLnBrk="1" hangingPunct="1">
              <a:lnSpc>
                <a:spcPct val="90000"/>
              </a:lnSpc>
              <a:spcBef>
                <a:spcPct val="40000"/>
              </a:spcBef>
            </a:pPr>
            <a:r>
              <a:rPr lang="en-US" altLang="zh-CN" sz="2000" smtClean="0"/>
              <a:t>9</a:t>
            </a:r>
            <a:r>
              <a:rPr lang="zh-CN" altLang="en-US" sz="2000" smtClean="0"/>
              <a:t>、是否设计了</a:t>
            </a:r>
            <a:r>
              <a:rPr lang="en-US" altLang="zh-CN" sz="2000" smtClean="0"/>
              <a:t>3</a:t>
            </a:r>
            <a:r>
              <a:rPr lang="zh-CN" altLang="en-US" sz="2000" smtClean="0"/>
              <a:t>种排列方案，测试输入，</a:t>
            </a:r>
            <a:r>
              <a:rPr lang="en-US" altLang="zh-CN" sz="2000" smtClean="0"/>
              <a:t>3</a:t>
            </a:r>
            <a:r>
              <a:rPr lang="zh-CN" altLang="en-US" sz="2000" smtClean="0"/>
              <a:t>个整数都大于</a:t>
            </a:r>
            <a:r>
              <a:rPr lang="en-US" altLang="zh-CN" sz="2000" smtClean="0"/>
              <a:t>0</a:t>
            </a:r>
            <a:r>
              <a:rPr lang="zh-CN" altLang="en-US" sz="2000" smtClean="0"/>
              <a:t>，而其中两数只和小于第三个数；</a:t>
            </a:r>
            <a:endParaRPr lang="zh-CN" altLang="en-US" sz="2000" smtClean="0"/>
          </a:p>
          <a:p>
            <a:pPr lvl="1" eaLnBrk="1" hangingPunct="1">
              <a:lnSpc>
                <a:spcPct val="90000"/>
              </a:lnSpc>
              <a:spcBef>
                <a:spcPct val="40000"/>
              </a:spcBef>
            </a:pPr>
            <a:r>
              <a:rPr lang="en-US" altLang="zh-CN" sz="2000" smtClean="0"/>
              <a:t>10</a:t>
            </a:r>
            <a:r>
              <a:rPr lang="zh-CN" altLang="en-US" sz="2000" smtClean="0"/>
              <a:t>、是否设计了这样一种测试输入，表示</a:t>
            </a:r>
            <a:r>
              <a:rPr lang="en-US" altLang="zh-CN" sz="2000" smtClean="0"/>
              <a:t>3</a:t>
            </a:r>
            <a:r>
              <a:rPr lang="zh-CN" altLang="en-US" sz="2000" smtClean="0"/>
              <a:t>条边都为</a:t>
            </a:r>
            <a:r>
              <a:rPr lang="en-US" altLang="zh-CN" sz="2000" smtClean="0"/>
              <a:t>0</a:t>
            </a:r>
            <a:r>
              <a:rPr lang="zh-CN" altLang="en-US" sz="2000" smtClean="0"/>
              <a:t>；如（</a:t>
            </a:r>
            <a:r>
              <a:rPr lang="en-US" altLang="zh-CN" sz="2000" smtClean="0"/>
              <a:t>0</a:t>
            </a:r>
            <a:r>
              <a:rPr lang="zh-CN" altLang="en-US" sz="2000" smtClean="0"/>
              <a:t>，</a:t>
            </a:r>
            <a:r>
              <a:rPr lang="en-US" altLang="zh-CN" sz="2000" smtClean="0"/>
              <a:t>0</a:t>
            </a:r>
            <a:r>
              <a:rPr lang="zh-CN" altLang="en-US" sz="2000" smtClean="0"/>
              <a:t>，</a:t>
            </a:r>
            <a:r>
              <a:rPr lang="en-US" altLang="zh-CN" sz="2000" smtClean="0"/>
              <a:t>0</a:t>
            </a:r>
            <a:r>
              <a:rPr lang="zh-CN" altLang="en-US" sz="2000" smtClean="0"/>
              <a:t>）；</a:t>
            </a:r>
            <a:endParaRPr lang="zh-CN" altLang="en-US" sz="2000" smtClean="0"/>
          </a:p>
          <a:p>
            <a:pPr lvl="1" eaLnBrk="1" hangingPunct="1">
              <a:lnSpc>
                <a:spcPct val="90000"/>
              </a:lnSpc>
              <a:spcBef>
                <a:spcPct val="40000"/>
              </a:spcBef>
            </a:pPr>
            <a:r>
              <a:rPr lang="en-US" altLang="zh-CN" sz="2000" smtClean="0"/>
              <a:t>11</a:t>
            </a:r>
            <a:r>
              <a:rPr lang="zh-CN" altLang="en-US" sz="2000" smtClean="0"/>
              <a:t>、是否设计了这样一种测试输入，其中一条边为负数；</a:t>
            </a:r>
            <a:endParaRPr lang="zh-CN" altLang="en-US" sz="2000" smtClean="0"/>
          </a:p>
          <a:p>
            <a:pPr lvl="1" eaLnBrk="1" hangingPunct="1">
              <a:lnSpc>
                <a:spcPct val="90000"/>
              </a:lnSpc>
              <a:spcBef>
                <a:spcPct val="40000"/>
              </a:spcBef>
            </a:pPr>
            <a:r>
              <a:rPr lang="en-US" altLang="zh-CN" sz="2000" smtClean="0"/>
              <a:t>12</a:t>
            </a:r>
            <a:r>
              <a:rPr lang="zh-CN" altLang="en-US" sz="2000" smtClean="0"/>
              <a:t>、是否设计了这样一种测试输入，其中一条边不是整数；</a:t>
            </a:r>
            <a:endParaRPr lang="zh-CN" altLang="en-US" sz="2000" smtClean="0"/>
          </a:p>
          <a:p>
            <a:pPr lvl="1" eaLnBrk="1" hangingPunct="1">
              <a:lnSpc>
                <a:spcPct val="90000"/>
              </a:lnSpc>
              <a:spcBef>
                <a:spcPct val="40000"/>
              </a:spcBef>
            </a:pPr>
            <a:r>
              <a:rPr lang="en-US" altLang="zh-CN" sz="2000" smtClean="0"/>
              <a:t>13</a:t>
            </a:r>
            <a:r>
              <a:rPr lang="zh-CN" altLang="en-US" sz="2000" smtClean="0"/>
              <a:t>、是否设计了这样一种测试输入，输入的边数不是</a:t>
            </a:r>
            <a:r>
              <a:rPr lang="en-US" altLang="zh-CN" sz="2000" smtClean="0"/>
              <a:t>3</a:t>
            </a:r>
            <a:r>
              <a:rPr lang="zh-CN" altLang="en-US" sz="2000" smtClean="0"/>
              <a:t>个；</a:t>
            </a:r>
            <a:endParaRPr lang="zh-CN" altLang="en-US" sz="2000" smtClean="0"/>
          </a:p>
          <a:p>
            <a:pPr lvl="1" eaLnBrk="1" hangingPunct="1">
              <a:lnSpc>
                <a:spcPct val="90000"/>
              </a:lnSpc>
              <a:spcBef>
                <a:spcPct val="40000"/>
              </a:spcBef>
            </a:pPr>
            <a:r>
              <a:rPr lang="en-US" altLang="zh-CN" sz="2000" smtClean="0"/>
              <a:t>14</a:t>
            </a:r>
            <a:r>
              <a:rPr lang="zh-CN" altLang="en-US" sz="2000" smtClean="0"/>
              <a:t>、对于每一种测试输入，是否都给出了预期的输出；</a:t>
            </a:r>
            <a:endParaRPr lang="zh-CN" altLang="en-US" sz="2000" smtClean="0"/>
          </a:p>
          <a:p>
            <a:endParaRPr lang="zh-CN" alt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a:xfrm>
            <a:off x="394970" y="1257300"/>
            <a:ext cx="8353425" cy="4806315"/>
          </a:xfrm>
        </p:spPr>
        <p:txBody>
          <a:bodyPr/>
          <a:lstStyle/>
          <a:p>
            <a:pPr marL="0" indent="0">
              <a:lnSpc>
                <a:spcPct val="120000"/>
              </a:lnSpc>
              <a:buNone/>
            </a:pPr>
            <a:r>
              <a:rPr lang="zh-CN" altLang="en-US" smtClean="0"/>
              <a:t>一、按是否需要执行被测软件的角度划分</a:t>
            </a:r>
            <a:endParaRPr lang="en-US" altLang="zh-CN" smtClean="0"/>
          </a:p>
          <a:p>
            <a:pPr marL="457200" lvl="1" indent="0">
              <a:lnSpc>
                <a:spcPct val="120000"/>
              </a:lnSpc>
              <a:buNone/>
            </a:pPr>
            <a:r>
              <a:rPr lang="zh-CN" altLang="zh-CN" smtClean="0"/>
              <a:t>可分为静态测试和动态测试。</a:t>
            </a:r>
            <a:endParaRPr lang="en-US" altLang="zh-CN" smtClean="0"/>
          </a:p>
          <a:p>
            <a:pPr marL="0" indent="0">
              <a:lnSpc>
                <a:spcPct val="120000"/>
              </a:lnSpc>
              <a:buNone/>
            </a:pPr>
            <a:r>
              <a:rPr lang="zh-CN" altLang="en-US" smtClean="0"/>
              <a:t>二、按测试过程的各个阶段来划分</a:t>
            </a:r>
            <a:endParaRPr lang="en-US" altLang="zh-CN" smtClean="0"/>
          </a:p>
          <a:p>
            <a:pPr marL="457200" lvl="1" indent="0">
              <a:lnSpc>
                <a:spcPct val="120000"/>
              </a:lnSpc>
              <a:buNone/>
            </a:pPr>
            <a:r>
              <a:rPr lang="zh-CN" altLang="zh-CN" smtClean="0"/>
              <a:t>可分为单元测试、集成测试、确认测试、系统测试、验收测试。</a:t>
            </a:r>
            <a:endParaRPr lang="en-US" altLang="zh-CN" smtClean="0"/>
          </a:p>
          <a:p>
            <a:pPr marL="0" indent="0">
              <a:lnSpc>
                <a:spcPct val="120000"/>
              </a:lnSpc>
              <a:buNone/>
            </a:pPr>
            <a:r>
              <a:rPr lang="zh-CN" altLang="en-US" smtClean="0"/>
              <a:t>三、按使用的测试方法来划分</a:t>
            </a:r>
            <a:endParaRPr lang="en-US" altLang="zh-CN" smtClean="0"/>
          </a:p>
          <a:p>
            <a:pPr marL="457200" lvl="1" indent="0">
              <a:lnSpc>
                <a:spcPct val="120000"/>
              </a:lnSpc>
              <a:buNone/>
            </a:pPr>
            <a:r>
              <a:rPr lang="zh-CN" altLang="zh-CN" smtClean="0"/>
              <a:t>可分为：白盒测试、黑盒测试、灰盒测试</a:t>
            </a:r>
            <a:endParaRPr lang="en-US" altLang="zh-CN" smtClean="0"/>
          </a:p>
          <a:p>
            <a:pPr marL="0" indent="0">
              <a:lnSpc>
                <a:spcPct val="120000"/>
              </a:lnSpc>
              <a:buNone/>
            </a:pPr>
            <a:r>
              <a:rPr lang="zh-CN" altLang="en-US" smtClean="0"/>
              <a:t>四、按测试实施组织来划分</a:t>
            </a:r>
            <a:endParaRPr lang="en-US" altLang="zh-CN" smtClean="0"/>
          </a:p>
          <a:p>
            <a:pPr marL="457200" lvl="1" indent="0">
              <a:lnSpc>
                <a:spcPct val="120000"/>
              </a:lnSpc>
              <a:buNone/>
            </a:pPr>
            <a:r>
              <a:rPr lang="zh-CN" altLang="zh-CN" smtClean="0"/>
              <a:t>可分为：开发方测试（α测试）、用户测试（β测试）和第三方测试。</a:t>
            </a:r>
            <a:endParaRPr lang="zh-CN" altLang="en-US" smtClean="0"/>
          </a:p>
        </p:txBody>
      </p:sp>
      <p:sp>
        <p:nvSpPr>
          <p:cNvPr id="14339" name="标题 2"/>
          <p:cNvSpPr>
            <a:spLocks noGrp="1"/>
          </p:cNvSpPr>
          <p:nvPr>
            <p:ph type="title"/>
          </p:nvPr>
        </p:nvSpPr>
        <p:spPr>
          <a:xfrm>
            <a:off x="-27938" y="0"/>
            <a:ext cx="8353425" cy="720725"/>
          </a:xfrm>
        </p:spPr>
        <p:txBody>
          <a:bodyPr/>
          <a:lstStyle/>
          <a:p>
            <a:r>
              <a:rPr lang="en-US" altLang="zh-CN" dirty="0" smtClean="0"/>
              <a:t>2.4 </a:t>
            </a:r>
            <a:r>
              <a:rPr lang="zh-CN" altLang="en-US" dirty="0" smtClean="0"/>
              <a:t>软件测试多维度分类</a:t>
            </a:r>
            <a:endParaRPr lang="zh-CN" alt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1"/>
          <p:cNvSpPr>
            <a:spLocks noGrp="1"/>
          </p:cNvSpPr>
          <p:nvPr>
            <p:ph idx="1"/>
          </p:nvPr>
        </p:nvSpPr>
        <p:spPr/>
        <p:txBody>
          <a:bodyPr/>
          <a:lstStyle/>
          <a:p>
            <a:pPr>
              <a:lnSpc>
                <a:spcPct val="110000"/>
              </a:lnSpc>
            </a:pPr>
            <a:r>
              <a:rPr lang="zh-CN" altLang="zh-CN" b="1" smtClean="0"/>
              <a:t>静态测试</a:t>
            </a:r>
            <a:r>
              <a:rPr lang="zh-CN" altLang="zh-CN" smtClean="0"/>
              <a:t>是指不运行被测程序本身，仅通过分析或检查源程序的语法、结构、过程、接口等来检查程序的正确性。</a:t>
            </a:r>
            <a:endParaRPr lang="en-US" altLang="zh-CN" smtClean="0"/>
          </a:p>
          <a:p>
            <a:pPr>
              <a:lnSpc>
                <a:spcPct val="110000"/>
              </a:lnSpc>
            </a:pPr>
            <a:r>
              <a:rPr lang="zh-CN" altLang="zh-CN" b="1" smtClean="0"/>
              <a:t>动态测试</a:t>
            </a:r>
            <a:r>
              <a:rPr lang="zh-CN" altLang="zh-CN" smtClean="0"/>
              <a:t>是指通过运行被测程序，检查运行结果与预期结果的差异，并分析运行效率、正确性和健壮性等性能。</a:t>
            </a:r>
            <a:endParaRPr lang="zh-CN" altLang="en-US" smtClean="0"/>
          </a:p>
        </p:txBody>
      </p:sp>
      <p:sp>
        <p:nvSpPr>
          <p:cNvPr id="15363" name="标题 2"/>
          <p:cNvSpPr>
            <a:spLocks noGrp="1"/>
          </p:cNvSpPr>
          <p:nvPr>
            <p:ph type="title"/>
          </p:nvPr>
        </p:nvSpPr>
        <p:spPr>
          <a:xfrm>
            <a:off x="0" y="972"/>
            <a:ext cx="8353425" cy="720725"/>
          </a:xfrm>
        </p:spPr>
        <p:txBody>
          <a:bodyPr/>
          <a:lstStyle/>
          <a:p>
            <a:r>
              <a:rPr lang="zh-CN" altLang="zh-CN" dirty="0" smtClean="0"/>
              <a:t>静态测试</a:t>
            </a:r>
            <a:r>
              <a:rPr lang="zh-CN" altLang="en-US" dirty="0" smtClean="0"/>
              <a:t>、</a:t>
            </a:r>
            <a:r>
              <a:rPr lang="zh-CN" altLang="zh-CN" dirty="0" smtClean="0"/>
              <a:t>动态测试</a:t>
            </a:r>
            <a:endParaRPr lang="zh-CN" altLang="en-US" dirty="0" smtClean="0"/>
          </a:p>
        </p:txBody>
      </p:sp>
    </p:spTree>
  </p:cSld>
  <p:clrMapOvr>
    <a:masterClrMapping/>
  </p:clrMapOvr>
</p:sld>
</file>

<file path=ppt/tags/tag1.xml><?xml version="1.0" encoding="utf-8"?>
<p:tagLst xmlns:p="http://schemas.openxmlformats.org/presentationml/2006/main">
  <p:tag name="ARTICULATE_PROJECT_OPEN" val="0"/>
  <p:tag name="ISPRING_RESOURCE_PATHS_HASH_2" val="304a9ca1b5df62069ce63fb2667695769e5c558"/>
</p:tagLst>
</file>

<file path=ppt/theme/theme1.xml><?xml version="1.0" encoding="utf-8"?>
<a:theme xmlns:a="http://schemas.openxmlformats.org/drawingml/2006/main" name="PPT素材夹_0082">
  <a:themeElements>
    <a:clrScheme name="www.slideto.Me blue L5">
      <a:dk1>
        <a:srgbClr val="111111"/>
      </a:dk1>
      <a:lt1>
        <a:srgbClr val="FFFFFF"/>
      </a:lt1>
      <a:dk2>
        <a:srgbClr val="777777"/>
      </a:dk2>
      <a:lt2>
        <a:srgbClr val="B2B2B2"/>
      </a:lt2>
      <a:accent1>
        <a:srgbClr val="0070C0"/>
      </a:accent1>
      <a:accent2>
        <a:srgbClr val="00B0F0"/>
      </a:accent2>
      <a:accent3>
        <a:srgbClr val="00B050"/>
      </a:accent3>
      <a:accent4>
        <a:srgbClr val="92D050"/>
      </a:accent4>
      <a:accent5>
        <a:srgbClr val="FF6600"/>
      </a:accent5>
      <a:accent6>
        <a:srgbClr val="FF9900"/>
      </a:accent6>
      <a:hlink>
        <a:srgbClr val="373737"/>
      </a:hlink>
      <a:folHlink>
        <a:srgbClr val="6E6E6E"/>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1">
              <a:lumMod val="50000"/>
            </a:schemeClr>
          </a:solidFill>
        </a:ln>
      </a:spPr>
      <a:bodyPr rot="0" spcFirstLastPara="0" vertOverflow="overflow" horzOverflow="overflow" vert="horz" wrap="square" lIns="91440" tIns="45720" rIns="91440" bIns="45720" numCol="1" spcCol="0" rtlCol="0" fromWordArt="0" anchor="ctr" anchorCtr="0" forceAA="0" compatLnSpc="1">
        <a:noAutofit/>
      </a:bodyPr>
      <a:lstStyle>
        <a:defPPr>
          <a:defRPr sz="1600"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ww.SlideTo.M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PPT素材夹_0082</Template>
  <TotalTime>0</TotalTime>
  <Words>2836</Words>
  <Application>WPS 演示</Application>
  <PresentationFormat>全屏显示(4:3)</PresentationFormat>
  <Paragraphs>128</Paragraphs>
  <Slides>17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Arial</vt:lpstr>
      <vt:lpstr>宋体</vt:lpstr>
      <vt:lpstr>Wingdings</vt:lpstr>
      <vt:lpstr>Arial Black</vt:lpstr>
      <vt:lpstr>微软雅黑</vt:lpstr>
      <vt:lpstr>Arial Unicode MS</vt:lpstr>
      <vt:lpstr>PPT素材夹_0082</vt:lpstr>
      <vt:lpstr>软件测试方法与技术Ⅰ</vt:lpstr>
      <vt:lpstr>2.1什么是软件测试</vt:lpstr>
      <vt:lpstr>2.2软件测试的目的</vt:lpstr>
      <vt:lpstr>2.3 测试用例</vt:lpstr>
      <vt:lpstr>课堂作业</vt:lpstr>
      <vt:lpstr>PowerPoint 演示文稿</vt:lpstr>
      <vt:lpstr>PowerPoint 演示文稿</vt:lpstr>
      <vt:lpstr>2.4 软件测试多维度分类</vt:lpstr>
      <vt:lpstr>静态测试、动态测试</vt:lpstr>
      <vt:lpstr>单元测试、集成测试</vt:lpstr>
      <vt:lpstr>确认测试、系统测试</vt:lpstr>
      <vt:lpstr>验收测试</vt:lpstr>
      <vt:lpstr>回归测试</vt:lpstr>
      <vt:lpstr>白盒测试、黑盒测试、灰盒测试</vt:lpstr>
      <vt:lpstr>α测试、β测试、第三方测试</vt:lpstr>
      <vt:lpstr>课堂练习</vt:lpstr>
      <vt:lpstr>软件测试方法与技术Ⅰ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点击此处添加幻灯主标题</dc:title>
  <dc:creator>陈建潮;vic_c@126.com</dc:creator>
  <cp:lastModifiedBy>潮</cp:lastModifiedBy>
  <cp:revision>189</cp:revision>
  <dcterms:created xsi:type="dcterms:W3CDTF">2013-02-26T17:00:00Z</dcterms:created>
  <dcterms:modified xsi:type="dcterms:W3CDTF">2021-08-28T08:42:25Z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